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58" r:id="rId4"/>
    <p:sldId id="288" r:id="rId5"/>
    <p:sldId id="289" r:id="rId6"/>
    <p:sldId id="292" r:id="rId7"/>
    <p:sldId id="293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1" r:id="rId16"/>
    <p:sldId id="302" r:id="rId17"/>
    <p:sldId id="304" r:id="rId18"/>
    <p:sldId id="303" r:id="rId19"/>
    <p:sldId id="305" r:id="rId20"/>
    <p:sldId id="306" r:id="rId21"/>
    <p:sldId id="307" r:id="rId22"/>
    <p:sldId id="308" r:id="rId23"/>
    <p:sldId id="309" r:id="rId24"/>
    <p:sldId id="313" r:id="rId25"/>
    <p:sldId id="315" r:id="rId26"/>
    <p:sldId id="316" r:id="rId27"/>
    <p:sldId id="317" r:id="rId28"/>
    <p:sldId id="318" r:id="rId29"/>
    <p:sldId id="319" r:id="rId30"/>
    <p:sldId id="32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979C1-07F6-991E-0B98-4017BE89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DF666-04C0-BE36-A389-35522419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022B1-C843-8973-701A-70536E09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EBB81-D84A-78E3-7FC7-8AC56B4A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073AF-28D5-4B08-C31E-1872230D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E1EE-A1A8-1589-31F3-60FAD040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08474E-B0ED-A64A-BA21-1AC646AA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1C8B0-745C-5438-9AFD-73D6D660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C66D1-733F-5B8D-2977-F0F1C0D2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BA802-8596-728A-455A-72D9DF9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29F12-0378-6018-5CA6-37C3D04FC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15D85-B01E-359B-17B2-DC2CA2704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36F6C-358A-DDAE-D77F-32B0AF5A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1F1F1-4D7B-28A3-78F4-94577EF1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D7A55-A9C4-94B7-CF06-D5E71439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B0C0-6ED0-209C-41D6-885655B5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1BC52-D102-15AA-6A9F-A47A47D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15235-1150-CA69-1995-BDBB0894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12E31-DB44-8B9B-E237-F4B36F4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5A623-73BA-3D9D-1BAD-3BCF503C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9CD3-EAE4-569C-5227-8B902C3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87196-72AE-CC1F-51D2-6A5308BD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2EAB1-E7EA-D981-045A-A422D13E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38436-CB14-57FA-3E22-252F72D5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B267B-D047-E461-4DCA-C9742DCA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5B04-A4BE-7D18-4AE9-0E8C4ADA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8A99A-BC8C-539C-77A3-EF210A95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D143A7-E95D-1896-8FEB-93AB1B38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40A42-2F8C-6E9C-D70B-0763E7D6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6CFD3-E027-5D77-3A0D-242D3D67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C91EE-6568-BCD2-C07D-ADEF3FC5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EC50A-AB28-6E78-1F87-05243FD2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ABE0F-71F8-21A5-26F0-DCF9916B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F6CB6-1A44-78A1-4DB2-10E72BB1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F57B51-CD90-18BC-0A61-BC4E709E4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23908-0469-97D7-B117-593BC4014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5B3B5-93DE-DFF0-4EA5-30349AED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687684-9A24-17E8-7F87-308DC54D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5F984-9688-0382-9DBB-93C7EBAE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3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854E3-05E5-A04C-A9F7-B5E3CB79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48C4FB-A73D-20CD-5C12-CB1E0AD1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F7BE2-DF87-74E5-3320-BCB4EF72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BE8B78-6414-DF96-3222-730D2058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4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3D1A26-1044-A15E-C3BA-5F3CC715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0C91F6-7EB4-57DA-C08E-E1E332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58CB5-7DE2-2CCD-6F2A-F0AE0B60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480DE-EEC4-B1F1-BD54-533BC01F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ABABA-CDE3-03F4-88C8-22B3401D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2AD5F-A1B4-CFFE-24C5-8C142A02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DB5DD-C5A5-41E8-FC62-337ED233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C17F3-C4FC-BF9E-A4B4-45D7C6FC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28C43-1B59-B813-F008-9B706F8D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5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478B-E53E-D0A4-9DB4-C9491BB1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03AC0-F784-9B8E-D4D5-E51CE9903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FC902-9042-6C2B-4152-B9FD656CC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E7D95-8E0D-7698-7F8D-CE710014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B4D75-E5B8-05A6-594C-C1069175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0B551-955E-CD4D-D9DC-23214866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60A38-5DD5-4B19-66D8-35C994A1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D99C0-4F15-EF92-0A80-92B056E2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20AE1-13A8-33F8-D649-3B54C1B60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0535-02DA-4725-830F-189A2DB67B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B1690-074C-A361-5DCD-006536922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D85CC-D02B-8696-15F3-3699B7137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400A-2AF2-475F-B25F-BFC0CD2C0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pencv/opencv/tree/master/samples/dnn/face_det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C41DAE3-BFB4-510C-DCD8-C9F331F75BC0}"/>
              </a:ext>
            </a:extLst>
          </p:cNvPr>
          <p:cNvGrpSpPr/>
          <p:nvPr/>
        </p:nvGrpSpPr>
        <p:grpSpPr>
          <a:xfrm>
            <a:off x="0" y="513185"/>
            <a:ext cx="10935478" cy="6344816"/>
            <a:chOff x="0" y="513185"/>
            <a:chExt cx="10935478" cy="6344816"/>
          </a:xfrm>
        </p:grpSpPr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9DE84B9-F3F1-FFCD-3D0E-C8CD02819618}"/>
                </a:ext>
              </a:extLst>
            </p:cNvPr>
            <p:cNvSpPr/>
            <p:nvPr/>
          </p:nvSpPr>
          <p:spPr>
            <a:xfrm>
              <a:off x="0" y="513185"/>
              <a:ext cx="10935478" cy="6344816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65BD2DE5-E78A-1381-11B8-AAA5107C1D5D}"/>
                </a:ext>
              </a:extLst>
            </p:cNvPr>
            <p:cNvSpPr/>
            <p:nvPr/>
          </p:nvSpPr>
          <p:spPr>
            <a:xfrm>
              <a:off x="1" y="513185"/>
              <a:ext cx="2920482" cy="1688839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FBD9B2-7E5E-C52E-1D6A-CFBA42D81171}"/>
              </a:ext>
            </a:extLst>
          </p:cNvPr>
          <p:cNvSpPr/>
          <p:nvPr/>
        </p:nvSpPr>
        <p:spPr>
          <a:xfrm>
            <a:off x="9955763" y="0"/>
            <a:ext cx="223623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F12356-0534-F625-F84C-7E8EA203F431}"/>
              </a:ext>
            </a:extLst>
          </p:cNvPr>
          <p:cNvSpPr/>
          <p:nvPr/>
        </p:nvSpPr>
        <p:spPr>
          <a:xfrm>
            <a:off x="9955763" y="6270171"/>
            <a:ext cx="987494" cy="587829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A3C5B-2EDB-4708-24A8-4E837F59EB2B}"/>
              </a:ext>
            </a:extLst>
          </p:cNvPr>
          <p:cNvSpPr/>
          <p:nvPr/>
        </p:nvSpPr>
        <p:spPr>
          <a:xfrm>
            <a:off x="2174032" y="2202024"/>
            <a:ext cx="746451" cy="31444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F30210-1523-77B5-1C87-D79DE335E4DD}"/>
              </a:ext>
            </a:extLst>
          </p:cNvPr>
          <p:cNvSpPr/>
          <p:nvPr/>
        </p:nvSpPr>
        <p:spPr>
          <a:xfrm>
            <a:off x="0" y="5346441"/>
            <a:ext cx="2174032" cy="7464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271652-FD92-8668-555E-632F86DE9D0A}"/>
              </a:ext>
            </a:extLst>
          </p:cNvPr>
          <p:cNvSpPr/>
          <p:nvPr/>
        </p:nvSpPr>
        <p:spPr>
          <a:xfrm>
            <a:off x="-7779" y="6196363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A8F945-C3EA-6CCD-BF17-1FD332AADACE}"/>
              </a:ext>
            </a:extLst>
          </p:cNvPr>
          <p:cNvSpPr/>
          <p:nvPr/>
        </p:nvSpPr>
        <p:spPr>
          <a:xfrm>
            <a:off x="-7779" y="6712541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84C8A-AD16-9B7F-A856-FB6522C3C886}"/>
              </a:ext>
            </a:extLst>
          </p:cNvPr>
          <p:cNvSpPr/>
          <p:nvPr/>
        </p:nvSpPr>
        <p:spPr>
          <a:xfrm>
            <a:off x="-7779" y="6319333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E5A64D-A118-DD51-93C0-021F317C6728}"/>
              </a:ext>
            </a:extLst>
          </p:cNvPr>
          <p:cNvSpPr/>
          <p:nvPr/>
        </p:nvSpPr>
        <p:spPr>
          <a:xfrm>
            <a:off x="-7779" y="6460965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61630D-D2D1-5E3D-0726-683D856D828C}"/>
              </a:ext>
            </a:extLst>
          </p:cNvPr>
          <p:cNvSpPr/>
          <p:nvPr/>
        </p:nvSpPr>
        <p:spPr>
          <a:xfrm>
            <a:off x="1551" y="6586578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3D78FB-ECD0-7BF0-1D71-BAB15F5E982E}"/>
              </a:ext>
            </a:extLst>
          </p:cNvPr>
          <p:cNvSpPr/>
          <p:nvPr/>
        </p:nvSpPr>
        <p:spPr>
          <a:xfrm>
            <a:off x="-7779" y="6834015"/>
            <a:ext cx="2174032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5BCE8BE-2470-6EED-9A14-22EB0EB3EE49}"/>
              </a:ext>
            </a:extLst>
          </p:cNvPr>
          <p:cNvSpPr/>
          <p:nvPr/>
        </p:nvSpPr>
        <p:spPr>
          <a:xfrm rot="5400000">
            <a:off x="-489082" y="2685121"/>
            <a:ext cx="3144418" cy="2166251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A43455-8E2F-5135-532D-89015CC48300}"/>
              </a:ext>
            </a:extLst>
          </p:cNvPr>
          <p:cNvGrpSpPr/>
          <p:nvPr/>
        </p:nvGrpSpPr>
        <p:grpSpPr>
          <a:xfrm>
            <a:off x="9954211" y="0"/>
            <a:ext cx="2237789" cy="3498983"/>
            <a:chOff x="9954211" y="0"/>
            <a:chExt cx="2237789" cy="349898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F935DEC-6692-91C3-5E0F-5EF7E73F7220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B6EAFE3-15A8-1427-705F-FD98C755BFF2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04CD6BB3-60A1-6503-419B-2F6BC36E2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73" y="188669"/>
            <a:ext cx="1409897" cy="581106"/>
          </a:xfrm>
          <a:prstGeom prst="rect">
            <a:avLst/>
          </a:prstGeom>
        </p:spPr>
      </p:pic>
      <p:sp>
        <p:nvSpPr>
          <p:cNvPr id="31" name="제목 3">
            <a:extLst>
              <a:ext uri="{FF2B5EF4-FFF2-40B4-BE49-F238E27FC236}">
                <a16:creationId xmlns:a16="http://schemas.microsoft.com/office/drawing/2014/main" id="{223CB74C-BF12-5A4F-82F9-CB4A56FEB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257" y="998845"/>
            <a:ext cx="9144000" cy="304135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Blindly Assess Image Quality </a:t>
            </a:r>
            <a:br>
              <a:rPr lang="en-US" altLang="ko-KR" sz="3000" b="1" dirty="0"/>
            </a:br>
            <a:r>
              <a:rPr lang="en-US" altLang="ko-KR" sz="3000" b="1" dirty="0"/>
              <a:t>in the Wild </a:t>
            </a:r>
            <a:br>
              <a:rPr lang="en-US" altLang="ko-KR" sz="3000" b="1" dirty="0"/>
            </a:br>
            <a:r>
              <a:rPr lang="en-US" altLang="ko-KR" sz="3000" b="1" dirty="0"/>
              <a:t>Guided by A Self-Adaptive </a:t>
            </a:r>
            <a:br>
              <a:rPr lang="en-US" altLang="ko-KR" sz="3000" b="1" dirty="0"/>
            </a:br>
            <a:r>
              <a:rPr lang="en-US" altLang="ko-KR" sz="3000" b="1" dirty="0">
                <a:solidFill>
                  <a:srgbClr val="FF0000"/>
                </a:solidFill>
              </a:rPr>
              <a:t>Hyper Network</a:t>
            </a:r>
            <a:br>
              <a:rPr lang="en-US" altLang="ko-KR" sz="3000" b="1" dirty="0">
                <a:solidFill>
                  <a:srgbClr val="FF0000"/>
                </a:solidFill>
              </a:rPr>
            </a:br>
            <a:br>
              <a:rPr lang="en-US" altLang="ko-KR" sz="3000" b="1" dirty="0">
                <a:solidFill>
                  <a:srgbClr val="FF0000"/>
                </a:solidFill>
              </a:rPr>
            </a:br>
            <a:r>
              <a:rPr lang="en-US" altLang="ko-KR" sz="3000" b="1" dirty="0"/>
              <a:t>[Implementation]</a:t>
            </a:r>
            <a:br>
              <a:rPr lang="en-US" altLang="ko-KR" sz="3000" b="1" dirty="0">
                <a:solidFill>
                  <a:srgbClr val="FF0000"/>
                </a:solidFill>
              </a:rPr>
            </a:b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68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Face-detector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사용하여 사람이 있는 이미지만 추출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10,373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            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1,563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Confidence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이상으로 설정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026" name="Picture 2" descr="나름 쓸만한 짤방들 : 네이버 블로그">
            <a:extLst>
              <a:ext uri="{FF2B5EF4-FFF2-40B4-BE49-F238E27FC236}">
                <a16:creationId xmlns:a16="http://schemas.microsoft.com/office/drawing/2014/main" id="{2C61F673-8734-3B0C-758B-C643C132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06" y="4327041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생각 풍선: 구름 모양 12">
            <a:extLst>
              <a:ext uri="{FF2B5EF4-FFF2-40B4-BE49-F238E27FC236}">
                <a16:creationId xmlns:a16="http://schemas.microsoft.com/office/drawing/2014/main" id="{0AC5E944-04AA-0BFC-B3A4-2014DA9D452F}"/>
              </a:ext>
            </a:extLst>
          </p:cNvPr>
          <p:cNvSpPr/>
          <p:nvPr/>
        </p:nvSpPr>
        <p:spPr>
          <a:xfrm>
            <a:off x="7706413" y="2007342"/>
            <a:ext cx="3428135" cy="1864659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개발자들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 안하나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BFF6E91-051C-3B7B-1900-CFDCE67CB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21" y="2847509"/>
            <a:ext cx="4876800" cy="3657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51436FE8-A49D-EF2B-BDF2-D95D8EEDAFEE}"/>
              </a:ext>
            </a:extLst>
          </p:cNvPr>
          <p:cNvCxnSpPr/>
          <p:nvPr/>
        </p:nvCxnSpPr>
        <p:spPr>
          <a:xfrm>
            <a:off x="3415687" y="1933299"/>
            <a:ext cx="627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1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Face-detector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사용하여 사람이 있는 이미지만 추출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10,373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            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1,563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Confidence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이상으로 설정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1AB7B0-F152-329B-5B16-5D512C038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21" y="2745891"/>
            <a:ext cx="4876800" cy="3657600"/>
          </a:xfrm>
          <a:prstGeom prst="rect">
            <a:avLst/>
          </a:prstGeom>
        </p:spPr>
      </p:pic>
      <p:pic>
        <p:nvPicPr>
          <p:cNvPr id="2" name="Picture 2" descr="나름 쓸만한 짤방들 : 네이버 블로그">
            <a:extLst>
              <a:ext uri="{FF2B5EF4-FFF2-40B4-BE49-F238E27FC236}">
                <a16:creationId xmlns:a16="http://schemas.microsoft.com/office/drawing/2014/main" id="{B3EC9C6A-2EAC-6E17-99D7-C4BCF7001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06" y="4327041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9E163933-4ECA-E1F3-7DAD-951F09B18D9E}"/>
              </a:ext>
            </a:extLst>
          </p:cNvPr>
          <p:cNvSpPr/>
          <p:nvPr/>
        </p:nvSpPr>
        <p:spPr>
          <a:xfrm>
            <a:off x="7706413" y="2007342"/>
            <a:ext cx="3428135" cy="1864659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0.5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보다 높이면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 잡히는 얼굴이 꽤 있는데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D25E49-73DF-95A8-1202-6A2909DF813B}"/>
              </a:ext>
            </a:extLst>
          </p:cNvPr>
          <p:cNvCxnSpPr/>
          <p:nvPr/>
        </p:nvCxnSpPr>
        <p:spPr>
          <a:xfrm>
            <a:off x="3415687" y="1933299"/>
            <a:ext cx="627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사용하여 추출한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1,563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중 사람이 아닌 이미지를 직접 제거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1,563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            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1,048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이미지에 다수의 사람이 있는 경우가 있음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2" name="Picture 2" descr="나름 쓸만한 짤방들 : 네이버 블로그">
            <a:extLst>
              <a:ext uri="{FF2B5EF4-FFF2-40B4-BE49-F238E27FC236}">
                <a16:creationId xmlns:a16="http://schemas.microsoft.com/office/drawing/2014/main" id="{B3EC9C6A-2EAC-6E17-99D7-C4BCF7001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06" y="4327041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9E163933-4ECA-E1F3-7DAD-951F09B18D9E}"/>
              </a:ext>
            </a:extLst>
          </p:cNvPr>
          <p:cNvSpPr/>
          <p:nvPr/>
        </p:nvSpPr>
        <p:spPr>
          <a:xfrm>
            <a:off x="7706413" y="2007342"/>
            <a:ext cx="3428135" cy="1864659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이런 거는 어떻게 처리하나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904CF90-3F79-BD71-7D27-82B757B8AB4B}"/>
              </a:ext>
            </a:extLst>
          </p:cNvPr>
          <p:cNvCxnSpPr/>
          <p:nvPr/>
        </p:nvCxnSpPr>
        <p:spPr>
          <a:xfrm>
            <a:off x="3415687" y="1933299"/>
            <a:ext cx="627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97A61E7-510B-852E-6368-1821E919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21" y="274337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5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사용하여 추출한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1,563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중 사람이 아닌 이미지를 직접 제거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1,563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            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1,048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기업 화상 회의 당시 이미지 당 사람이 한명이라는 정보를 얻음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7A61E7-510B-852E-6368-1821E9191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21" y="2743371"/>
            <a:ext cx="4876800" cy="365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102787-6622-DB95-AD7F-D2D695EB6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714" y="2756067"/>
            <a:ext cx="2505425" cy="1638529"/>
          </a:xfrm>
          <a:prstGeom prst="rect">
            <a:avLst/>
          </a:prstGeom>
        </p:spPr>
      </p:pic>
      <p:pic>
        <p:nvPicPr>
          <p:cNvPr id="4098" name="Picture 2" descr="Galaxy S21 X 오늘의 짤">
            <a:extLst>
              <a:ext uri="{FF2B5EF4-FFF2-40B4-BE49-F238E27FC236}">
                <a16:creationId xmlns:a16="http://schemas.microsoft.com/office/drawing/2014/main" id="{224A6177-2E27-A50D-AE48-7A74FD91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32" y="4495440"/>
            <a:ext cx="24003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A20D29-08DB-0F14-EC9C-FD35E3C3460F}"/>
              </a:ext>
            </a:extLst>
          </p:cNvPr>
          <p:cNvCxnSpPr/>
          <p:nvPr/>
        </p:nvCxnSpPr>
        <p:spPr>
          <a:xfrm>
            <a:off x="3415687" y="1933299"/>
            <a:ext cx="627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2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1,048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장의 이미지 중 사람이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 이상인 이미지를 직접 제거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1,048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            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509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strike="sngStrike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b="1" strike="sngStrike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사실 이건 모델 돌렸어도 되는데</a:t>
            </a:r>
            <a:r>
              <a:rPr lang="en-US" altLang="ko-KR" sz="2000" b="1" strike="sngStrike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66061-307E-212E-F620-7827B1DD1B3E}"/>
              </a:ext>
            </a:extLst>
          </p:cNvPr>
          <p:cNvCxnSpPr/>
          <p:nvPr/>
        </p:nvCxnSpPr>
        <p:spPr>
          <a:xfrm>
            <a:off x="3415687" y="1933299"/>
            <a:ext cx="627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066F0A8-048D-AB10-1DCA-1E510F3DD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" y="2707479"/>
            <a:ext cx="4876800" cy="3657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B301792-75F7-CF9A-E80C-F153C40FC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13" y="2707479"/>
            <a:ext cx="4876800" cy="3657600"/>
          </a:xfrm>
          <a:prstGeom prst="rect">
            <a:avLst/>
          </a:prstGeom>
        </p:spPr>
      </p:pic>
      <p:pic>
        <p:nvPicPr>
          <p:cNvPr id="3076" name="Picture 4" descr="엑스 짤과 움짤 모음 - 짤봇">
            <a:extLst>
              <a:ext uri="{FF2B5EF4-FFF2-40B4-BE49-F238E27FC236}">
                <a16:creationId xmlns:a16="http://schemas.microsoft.com/office/drawing/2014/main" id="{1C2FBE7D-CAC9-D6DC-2F9E-771778B32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92" y="3551458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엑스 짤과 움짤 모음 - 짤봇">
            <a:extLst>
              <a:ext uri="{FF2B5EF4-FFF2-40B4-BE49-F238E27FC236}">
                <a16:creationId xmlns:a16="http://schemas.microsoft.com/office/drawing/2014/main" id="{573A053B-F267-0815-C302-989F4548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512" y="3520791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7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1,048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장의 이미지 중 사람이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 이상인 이미지를 제거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1,048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            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509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최종적으로 사람이 한 명 있고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confidence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값이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이상인 이미지만 추출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66061-307E-212E-F620-7827B1DD1B3E}"/>
              </a:ext>
            </a:extLst>
          </p:cNvPr>
          <p:cNvCxnSpPr/>
          <p:nvPr/>
        </p:nvCxnSpPr>
        <p:spPr>
          <a:xfrm>
            <a:off x="3415687" y="1933299"/>
            <a:ext cx="627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6BE767B-1522-F72A-B390-8BC076785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25" y="2707479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509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장의 이미지와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매칭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이미지는 있지만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없는 경우가 존재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없는 이미지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삭제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509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         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489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6E4FC4-FE1C-AA67-281B-C873B609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3" y="2881992"/>
            <a:ext cx="6220693" cy="345805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D9F9EA-15FD-002F-FD17-35C9A55D21F7}"/>
              </a:ext>
            </a:extLst>
          </p:cNvPr>
          <p:cNvCxnSpPr/>
          <p:nvPr/>
        </p:nvCxnSpPr>
        <p:spPr>
          <a:xfrm>
            <a:off x="2994346" y="2542899"/>
            <a:ext cx="627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5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얼굴 이미지 잘라내기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489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장의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face_cropped_image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얻음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0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3E8426-BEED-DDD7-028C-35D3D3383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71" y="2921413"/>
            <a:ext cx="800100" cy="1123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67765F-BB7E-C1D3-C1C7-7478D59A1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90" y="2196036"/>
            <a:ext cx="4876800" cy="3657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C6A9CE6-41A4-EF03-898F-1C6E49BB4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815" y="3063885"/>
            <a:ext cx="315321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불필요한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컬럼 삭제 및 컬럼 추가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Image_predic_score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 이미지로 측정한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predicted quality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Face_predic_score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얼굴만 자른 이미지로 측정한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predicted quality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CE08A2-6544-C691-384E-62FC59CAF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36"/>
          <a:stretch/>
        </p:blipFill>
        <p:spPr>
          <a:xfrm>
            <a:off x="1212333" y="2778128"/>
            <a:ext cx="4630792" cy="30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demo.py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pre-trained model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0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Implementation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D32ECE6-F2EE-7CC0-C12B-DBAAC0B11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993" y="2546998"/>
            <a:ext cx="8097380" cy="2905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953498-9B84-2F5C-D7CB-34C71B0FA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343" y="2905780"/>
            <a:ext cx="160995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6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82401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KonIq-10k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i="0" dirty="0">
              <a:effectLst/>
              <a:latin typeface="Roboto" panose="020B06040202020202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Dataset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91F66D-25A2-7138-9461-6E203FBBE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171" y="1292153"/>
            <a:ext cx="6558286" cy="55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7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demo.py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pre-trained model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demo.py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pre-trained model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정상 작동하는 것을 확인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처음에는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GPU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없다고 하여 로컬에서 작동이 되지 않음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colab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이식하여 모델을 작동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trike="sngStrike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근데 오늘 다시 해보니 </a:t>
            </a:r>
            <a:r>
              <a:rPr lang="en-US" altLang="ko-KR" sz="2000" b="1" strike="sngStrike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CPU</a:t>
            </a:r>
            <a:r>
              <a:rPr lang="ko-KR" altLang="en-US" sz="2000" b="1" strike="sngStrike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설정되어 잘 </a:t>
            </a:r>
            <a:r>
              <a:rPr lang="ko-KR" altLang="en-US" sz="2000" b="1" strike="sngStrike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돌아감</a:t>
            </a:r>
            <a:r>
              <a:rPr lang="en-US" altLang="ko-KR" sz="2000" b="1" strike="sngStrike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0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Implementation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FC2010-D20C-C1DB-F78C-2CC1ABD0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3" y="2059042"/>
            <a:ext cx="6944694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demo.py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pre-trained model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 이미지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489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장을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 data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Image_predic_score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추출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0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Implementation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0F22C7-F4BC-A3DD-5D12-39E5960A5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031"/>
          <a:stretch/>
        </p:blipFill>
        <p:spPr>
          <a:xfrm>
            <a:off x="1217643" y="2725956"/>
            <a:ext cx="546106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1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demo.py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pre-trained model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얼굴을 자른 이미지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489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장을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 data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Face_predic_score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추출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0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Implementation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AC89FE-C7CF-46B5-61CE-1D7DE4A992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917"/>
          <a:stretch/>
        </p:blipFill>
        <p:spPr>
          <a:xfrm>
            <a:off x="1217643" y="2678324"/>
            <a:ext cx="5461063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 이미지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비해 얼굴을 자른 이미지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매우 낮다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낮은 경우 하락폭이 크지 않지만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높은 이미지의 경우 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50%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가까이 점수가 낮게 나온다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 - </a:t>
            </a:r>
            <a:r>
              <a:rPr lang="en-US" altLang="ko-KR" sz="3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HyperIQA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AC89FE-C7CF-46B5-61CE-1D7DE4A992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475"/>
          <a:stretch/>
        </p:blipFill>
        <p:spPr>
          <a:xfrm>
            <a:off x="1217643" y="2847509"/>
            <a:ext cx="541623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 이미지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MOS_zscore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원본 이미지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predict_score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매우 유사한 경향을 보인다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predict_score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MOS_zscore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비해 조금 낮지만 큰 차이는 없다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D6657E-29B1-309D-DD91-30387D2BA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3" y="3047159"/>
            <a:ext cx="7829550" cy="3076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24AC00-9879-CC50-1CA5-FD7EB86A72FD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 - </a:t>
            </a:r>
            <a:r>
              <a:rPr lang="en-US" altLang="ko-KR" sz="3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HyperIQA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67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 이미지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MOS_zscore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얼굴 자른 이미지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face_predict_score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매우 큰 차이를 보인다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face_predict_score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대부분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 ~ 40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 사이 값을 갖는다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MOS_zscore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높을 수록 차이가 심해진다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lvl="1"/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D6657E-29B1-309D-DD91-30387D2BA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3" y="3047159"/>
            <a:ext cx="7829550" cy="3076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75B25D-8CB9-4384-0B19-49B206FAE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643" y="3047159"/>
            <a:ext cx="7829550" cy="3076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B7C783-D9F0-D039-79AD-6A59B5542CC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 - </a:t>
            </a:r>
            <a:r>
              <a:rPr lang="en-US" altLang="ko-KR" sz="3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HyperIQA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18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PLCC, SRCC, MSE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 이미지의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MOS_zscore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모델이 예측한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PLCC, SRCC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계산했을 때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0.99, 0.98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이라는 매우 높은 값을 보인다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이것은 이 모델이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보는 것과 매우 유사하게 이미지의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quality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측정한다는 것을 뜻한다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얼굴만 자른 이미지로 예측한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PLCC, SRCC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계산했을 때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0.12, 0.10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이라는 매우 낮은 값을 보인다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이것은 이 모델이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보는 것과 거의 연관성이 없게 이미지의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quality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측정한다는 것을 뜻한다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2"/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D53353-3C19-EE7E-3DA2-5130E4937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264" y="1989849"/>
            <a:ext cx="8232278" cy="7892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FD39EF-37B2-7EE0-7638-B5586BAFC478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 - </a:t>
            </a:r>
            <a:r>
              <a:rPr lang="en-US" altLang="ko-KR" sz="3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HyperIQA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99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PLCC, SRCC, MSE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 이미지의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MOS_zscore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모델이 예측한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MSE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계산했을 때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28.65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값을 보인다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얼굴만 자른 이미지로 예측한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MSE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계산했을 때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818.42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매우 높은 값을 보인다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MSE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비교를 통해 얼굴 이미지만 예측한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error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매우 심한 것을 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 수 있고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신뢰할 수 없다는 결론을 낼 수 있다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D53353-3C19-EE7E-3DA2-5130E4937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001" y="2061566"/>
            <a:ext cx="5763429" cy="5525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902DB3-C61D-F0B1-94AA-A6FA10F9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264" y="1989849"/>
            <a:ext cx="8232278" cy="7892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3CDA54-B9B9-9EA1-571E-602ACEB2ECA2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Result - </a:t>
            </a:r>
            <a:r>
              <a:rPr lang="en-US" altLang="ko-KR" sz="3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HyperIQA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775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이번에 구현한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HyperIQA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KonIq-10k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pre-trained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되어 있고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들어간 이미지의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quality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평가하는데 훌륭한 결과를 보인다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우리가 원하는 얼굴 이미지의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quality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평가하기에는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매우 </a:t>
            </a:r>
            <a:r>
              <a:rPr lang="ko-KR" altLang="en-US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안좋은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결과를 보이고 있다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2C97-3513-4305-896D-E52FDDC66783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Problem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Solution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5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MOS_zscore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정확하지 않다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평가에 활용한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MOS_zscore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값은 원본 이미지에 대한 값으로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우리가 평가에 활용하기에 적합하지 않다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얼굴만 자른 이미지의 경우 원본 이미지의 특정 부분에 속하기 때문에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부분만을 특정한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MOS_zscore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값이 필요하다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 </a:t>
            </a: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MOS_zscore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labelling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매우 어렵기 때문에 현실적으로 불가능하다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Pre-trained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사용했다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이번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 score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계산하는데 사용한 모델은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KonIq-10k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pre-trained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된 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모델이고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모델은 사람의 얼굴을 평가하는데 적합하지 않다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처음부터 학습을 다시 하거나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얼굴 이미지로 학습한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weights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값이 필요하다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2"/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2C97-3513-4305-896D-E52FDDC66783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Problem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Solution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06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8240121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KonIq-10k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10,073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장의 이미지</a:t>
            </a:r>
            <a:endParaRPr lang="en-US" altLang="ko-KR" sz="2000" b="1" i="0" dirty="0">
              <a:effectLst/>
              <a:latin typeface="Roboto" panose="020B06040202020202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  <a:latin typeface="Roboto" panose="020B0604020202020204" pitchFamily="2" charset="0"/>
              </a:rPr>
              <a:t>512x384 </a:t>
            </a:r>
            <a:r>
              <a:rPr lang="en-US" altLang="ko-KR" sz="2000" b="1" i="0" dirty="0" err="1">
                <a:effectLst/>
                <a:latin typeface="Roboto" panose="020B0604020202020204" pitchFamily="2" charset="0"/>
              </a:rPr>
              <a:t>px</a:t>
            </a:r>
            <a:endParaRPr lang="en-US" altLang="ko-KR" sz="2000" b="1" i="0" dirty="0">
              <a:effectLst/>
              <a:latin typeface="Roboto" panose="020B0604020202020204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우리가 자주 보는 사진 이미지와 유사하다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http://database.mmsp-kn.de/koniq-10k-database.html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Dataset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974378-F1E2-0E17-578F-A22782C09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3" y="3116409"/>
            <a:ext cx="9377230" cy="30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7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얼굴 이미지의 크기가 너무 작다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모델이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이미지를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resize(512 * 384)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하는데 당연히 화질이 안 좋아진다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개인적인 문제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구현이 어렵고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수정하는 것이 불가능할 것 같다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Pytorch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학습이 부족하고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source code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분석하고 이해하는 역량이 부족하다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모델의 경우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demo.py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실행 파일이 있어 어렵지 않았지만</a:t>
            </a:r>
            <a:b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demo.py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없다고 가정했을 때 시도한 구현은 실패했다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2"/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2C97-3513-4305-896D-E52FDDC66783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Problem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Solution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14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82401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KonIq-10k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koniq10k_indicators.csv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koniq10k_scores_and_distributions.csv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Dataset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3B1135F-0EA7-EBEE-4879-740B100DA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85" y="2907439"/>
            <a:ext cx="9078592" cy="1209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0465C7-F5B7-EC22-F0DD-6238FDD26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685" y="5076428"/>
            <a:ext cx="668748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KonIq-10k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  <a:latin typeface="Molengo"/>
              </a:rPr>
              <a:t>The scores file header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i="0" dirty="0">
              <a:effectLst/>
              <a:latin typeface="Molengo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i="0" dirty="0" err="1">
                <a:effectLst/>
                <a:latin typeface="Roboto" panose="02000000000000000000" pitchFamily="2" charset="0"/>
              </a:rPr>
              <a:t>image_name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 : the image file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c1-c5 : number of ratings for each ACR value 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i="0" dirty="0" err="1">
                <a:effectLst/>
                <a:latin typeface="Roboto" panose="02000000000000000000" pitchFamily="2" charset="0"/>
              </a:rPr>
              <a:t>c_total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 : total number of judgments per image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MOS : Mean Opinion Scores of the 5-point ACR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SD : ​Standard Deviation of the MOS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i="0" dirty="0" err="1">
                <a:effectLst/>
                <a:latin typeface="Roboto" panose="02000000000000000000" pitchFamily="2" charset="0"/>
              </a:rPr>
              <a:t>MOS_zscore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 : ACR scores are first </a:t>
            </a:r>
            <a:r>
              <a:rPr lang="en-US" altLang="ko-KR" sz="2000" b="1" i="0" dirty="0" err="1">
                <a:effectLst/>
                <a:latin typeface="Roboto" panose="02000000000000000000" pitchFamily="2" charset="0"/>
              </a:rPr>
              <a:t>normalised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 for each user </a:t>
            </a:r>
            <a:br>
              <a:rPr lang="en-US" altLang="ko-KR" sz="2000" b="1" i="0" dirty="0">
                <a:effectLst/>
                <a:latin typeface="Roboto" panose="02000000000000000000" pitchFamily="2" charset="0"/>
              </a:rPr>
            </a:b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by z-scoring the user ratings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Dataset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0465C7-F5B7-EC22-F0DD-6238FDD26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088" y="4909706"/>
            <a:ext cx="668748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7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KonIq-10k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  <a:latin typeface="Molengo"/>
              </a:rPr>
              <a:t>데이터셋 선정 이유</a:t>
            </a:r>
            <a:endParaRPr lang="en-US" altLang="ko-KR" sz="2000" b="1" i="0" dirty="0">
              <a:effectLst/>
              <a:latin typeface="Moleng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i="0" dirty="0">
              <a:effectLst/>
              <a:latin typeface="Molengo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  <a:latin typeface="Roboto" panose="02000000000000000000" pitchFamily="2" charset="0"/>
              </a:rPr>
              <a:t>원본 이미지가 없고 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Authentic </a:t>
            </a:r>
            <a:r>
              <a:rPr lang="en-US" altLang="ko-KR" sz="2000" b="1" dirty="0">
                <a:latin typeface="Roboto" panose="02000000000000000000" pitchFamily="2" charset="0"/>
              </a:rPr>
              <a:t>image</a:t>
            </a:r>
            <a:r>
              <a:rPr lang="ko-KR" altLang="en-US" sz="2000" b="1" i="0" dirty="0">
                <a:effectLst/>
                <a:latin typeface="Roboto" panose="02000000000000000000" pitchFamily="2" charset="0"/>
              </a:rPr>
              <a:t>이기 때문에 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NR-IQA</a:t>
            </a:r>
            <a:r>
              <a:rPr lang="ko-KR" altLang="en-US" sz="2000" b="1" i="0" dirty="0">
                <a:effectLst/>
                <a:latin typeface="Roboto" panose="02000000000000000000" pitchFamily="2" charset="0"/>
              </a:rPr>
              <a:t>에 적합하다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  <a:latin typeface="Roboto" panose="02000000000000000000" pitchFamily="2" charset="0"/>
              </a:rPr>
              <a:t>이미지 개수가 많고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(</a:t>
            </a:r>
            <a:r>
              <a:rPr lang="ko-KR" altLang="en-US" sz="2000" b="1" i="0" dirty="0">
                <a:effectLst/>
                <a:latin typeface="Roboto" panose="02000000000000000000" pitchFamily="2" charset="0"/>
              </a:rPr>
              <a:t>약 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10,000</a:t>
            </a:r>
            <a:r>
              <a:rPr lang="ko-KR" altLang="en-US" sz="2000" b="1" i="0" dirty="0">
                <a:effectLst/>
                <a:latin typeface="Roboto" panose="02000000000000000000" pitchFamily="2" charset="0"/>
              </a:rPr>
              <a:t>장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) labelling</a:t>
            </a:r>
            <a:r>
              <a:rPr lang="ko-KR" altLang="en-US" sz="2000" b="1" i="0" dirty="0">
                <a:effectLst/>
                <a:latin typeface="Roboto" panose="02000000000000000000" pitchFamily="2" charset="0"/>
              </a:rPr>
              <a:t>이 잘되어 있다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i="0" dirty="0" err="1">
                <a:effectLst/>
                <a:latin typeface="Roboto" panose="02000000000000000000" pitchFamily="2" charset="0"/>
              </a:rPr>
              <a:t>HyperIQA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sz="2000" b="1" i="0" dirty="0">
                <a:effectLst/>
                <a:latin typeface="Roboto" panose="02000000000000000000" pitchFamily="2" charset="0"/>
              </a:rPr>
              <a:t>모델이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KonIq-10k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pretrained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되어 있다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8" y="454509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Dataset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541314-1F7B-A83E-3B64-53F5C98D5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000" y="3799603"/>
            <a:ext cx="809738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6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Face-detector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사용하여 사람이 있는 이미지만 추출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OpenCV </a:t>
            </a:r>
            <a:r>
              <a:rPr lang="ko-KR" altLang="en-US" sz="2000" b="1" dirty="0"/>
              <a:t>예제에서 </a:t>
            </a:r>
            <a:r>
              <a:rPr lang="en-US" altLang="ko-KR" sz="2000" b="1" dirty="0"/>
              <a:t>DNN </a:t>
            </a:r>
            <a:r>
              <a:rPr lang="ko-KR" altLang="en-US" sz="2000" b="1" dirty="0"/>
              <a:t>모듈을 사용한 얼굴 검출 기능을 지원</a:t>
            </a: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SSD(Single Shot </a:t>
            </a:r>
            <a:r>
              <a:rPr lang="en-US" altLang="ko-KR" sz="2000" b="1" dirty="0" err="1"/>
              <a:t>MultiBox</a:t>
            </a:r>
            <a:r>
              <a:rPr lang="en-US" altLang="ko-KR" sz="2000" b="1" dirty="0"/>
              <a:t> Detector) </a:t>
            </a:r>
            <a:r>
              <a:rPr lang="ko-KR" altLang="en-US" sz="2000" b="1" dirty="0"/>
              <a:t>기반 얼굴 검출 네트워크 </a:t>
            </a:r>
            <a:endParaRPr lang="en-US" altLang="ko-K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https://github.com/opencv/opencv/tree/master/samples/dnn/face_detector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기존의 </a:t>
            </a:r>
            <a:r>
              <a:rPr lang="en-US" altLang="ko-KR" sz="2000" b="1" dirty="0" err="1"/>
              <a:t>Haar</a:t>
            </a:r>
            <a:r>
              <a:rPr lang="en-US" altLang="ko-KR" sz="2000" b="1" dirty="0"/>
              <a:t>-Cascade </a:t>
            </a:r>
            <a:r>
              <a:rPr lang="ko-KR" altLang="en-US" sz="2000" b="1" dirty="0"/>
              <a:t>방법보다 속도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정확도 면에서 더 좋은 성능을 나타냄</a:t>
            </a:r>
            <a:endParaRPr lang="en-US" altLang="ko-KR" sz="2000" b="1" dirty="0"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4B795E-95D3-6E74-09B5-B8AE6FCB0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526" y="4661964"/>
            <a:ext cx="880232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6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Face-detector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사용하여 사람이 있는 이미지만 추출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10,373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            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1,563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Confidence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이상으로 설정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C7DADE-87E8-8C85-6AA8-323EDF34A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98" y="2642055"/>
            <a:ext cx="4876800" cy="365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1D9CC4-0C99-E216-EA08-EF39723D6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74" y="2642055"/>
            <a:ext cx="4876800" cy="36576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2FB09E-5E0A-478F-408E-9E8CED47B3FE}"/>
              </a:ext>
            </a:extLst>
          </p:cNvPr>
          <p:cNvCxnSpPr/>
          <p:nvPr/>
        </p:nvCxnSpPr>
        <p:spPr>
          <a:xfrm>
            <a:off x="3415687" y="1933299"/>
            <a:ext cx="627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3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8D7A09-3E69-F03B-C973-DBF349E0F00C}"/>
              </a:ext>
            </a:extLst>
          </p:cNvPr>
          <p:cNvSpPr/>
          <p:nvPr/>
        </p:nvSpPr>
        <p:spPr>
          <a:xfrm>
            <a:off x="704594" y="1232184"/>
            <a:ext cx="10772192" cy="5626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AutoNum type="arabicPeriod"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AE9992-C13A-A66C-986E-F8304371C88D}"/>
              </a:ext>
            </a:extLst>
          </p:cNvPr>
          <p:cNvGrpSpPr/>
          <p:nvPr/>
        </p:nvGrpSpPr>
        <p:grpSpPr>
          <a:xfrm>
            <a:off x="9954212" y="0"/>
            <a:ext cx="1527884" cy="3498983"/>
            <a:chOff x="9954211" y="0"/>
            <a:chExt cx="2237789" cy="34989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252993-E061-FDAD-195C-704392401F96}"/>
                </a:ext>
              </a:extLst>
            </p:cNvPr>
            <p:cNvSpPr/>
            <p:nvPr/>
          </p:nvSpPr>
          <p:spPr>
            <a:xfrm>
              <a:off x="9954211" y="0"/>
              <a:ext cx="2237789" cy="219603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0C079D0-6723-4057-47B6-DA382C1B76D6}"/>
                </a:ext>
              </a:extLst>
            </p:cNvPr>
            <p:cNvSpPr/>
            <p:nvPr/>
          </p:nvSpPr>
          <p:spPr>
            <a:xfrm rot="5400000">
              <a:off x="10418522" y="1733281"/>
              <a:ext cx="1302946" cy="2228457"/>
            </a:xfrm>
            <a:prstGeom prst="triangle">
              <a:avLst>
                <a:gd name="adj" fmla="val 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A5EDB9-ED30-3D38-D26E-B63769CBE063}"/>
              </a:ext>
            </a:extLst>
          </p:cNvPr>
          <p:cNvSpPr txBox="1"/>
          <p:nvPr/>
        </p:nvSpPr>
        <p:spPr>
          <a:xfrm>
            <a:off x="9954212" y="339093"/>
            <a:ext cx="3736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Hyper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IQA</a:t>
            </a:r>
            <a:endParaRPr lang="ko-KR" altLang="en-US" sz="1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97DCE-DC82-340D-01E1-5B85562179C9}"/>
              </a:ext>
            </a:extLst>
          </p:cNvPr>
          <p:cNvSpPr txBox="1"/>
          <p:nvPr/>
        </p:nvSpPr>
        <p:spPr>
          <a:xfrm>
            <a:off x="1217643" y="1433872"/>
            <a:ext cx="10974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Face-detector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사용하여 사람이 있는 이미지만 추출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10,373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            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1,563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Confidence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0.5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이상으로 설정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2000" b="1" i="0" dirty="0">
              <a:effectLst/>
              <a:latin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5DF3-D06E-4084-CB3F-4BCB5610787A}"/>
              </a:ext>
            </a:extLst>
          </p:cNvPr>
          <p:cNvSpPr txBox="1"/>
          <p:nvPr/>
        </p:nvSpPr>
        <p:spPr>
          <a:xfrm>
            <a:off x="769907" y="454509"/>
            <a:ext cx="624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Dataset EDA 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Preprocessing </a:t>
            </a:r>
            <a:endParaRPr lang="ko-KR" altLang="en-US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8D4260-6B4D-5A3B-9906-761B09CC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315" y="311986"/>
            <a:ext cx="1409897" cy="581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273E3A-C5F0-3C2E-8E3D-95360EF22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25" y="2745891"/>
            <a:ext cx="4876800" cy="3657600"/>
          </a:xfrm>
          <a:prstGeom prst="rect">
            <a:avLst/>
          </a:prstGeom>
        </p:spPr>
      </p:pic>
      <p:pic>
        <p:nvPicPr>
          <p:cNvPr id="1026" name="Picture 2" descr="나름 쓸만한 짤방들 : 네이버 블로그">
            <a:extLst>
              <a:ext uri="{FF2B5EF4-FFF2-40B4-BE49-F238E27FC236}">
                <a16:creationId xmlns:a16="http://schemas.microsoft.com/office/drawing/2014/main" id="{2C61F673-8734-3B0C-758B-C643C132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06" y="4327041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생각 풍선: 구름 모양 12">
            <a:extLst>
              <a:ext uri="{FF2B5EF4-FFF2-40B4-BE49-F238E27FC236}">
                <a16:creationId xmlns:a16="http://schemas.microsoft.com/office/drawing/2014/main" id="{0AC5E944-04AA-0BFC-B3A4-2014DA9D452F}"/>
              </a:ext>
            </a:extLst>
          </p:cNvPr>
          <p:cNvSpPr/>
          <p:nvPr/>
        </p:nvSpPr>
        <p:spPr>
          <a:xfrm>
            <a:off x="7706413" y="2007342"/>
            <a:ext cx="3428135" cy="1864659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동물도 일단은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얼굴이니까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EFA1FE-B32A-D07F-5C22-6E6680823B54}"/>
              </a:ext>
            </a:extLst>
          </p:cNvPr>
          <p:cNvCxnSpPr/>
          <p:nvPr/>
        </p:nvCxnSpPr>
        <p:spPr>
          <a:xfrm>
            <a:off x="3415687" y="1933299"/>
            <a:ext cx="6277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99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1255</Words>
  <Application>Microsoft Office PowerPoint</Application>
  <PresentationFormat>와이드스크린</PresentationFormat>
  <Paragraphs>428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Molengo</vt:lpstr>
      <vt:lpstr>나눔고딕 ExtraBold</vt:lpstr>
      <vt:lpstr>맑은 고딕</vt:lpstr>
      <vt:lpstr>Arial</vt:lpstr>
      <vt:lpstr>Roboto</vt:lpstr>
      <vt:lpstr>Office 테마</vt:lpstr>
      <vt:lpstr>Blindly Assess Image Quality  in the Wild  Guided by A Self-Adaptive  Hyper Network  [Implementation]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Blindly Assess Image Quality in the Wild Guided by A Self-Adaptive  Hyper Network</dc:title>
  <dc:creator>재영 주</dc:creator>
  <cp:lastModifiedBy>재영 주</cp:lastModifiedBy>
  <cp:revision>22</cp:revision>
  <dcterms:created xsi:type="dcterms:W3CDTF">2022-09-12T17:09:35Z</dcterms:created>
  <dcterms:modified xsi:type="dcterms:W3CDTF">2022-09-27T05:31:10Z</dcterms:modified>
</cp:coreProperties>
</file>