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73" r:id="rId5"/>
    <p:sldId id="265" r:id="rId6"/>
    <p:sldId id="267" r:id="rId7"/>
    <p:sldId id="268" r:id="rId8"/>
    <p:sldId id="269" r:id="rId9"/>
    <p:sldId id="271" r:id="rId10"/>
    <p:sldId id="270" r:id="rId11"/>
    <p:sldId id="272" r:id="rId12"/>
    <p:sldId id="274" r:id="rId13"/>
    <p:sldId id="279" r:id="rId14"/>
    <p:sldId id="284" r:id="rId15"/>
    <p:sldId id="280" r:id="rId16"/>
    <p:sldId id="283" r:id="rId17"/>
    <p:sldId id="285" r:id="rId18"/>
    <p:sldId id="286" r:id="rId19"/>
    <p:sldId id="287" r:id="rId20"/>
    <p:sldId id="292" r:id="rId21"/>
    <p:sldId id="293" r:id="rId22"/>
    <p:sldId id="294" r:id="rId23"/>
    <p:sldId id="298" r:id="rId24"/>
    <p:sldId id="296" r:id="rId25"/>
    <p:sldId id="299" r:id="rId26"/>
    <p:sldId id="302" r:id="rId27"/>
    <p:sldId id="300" r:id="rId28"/>
    <p:sldId id="303" r:id="rId29"/>
    <p:sldId id="304" r:id="rId30"/>
    <p:sldId id="30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A7D47-F2C3-42CD-147E-96AC8EDE7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DB88F3-DC90-E01A-F024-127A0A170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B2EB1-E8E0-D8F5-B487-CB53EBA6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EF73-3073-4EA9-B733-78ED438B2343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AD9FDB-6D2F-D531-CD23-225305F9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0A7DF-FDC7-A5FB-9137-99BC1020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2688-75BA-42C9-8421-22491473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38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F26D-978D-FB26-22CD-A5ADDF24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2BFAB0-C418-1ED8-EE50-12A3390DA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D7D70-2204-07B3-0D53-1359935E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EF73-3073-4EA9-B733-78ED438B2343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050E3-22CF-27BF-7EED-B203D45B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89CC2-A596-1404-6636-829B96EE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2688-75BA-42C9-8421-22491473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08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98A9AB-EF2D-6903-4CA4-AC63DB563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1BBE8C-24D9-2936-0C19-8D635B3AA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B18BD1-AB19-8EED-6BC1-B58CF004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EF73-3073-4EA9-B733-78ED438B2343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694B2-CF3B-5DF6-02D0-26E4D35C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DBAA0-F187-3FC3-ACD9-68ECC16D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2688-75BA-42C9-8421-22491473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48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2A9A9-D9A8-E0B2-6FAB-11C3C29F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2F9658-827D-FCBC-83DE-7FD73175C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5ECDD8-2393-2634-D6F2-49C800498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EF73-3073-4EA9-B733-78ED438B2343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DDB13-83F8-104B-0A41-F522D1EE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DA2C5-4C4E-1634-4459-569F3F47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2688-75BA-42C9-8421-22491473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9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C5D1E-4666-ADE2-E1C3-4D717EE54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F6F95C-6813-1E78-1602-EC7C473AC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26D55-9985-4FFE-1E92-04542EE6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EF73-3073-4EA9-B733-78ED438B2343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CB111E-711E-6173-D414-E262238E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8AC2B-4D8E-DC5C-13F7-A7B0369A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2688-75BA-42C9-8421-22491473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85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F5A60-1918-A0B2-E206-E688D4DF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191E15-7DD1-2477-CD78-9A3E36FAC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2194BB-0711-5473-CBAC-1EDD23600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72ACAF-AB03-23F7-2752-3E6B61BB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EF73-3073-4EA9-B733-78ED438B2343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3F7841-8D2C-A6A8-D59C-29D6B346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A7E412-D0AD-B66E-7AE9-5BB279D1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2688-75BA-42C9-8421-22491473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80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BB4ED-5621-B09C-A36E-89A2161F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AA01D4-F4D6-997C-1D65-9FF3E2FB7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B3D370-CF2E-508F-2694-3B3B181B8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F06E04-88DB-BEFB-1C70-270E69E8B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D7E84C-0C9F-C4CB-B845-08ADBA13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8BFE54-AB92-B850-C6D5-E505F5FA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EF73-3073-4EA9-B733-78ED438B2343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3B45DA-E034-9C35-72CC-4A3137B0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4BD799-F68A-9769-3097-D0AC7625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2688-75BA-42C9-8421-22491473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56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7D6F3-4FE9-ECE6-9297-216E1306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E87175-CDFB-CEE1-5512-138D5986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EF73-3073-4EA9-B733-78ED438B2343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538565-3B1B-07DC-68A2-A1B28FC1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E20EE2-5285-9834-FF91-DEA99AF9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2688-75BA-42C9-8421-22491473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69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715BBF-5DDC-3140-0C69-D739D1F2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EF73-3073-4EA9-B733-78ED438B2343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81FF2A-1BB3-CF94-5BB3-82E60789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AA40E4-77A6-3FCB-B4B9-2FE4A1AD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2688-75BA-42C9-8421-22491473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32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2125F-5360-9D8B-0FC0-59C2EB0D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130805-B57C-752D-D3E3-DF5C62098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35CC21-1EE2-BA3D-2F17-A70700F0D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43D6E4-319F-59F5-21A7-F8291627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EF73-3073-4EA9-B733-78ED438B2343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1A56C-1EBC-C8DB-CDE4-2F96A4008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0F1911-CD1A-B3E2-54DA-A0176D63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2688-75BA-42C9-8421-22491473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69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F4B2A-AFC9-6040-259C-95B39723F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4D82E0-E7F6-DDE4-616F-131F78126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D8CB14-A2EE-2BD1-05C8-D871DFEC5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33445F-CD0B-46CF-9EF4-C2E6FAB76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EF73-3073-4EA9-B733-78ED438B2343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28D7DA-2596-9490-9BA9-3BE9FD2A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946722-604D-0A1B-A23D-1D6842C0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2688-75BA-42C9-8421-22491473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41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203EA4-CD5A-1943-4C78-134F4F86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5A939C-5E9C-AC9F-D007-850BD4219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2BCD5-0EE6-9816-E537-1CB811560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6EF73-3073-4EA9-B733-78ED438B2343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E35D06-9CCD-CAF3-A4C2-90C680146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3930E8-4D22-5235-AB4B-070631657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62688-75BA-42C9-8421-22491473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0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C41DAE3-BFB4-510C-DCD8-C9F331F75BC0}"/>
              </a:ext>
            </a:extLst>
          </p:cNvPr>
          <p:cNvGrpSpPr/>
          <p:nvPr/>
        </p:nvGrpSpPr>
        <p:grpSpPr>
          <a:xfrm>
            <a:off x="0" y="513185"/>
            <a:ext cx="10935478" cy="6344816"/>
            <a:chOff x="0" y="513185"/>
            <a:chExt cx="10935478" cy="6344816"/>
          </a:xfrm>
        </p:grpSpPr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49DE84B9-F3F1-FFCD-3D0E-C8CD02819618}"/>
                </a:ext>
              </a:extLst>
            </p:cNvPr>
            <p:cNvSpPr/>
            <p:nvPr/>
          </p:nvSpPr>
          <p:spPr>
            <a:xfrm>
              <a:off x="0" y="513185"/>
              <a:ext cx="10935478" cy="6344816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65BD2DE5-E78A-1381-11B8-AAA5107C1D5D}"/>
                </a:ext>
              </a:extLst>
            </p:cNvPr>
            <p:cNvSpPr/>
            <p:nvPr/>
          </p:nvSpPr>
          <p:spPr>
            <a:xfrm>
              <a:off x="1" y="513185"/>
              <a:ext cx="2920482" cy="1688839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FBD9B2-7E5E-C52E-1D6A-CFBA42D81171}"/>
              </a:ext>
            </a:extLst>
          </p:cNvPr>
          <p:cNvSpPr/>
          <p:nvPr/>
        </p:nvSpPr>
        <p:spPr>
          <a:xfrm>
            <a:off x="9955763" y="0"/>
            <a:ext cx="2236236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D1F12356-0534-F625-F84C-7E8EA203F431}"/>
              </a:ext>
            </a:extLst>
          </p:cNvPr>
          <p:cNvSpPr/>
          <p:nvPr/>
        </p:nvSpPr>
        <p:spPr>
          <a:xfrm>
            <a:off x="9955763" y="6270171"/>
            <a:ext cx="987494" cy="587829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4A3C5B-2EDB-4708-24A8-4E837F59EB2B}"/>
              </a:ext>
            </a:extLst>
          </p:cNvPr>
          <p:cNvSpPr/>
          <p:nvPr/>
        </p:nvSpPr>
        <p:spPr>
          <a:xfrm>
            <a:off x="2174032" y="2202024"/>
            <a:ext cx="746451" cy="314441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F30210-1523-77B5-1C87-D79DE335E4DD}"/>
              </a:ext>
            </a:extLst>
          </p:cNvPr>
          <p:cNvSpPr/>
          <p:nvPr/>
        </p:nvSpPr>
        <p:spPr>
          <a:xfrm>
            <a:off x="0" y="5346441"/>
            <a:ext cx="2174032" cy="7464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271652-FD92-8668-555E-632F86DE9D0A}"/>
              </a:ext>
            </a:extLst>
          </p:cNvPr>
          <p:cNvSpPr/>
          <p:nvPr/>
        </p:nvSpPr>
        <p:spPr>
          <a:xfrm>
            <a:off x="-7779" y="6196363"/>
            <a:ext cx="2174032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A8F945-C3EA-6CCD-BF17-1FD332AADACE}"/>
              </a:ext>
            </a:extLst>
          </p:cNvPr>
          <p:cNvSpPr/>
          <p:nvPr/>
        </p:nvSpPr>
        <p:spPr>
          <a:xfrm>
            <a:off x="-7779" y="6712541"/>
            <a:ext cx="2174032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84C8A-AD16-9B7F-A856-FB6522C3C886}"/>
              </a:ext>
            </a:extLst>
          </p:cNvPr>
          <p:cNvSpPr/>
          <p:nvPr/>
        </p:nvSpPr>
        <p:spPr>
          <a:xfrm>
            <a:off x="-7779" y="6319333"/>
            <a:ext cx="2174032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E5A64D-A118-DD51-93C0-021F317C6728}"/>
              </a:ext>
            </a:extLst>
          </p:cNvPr>
          <p:cNvSpPr/>
          <p:nvPr/>
        </p:nvSpPr>
        <p:spPr>
          <a:xfrm>
            <a:off x="-7779" y="6460965"/>
            <a:ext cx="2174032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61630D-D2D1-5E3D-0726-683D856D828C}"/>
              </a:ext>
            </a:extLst>
          </p:cNvPr>
          <p:cNvSpPr/>
          <p:nvPr/>
        </p:nvSpPr>
        <p:spPr>
          <a:xfrm>
            <a:off x="1551" y="6586578"/>
            <a:ext cx="2174032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3D78FB-ECD0-7BF0-1D71-BAB15F5E982E}"/>
              </a:ext>
            </a:extLst>
          </p:cNvPr>
          <p:cNvSpPr/>
          <p:nvPr/>
        </p:nvSpPr>
        <p:spPr>
          <a:xfrm>
            <a:off x="-7779" y="6834015"/>
            <a:ext cx="2174032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45BCE8BE-2470-6EED-9A14-22EB0EB3EE49}"/>
              </a:ext>
            </a:extLst>
          </p:cNvPr>
          <p:cNvSpPr/>
          <p:nvPr/>
        </p:nvSpPr>
        <p:spPr>
          <a:xfrm rot="5400000">
            <a:off x="-489082" y="2685121"/>
            <a:ext cx="3144418" cy="2166251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A43455-8E2F-5135-532D-89015CC48300}"/>
              </a:ext>
            </a:extLst>
          </p:cNvPr>
          <p:cNvGrpSpPr/>
          <p:nvPr/>
        </p:nvGrpSpPr>
        <p:grpSpPr>
          <a:xfrm>
            <a:off x="9954211" y="0"/>
            <a:ext cx="2237789" cy="3498983"/>
            <a:chOff x="9954211" y="0"/>
            <a:chExt cx="2237789" cy="3498983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F935DEC-6692-91C3-5E0F-5EF7E73F7220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DB6EAFE3-15A8-1427-705F-FD98C755BFF2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04CD6BB3-60A1-6503-419B-2F6BC36E2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573" y="188669"/>
            <a:ext cx="1409897" cy="581106"/>
          </a:xfrm>
          <a:prstGeom prst="rect">
            <a:avLst/>
          </a:prstGeom>
        </p:spPr>
      </p:pic>
      <p:sp>
        <p:nvSpPr>
          <p:cNvPr id="31" name="제목 3">
            <a:extLst>
              <a:ext uri="{FF2B5EF4-FFF2-40B4-BE49-F238E27FC236}">
                <a16:creationId xmlns:a16="http://schemas.microsoft.com/office/drawing/2014/main" id="{223CB74C-BF12-5A4F-82F9-CB4A56FEB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7257" y="62520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부제목 4">
            <a:extLst>
              <a:ext uri="{FF2B5EF4-FFF2-40B4-BE49-F238E27FC236}">
                <a16:creationId xmlns:a16="http://schemas.microsoft.com/office/drawing/2014/main" id="{1D7AF7D8-F3A8-3CCA-F269-2800930E9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6377" y="6214363"/>
            <a:ext cx="5682341" cy="54082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6</a:t>
            </a:r>
            <a:r>
              <a:rPr lang="ko-KR" altLang="en-US" dirty="0">
                <a:solidFill>
                  <a:schemeClr val="bg1"/>
                </a:solidFill>
              </a:rPr>
              <a:t>조 박영수 </a:t>
            </a:r>
            <a:r>
              <a:rPr lang="ko-KR" altLang="en-US" dirty="0" err="1">
                <a:solidFill>
                  <a:schemeClr val="bg1"/>
                </a:solidFill>
              </a:rPr>
              <a:t>신지범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이종락</a:t>
            </a:r>
            <a:r>
              <a:rPr lang="ko-KR" altLang="en-US" dirty="0">
                <a:solidFill>
                  <a:schemeClr val="bg1"/>
                </a:solidFill>
              </a:rPr>
              <a:t> 주재영</a:t>
            </a:r>
          </a:p>
        </p:txBody>
      </p:sp>
    </p:spTree>
    <p:extLst>
      <p:ext uri="{BB962C8B-B14F-4D97-AF65-F5344CB8AC3E}">
        <p14:creationId xmlns:p14="http://schemas.microsoft.com/office/powerpoint/2010/main" val="1253687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3781E-9440-19D4-4910-8BAD19DBCDA0}"/>
              </a:ext>
            </a:extLst>
          </p:cNvPr>
          <p:cNvSpPr txBox="1"/>
          <p:nvPr/>
        </p:nvSpPr>
        <p:spPr>
          <a:xfrm>
            <a:off x="1217643" y="1998649"/>
            <a:ext cx="622818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After Cropped Image</a:t>
            </a: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Train2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Benign – 7324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이미지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Cancer – 1624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이미지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Benign – 1831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이미지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Cancer – 406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이미지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파일명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B_001-0002-1.0.jpg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모두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jpg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형식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B,M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labelling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Dataset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3781E-9440-19D4-4910-8BAD19DBCDA0}"/>
              </a:ext>
            </a:extLst>
          </p:cNvPr>
          <p:cNvSpPr txBox="1"/>
          <p:nvPr/>
        </p:nvSpPr>
        <p:spPr>
          <a:xfrm>
            <a:off x="1217643" y="1998649"/>
            <a:ext cx="62281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After Cropped 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종양이 발생한 부분을 잘라낸 이미지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Dataset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94768878-BB78-3B5E-CD8F-EAAE53B8B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628" y="3129585"/>
            <a:ext cx="7381097" cy="369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722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Models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5DED5A-E952-362C-64E6-6F3DF4A1E57D}"/>
              </a:ext>
            </a:extLst>
          </p:cNvPr>
          <p:cNvSpPr txBox="1"/>
          <p:nvPr/>
        </p:nvSpPr>
        <p:spPr>
          <a:xfrm>
            <a:off x="1217643" y="1998649"/>
            <a:ext cx="9895116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선택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EfficientNetB7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최신 모델이고 여러 방면에서 성능이 좋다고 알려짐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EfficientNetB7Model = tf.keras.applications.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EfficientNetB7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include_top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=False, weights='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imagenet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', 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input_tensor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=None, 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input_shape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=(img_width,img_height,3), pooling=None)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 = GlobalAveragePooling2D()(EfficientNetB7Model.output)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predictions = Dense(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activation=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</a:t>
            </a:r>
            <a:r>
              <a:rPr lang="en-US" altLang="ko-KR" sz="2000" dirty="0" err="1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softmax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')(x)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955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Models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5DED5A-E952-362C-64E6-6F3DF4A1E57D}"/>
              </a:ext>
            </a:extLst>
          </p:cNvPr>
          <p:cNvSpPr txBox="1"/>
          <p:nvPr/>
        </p:nvSpPr>
        <p:spPr>
          <a:xfrm>
            <a:off x="1217643" y="1998649"/>
            <a:ext cx="989511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선택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VGG16, VGG19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수업 중 가장 많이 사용한 모델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2"/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VGG16Model = tf.keras.applications.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VGG16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include_top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=False, weights='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imagenet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', 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input_tensor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=None, 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input_shape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=(img_width,img_height,3), pooling=None)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 = GlobalAveragePooling2D()(VGG16Model.output)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predictions = Dense(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activation='</a:t>
            </a:r>
            <a:r>
              <a:rPr lang="en-US" altLang="ko-KR" sz="2000" dirty="0" err="1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softmax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')(x)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43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Models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5DED5A-E952-362C-64E6-6F3DF4A1E57D}"/>
              </a:ext>
            </a:extLst>
          </p:cNvPr>
          <p:cNvSpPr txBox="1"/>
          <p:nvPr/>
        </p:nvSpPr>
        <p:spPr>
          <a:xfrm>
            <a:off x="1217643" y="1998649"/>
            <a:ext cx="989511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선택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ResNet50, ResNet101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멘토링 이후 추가한 모델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ResNet50Model = tf.keras.applications.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ResNet50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include_top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=False, weights='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imagenet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', 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input_tensor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=None, 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input_shape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=(img_width,img_height,3), pooling=None)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 = GlobalAveragePooling2D()(ResNet50Model.output)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predictions = Dense(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activation=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</a:t>
            </a:r>
            <a:r>
              <a:rPr lang="en-US" altLang="ko-KR" sz="2000" dirty="0" err="1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softmax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')(x)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715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Models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5DED5A-E952-362C-64E6-6F3DF4A1E57D}"/>
              </a:ext>
            </a:extLst>
          </p:cNvPr>
          <p:cNvSpPr txBox="1"/>
          <p:nvPr/>
        </p:nvSpPr>
        <p:spPr>
          <a:xfrm>
            <a:off x="1217643" y="1998649"/>
            <a:ext cx="98951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Generator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설정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B74CE4-4201-6E4F-036C-FAAF4C9C9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881" y="2011493"/>
            <a:ext cx="4591691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08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Models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5DED5A-E952-362C-64E6-6F3DF4A1E57D}"/>
              </a:ext>
            </a:extLst>
          </p:cNvPr>
          <p:cNvSpPr txBox="1"/>
          <p:nvPr/>
        </p:nvSpPr>
        <p:spPr>
          <a:xfrm>
            <a:off x="1217643" y="1998649"/>
            <a:ext cx="98951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Generator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설정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5055B6-B3B7-7704-44FB-885988022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075" y="1849546"/>
            <a:ext cx="4048690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11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Models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5DED5A-E952-362C-64E6-6F3DF4A1E57D}"/>
              </a:ext>
            </a:extLst>
          </p:cNvPr>
          <p:cNvSpPr txBox="1"/>
          <p:nvPr/>
        </p:nvSpPr>
        <p:spPr>
          <a:xfrm>
            <a:off x="1217643" y="1998649"/>
            <a:ext cx="98951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DeepLearning_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EfficientNetB7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.fit(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TRAIN_GENERATOR,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epochs=15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callbacks=CALLBACK_EfficientNetB7,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shuffle=True,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validation_data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=VALID_GENERATOR)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4E5CBB-A709-17B2-FE67-3BF4581E1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97" y="4575569"/>
            <a:ext cx="10568986" cy="567565"/>
          </a:xfrm>
          <a:prstGeom prst="rect">
            <a:avLst/>
          </a:prstGeom>
        </p:spPr>
      </p:pic>
      <p:pic>
        <p:nvPicPr>
          <p:cNvPr id="15362" name="Picture 2" descr="네?? 황룡 짤드컵 시작했다구요?? - Wanna One(워너원) 카테고리">
            <a:extLst>
              <a:ext uri="{FF2B5EF4-FFF2-40B4-BE49-F238E27FC236}">
                <a16:creationId xmlns:a16="http://schemas.microsoft.com/office/drawing/2014/main" id="{7143E9A6-C69B-CD53-15D0-CDB8E14C0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474519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E01773B-AB52-0869-3FD1-3EA683C35769}"/>
              </a:ext>
            </a:extLst>
          </p:cNvPr>
          <p:cNvSpPr/>
          <p:nvPr/>
        </p:nvSpPr>
        <p:spPr>
          <a:xfrm>
            <a:off x="6090690" y="4575569"/>
            <a:ext cx="1644388" cy="56756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194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Models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5DED5A-E952-362C-64E6-6F3DF4A1E57D}"/>
              </a:ext>
            </a:extLst>
          </p:cNvPr>
          <p:cNvSpPr txBox="1"/>
          <p:nvPr/>
        </p:nvSpPr>
        <p:spPr>
          <a:xfrm>
            <a:off x="1217643" y="1998649"/>
            <a:ext cx="98951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https://keras.io/api/applications/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1EB4D3-B507-150D-79F6-918CE7ABB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401" y="3017343"/>
            <a:ext cx="6916115" cy="33723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D358F47-6088-D0CB-53EF-6284C3A63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8401" y="6438340"/>
            <a:ext cx="6935168" cy="37152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4D2CED0-8497-597E-C3FF-10E2E7679707}"/>
              </a:ext>
            </a:extLst>
          </p:cNvPr>
          <p:cNvSpPr/>
          <p:nvPr/>
        </p:nvSpPr>
        <p:spPr>
          <a:xfrm>
            <a:off x="6715840" y="6438340"/>
            <a:ext cx="2328675" cy="37152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420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Models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5DED5A-E952-362C-64E6-6F3DF4A1E57D}"/>
              </a:ext>
            </a:extLst>
          </p:cNvPr>
          <p:cNvSpPr txBox="1"/>
          <p:nvPr/>
        </p:nvSpPr>
        <p:spPr>
          <a:xfrm>
            <a:off x="1217643" y="1998649"/>
            <a:ext cx="989511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DeepLearning_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VGG16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.fit(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TRAIN_GENERATOR,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epochs=15,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callbacks=CALLBACK_VGG16,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shuffle=True,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validation_data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=VALID_GENERATOR)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DeepLearning_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ResNet50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.fit(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TRAIN_GENERATOR,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epochs=15,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callbacks=CALLBACK_ResNet50,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shuffle=True,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validation_data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=VALID_GENERATOR)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28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3781E-9440-19D4-4910-8BAD19DBCDA0}"/>
              </a:ext>
            </a:extLst>
          </p:cNvPr>
          <p:cNvSpPr txBox="1"/>
          <p:nvPr/>
        </p:nvSpPr>
        <p:spPr>
          <a:xfrm>
            <a:off x="1217644" y="1998649"/>
            <a:ext cx="373691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Overview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DataSet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Models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End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27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Result(</a:t>
            </a:r>
            <a:r>
              <a: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예측</a:t>
            </a:r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5DED5A-E952-362C-64E6-6F3DF4A1E57D}"/>
              </a:ext>
            </a:extLst>
          </p:cNvPr>
          <p:cNvSpPr txBox="1"/>
          <p:nvPr/>
        </p:nvSpPr>
        <p:spPr>
          <a:xfrm>
            <a:off x="1217643" y="1998649"/>
            <a:ext cx="98951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TEST_Prediction_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EfficientNetB7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 DeepLearning_EfficientNetB7.predict_generator(TEST_GENERATOR, verbose=1)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TEST_Prediction_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VGG16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 DeepLearning_VGG16.predict_generator(TEST_GENERATOR, verbose=1)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TEST_Prediction_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VGG19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 DeepLearning_VGG19.predict_generator(TEST_GENERATOR, verbose=1)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TEST_Prediction_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ResNet50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 DeepLearning_ResNet50.predict_generator(TEST_GENERATOR, verbose=1)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TEST_Prediction_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ResNet101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 DeepLearning_ResNet101.predict_generator(TEST_GENERATOR, verbose=1)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FA0D89-E781-F341-9DE5-091C3A452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480" y="5254080"/>
            <a:ext cx="3564088" cy="150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12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7" y="454509"/>
            <a:ext cx="44344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Result(</a:t>
            </a:r>
            <a:r>
              <a:rPr lang="en-US" altLang="ko-KR" sz="25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DataFrame</a:t>
            </a:r>
            <a:r>
              <a: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전환</a:t>
            </a:r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5DED5A-E952-362C-64E6-6F3DF4A1E57D}"/>
              </a:ext>
            </a:extLst>
          </p:cNvPr>
          <p:cNvSpPr txBox="1"/>
          <p:nvPr/>
        </p:nvSpPr>
        <p:spPr>
          <a:xfrm>
            <a:off x="1217643" y="1998649"/>
            <a:ext cx="98951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Result_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EfficientNetB7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 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pd.DataFrame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(TEST_Prediction_EfficientNetB7)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Result_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VGG16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 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pd.DataFrame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(TEST_Prediction_VGG16)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Result_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VGG19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 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pd.DataFrame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(TEST_Prediction_VGG19)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Result_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ResNet50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 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pd.DataFrame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(TEST_Prediction_ResNet50)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Result_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ResNet101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 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pd.DataFrame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(TEST_Prediction_ResNet101)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2040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Result(ROC Curve)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5DED5A-E952-362C-64E6-6F3DF4A1E57D}"/>
              </a:ext>
            </a:extLst>
          </p:cNvPr>
          <p:cNvSpPr txBox="1"/>
          <p:nvPr/>
        </p:nvSpPr>
        <p:spPr>
          <a:xfrm>
            <a:off x="1217643" y="1998649"/>
            <a:ext cx="98951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skplt.metrics.plot_roc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TEST_GENERATOR.classes.tolist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(), Result_EfficientNetB7, title='Result_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EfficientNetB7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skplt.metrics.plot_roc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TEST_GENERATOR.classes.tolist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(), Result_VGG16, title='Result_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VGG16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skplt.metrics.plot_roc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TEST_GENERATOR.classes.tolist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(), Result_VGG19, title='Result_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VGG19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skplt.metrics.plot_roc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TEST_GENERATOR.classes.tolist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(), Result_ResNet50, title='Result_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ResNet50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skplt.metrics.plot_roc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TEST_GENERATOR.classes.tolist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(), Result_ResNet101, title='Result_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ResNet101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864890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Result(ROC Curve)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EE90E50F-6F09-8D65-EF57-DC9864442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868" y="1420871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3A908E-9EEE-8FEF-6B60-C9D9CFEF9CEE}"/>
              </a:ext>
            </a:extLst>
          </p:cNvPr>
          <p:cNvSpPr txBox="1"/>
          <p:nvPr/>
        </p:nvSpPr>
        <p:spPr>
          <a:xfrm>
            <a:off x="1143132" y="4327235"/>
            <a:ext cx="98951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EfficientNetB7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Validation accuracy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0.79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나왔지만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test data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예측을 해보니 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0.46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나옴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맞지 않는 너무 </a:t>
            </a:r>
            <a:r>
              <a:rPr lang="ko-KR" altLang="en-US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큰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모델을 사용했기 때문이고 생각됨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.(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overfitting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최신 모델이라고 항상 좋은 모델인 것은 아님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F774E8D-0879-87AB-5A53-87DBE0120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3482" y="5464910"/>
            <a:ext cx="6935168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62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Result(ROC Curve)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BD18E80-5F16-262D-5C81-AD9FE3EC9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868" y="1420871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11A6497-B522-F188-502F-46386596B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690" y="1420871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35BEA15-BE84-6884-F4CF-86FD227C2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868" y="4160779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D68130F-1F9F-5C64-77E9-1616DB143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690" y="4160779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457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Result(</a:t>
            </a:r>
            <a:r>
              <a: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 결과 종합</a:t>
            </a:r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848F61-91D6-B930-824C-12596A24E4A4}"/>
              </a:ext>
            </a:extLst>
          </p:cNvPr>
          <p:cNvSpPr txBox="1"/>
          <p:nvPr/>
        </p:nvSpPr>
        <p:spPr>
          <a:xfrm>
            <a:off x="1217643" y="1998649"/>
            <a:ext cx="98951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EfficientNetB7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제외한 다른 모델은 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80%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이상의 확률로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함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처음 모델 학습을 할 때에는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EfficientNetB7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가장 좋은 모델이라고 하여 결과 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또한 좋게 나올 것이라 예상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의외로 제대로 학습이 되지 않았고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이전 모델인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VGG, 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ResNet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좋은 결과를 보여줌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VGG19 &gt; ResNet101 &gt; VGG16 &gt; ResNet50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순서로 좋은 결과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Keras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document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나와있는 값과는 </a:t>
            </a:r>
            <a:r>
              <a:rPr lang="ko-KR" altLang="en-US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다른 결과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보인다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어떤 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사용하는지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어떤 모델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</a:t>
            </a:r>
            <a:r>
              <a:rPr lang="ko-KR" altLang="en-US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선택하는지가 예측에 큰 영향을 준다는 것을 알 수 있었다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9344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80946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Result(Cropped train data – Cropped test data)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FB3C64C-7378-EDC4-3AE8-84E2521B4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868" y="1420871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413391B-01CF-9BA2-917E-D82315C2D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690" y="1420871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9350601-E67F-539A-F236-E82DDC9DB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868" y="4160779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57AB85DF-1794-E582-61ED-0B8A6D89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380" y="4068821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953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8285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Result(Cropped train data – Cropped test data)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848F61-91D6-B930-824C-12596A24E4A4}"/>
              </a:ext>
            </a:extLst>
          </p:cNvPr>
          <p:cNvSpPr txBox="1"/>
          <p:nvPr/>
        </p:nvSpPr>
        <p:spPr>
          <a:xfrm>
            <a:off x="1217643" y="1998649"/>
            <a:ext cx="98951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Cropped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된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학습 후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Cropped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된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예측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모델 모두 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93%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이상의 확률로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Benign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Cancer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구분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ROC Curve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 매우 이상적인 모습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이미지를 </a:t>
            </a:r>
            <a:r>
              <a:rPr lang="ko-KR" altLang="en-US" sz="2000" dirty="0" err="1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하는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것만으로도 모델의 성능이 비약적으로 </a:t>
            </a:r>
            <a:r>
              <a:rPr lang="ko-KR" altLang="en-US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상승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함을 알 수 있는 결과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8028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80946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Result(Cropped train data – Normal test data)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A9F936EB-13FE-4DCA-FE5F-8623C96A2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868" y="1420871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B29920C1-D0C1-AC54-E947-E3C089F0D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380" y="1397413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5AD572FC-FB19-89E8-6973-A4F6CAB02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868" y="4045363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F65EDDE3-203A-5D03-2CA6-22AF58A24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380" y="4045363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03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8285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Result(Cropped train data – Normal test data)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848F61-91D6-B930-824C-12596A24E4A4}"/>
              </a:ext>
            </a:extLst>
          </p:cNvPr>
          <p:cNvSpPr txBox="1"/>
          <p:nvPr/>
        </p:nvSpPr>
        <p:spPr>
          <a:xfrm>
            <a:off x="1217643" y="1998649"/>
            <a:ext cx="989511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Cropped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된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학습 후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Non-cropped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된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(Normal)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예측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모델 모두 예측 성능이 매우 떨어졌다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상대적으로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VGG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모델이 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ResNet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모델보다 좋게 나왔지만 모두 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70% </a:t>
            </a:r>
            <a:r>
              <a:rPr lang="ko-KR" altLang="en-US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미만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확률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멘토링 당시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Cropped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된 이미지로 학습 시 </a:t>
            </a:r>
            <a:r>
              <a:rPr lang="ko-KR" altLang="en-US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성능 하락을 예견</a:t>
            </a:r>
            <a:endParaRPr lang="en-US" altLang="ko-KR" sz="20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이유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Normal data(test data)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초음파 사진에 대한 정보가 들어있기 때문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만약 이 모델을 실제로 사용할 경우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Cropped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되지 않은 </a:t>
            </a:r>
            <a:r>
              <a:rPr lang="ko-KR" altLang="en-US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초음파 이미지를 그대로 사용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할 것이기 때문에 예측 성능이 매우 떨어질 것이다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따라서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실제로 </a:t>
            </a:r>
            <a:r>
              <a:rPr lang="ko-KR" altLang="en-US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예측하고자 하는 이미지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(test data)</a:t>
            </a:r>
            <a:r>
              <a:rPr lang="ko-KR" altLang="en-US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맞는 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train data</a:t>
            </a:r>
            <a:r>
              <a:rPr lang="ko-KR" altLang="en-US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사용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하는 것이 중요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60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3781E-9440-19D4-4910-8BAD19DBCDA0}"/>
              </a:ext>
            </a:extLst>
          </p:cNvPr>
          <p:cNvSpPr txBox="1"/>
          <p:nvPr/>
        </p:nvSpPr>
        <p:spPr>
          <a:xfrm>
            <a:off x="1217643" y="1998649"/>
            <a:ext cx="62281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갑상선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(Thyroid)</a:t>
            </a: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갑상선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호르몬을 조절하는 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내분비샘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온몸의 대사를 조절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Overview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CC2A01-D666-0EAC-C893-6B79A5AC63B1}"/>
              </a:ext>
            </a:extLst>
          </p:cNvPr>
          <p:cNvSpPr txBox="1"/>
          <p:nvPr/>
        </p:nvSpPr>
        <p:spPr>
          <a:xfrm>
            <a:off x="1217643" y="3930486"/>
            <a:ext cx="62281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초음파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(Ultrasound)</a:t>
            </a: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이동성이 좋다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경제적이다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방사선 노출이 없다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A76731-88F4-3D63-765A-241A0A3EA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349" y="4329304"/>
            <a:ext cx="5611008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46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8285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End(project</a:t>
            </a:r>
            <a:r>
              <a: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마치며</a:t>
            </a:r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…)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848F61-91D6-B930-824C-12596A24E4A4}"/>
              </a:ext>
            </a:extLst>
          </p:cNvPr>
          <p:cNvSpPr txBox="1"/>
          <p:nvPr/>
        </p:nvSpPr>
        <p:spPr>
          <a:xfrm>
            <a:off x="1217643" y="1998649"/>
            <a:ext cx="98951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이것저것 해보지 못함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모델을 학습하는데 </a:t>
            </a:r>
            <a:r>
              <a:rPr lang="ko-KR" altLang="en-US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시간이 너무 많이 소요</a:t>
            </a:r>
            <a:endParaRPr lang="en-US" altLang="ko-KR" sz="20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Parameter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다양한 변화를 주며 성능을 비교하고 싶었으나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모델만 변경하여 결과를 예측 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임상 데이터를 사용하지 못함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원래는 임상 데이터를 사용하여 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multiclassification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진행하고자 함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Multiclassification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대한 학습 부족 및 임상 데이터에 대한 정보 부족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임상 데이터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EDA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통해 예측 결과와 </a:t>
            </a:r>
            <a:r>
              <a:rPr lang="ko-KR" altLang="en-US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유의미한 연관성을 찾지 못함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 사이트 개설 못함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Benign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Cancer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구분할 수 있는 웹 사이트를 개설하고자 했으나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Flask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대한 학습 부족으로 이미지를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upload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하는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Flask coding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실패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나중에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Flask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공부 후 웹 사이트를 개설할 예정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08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3781E-9440-19D4-4910-8BAD19DBCDA0}"/>
              </a:ext>
            </a:extLst>
          </p:cNvPr>
          <p:cNvSpPr txBox="1"/>
          <p:nvPr/>
        </p:nvSpPr>
        <p:spPr>
          <a:xfrm>
            <a:off x="1217643" y="1998649"/>
            <a:ext cx="84488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갑상선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(Thyroid)</a:t>
            </a: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Benign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종양이지만 전이 되지 않고 치료가 가능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Cancer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악성 종양으로 주변 세포 및 조직으로 전이되어 기관 전체를 망가뜨림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Overview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13314" name="Picture 2" descr="갑상선암=착한암?'…암 생존자는 여전히 불안하다 &lt; 암/혈액/희귀/소아청소년 &lt; 내분비/신장 &lt; 학술 &lt; 기사본문 - 메디칼업저버">
            <a:extLst>
              <a:ext uri="{FF2B5EF4-FFF2-40B4-BE49-F238E27FC236}">
                <a16:creationId xmlns:a16="http://schemas.microsoft.com/office/drawing/2014/main" id="{498DAD08-6555-7D1D-A8DA-845F6FCDD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597" y="4847786"/>
            <a:ext cx="3746063" cy="187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64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Overview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218AC9E-15A6-3657-37D3-BA5667286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885" y="1448976"/>
            <a:ext cx="5805809" cy="519277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926BBEC-F3BF-6AA1-82F7-8BB8B120B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102" y="4203349"/>
            <a:ext cx="18764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생각 풍선: 구름 모양 14">
            <a:extLst>
              <a:ext uri="{FF2B5EF4-FFF2-40B4-BE49-F238E27FC236}">
                <a16:creationId xmlns:a16="http://schemas.microsoft.com/office/drawing/2014/main" id="{8CCA3E0C-F430-050E-5468-100F4BBCE813}"/>
              </a:ext>
            </a:extLst>
          </p:cNvPr>
          <p:cNvSpPr/>
          <p:nvPr/>
        </p:nvSpPr>
        <p:spPr>
          <a:xfrm>
            <a:off x="8845438" y="2311951"/>
            <a:ext cx="2388637" cy="1382974"/>
          </a:xfrm>
          <a:prstGeom prst="cloudCallout">
            <a:avLst>
              <a:gd name="adj1" fmla="val -31380"/>
              <a:gd name="adj2" fmla="val 935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아무리 봐도 모르겠다</a:t>
            </a:r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23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3781E-9440-19D4-4910-8BAD19DBCDA0}"/>
              </a:ext>
            </a:extLst>
          </p:cNvPr>
          <p:cNvSpPr txBox="1"/>
          <p:nvPr/>
        </p:nvSpPr>
        <p:spPr>
          <a:xfrm>
            <a:off x="1217643" y="1998649"/>
            <a:ext cx="62281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딥러닝은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과연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잘 할 수 있을 것인가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EfficientNet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VGG16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VGG19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ResNet50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ResNer101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Overview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7170" name="Picture 2" descr="빅데이터 드립 - 나무위키">
            <a:extLst>
              <a:ext uri="{FF2B5EF4-FFF2-40B4-BE49-F238E27FC236}">
                <a16:creationId xmlns:a16="http://schemas.microsoft.com/office/drawing/2014/main" id="{5CC730FA-4150-4625-1B77-B7127D10F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790" y="3721047"/>
            <a:ext cx="4859050" cy="291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58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3781E-9440-19D4-4910-8BAD19DBCDA0}"/>
              </a:ext>
            </a:extLst>
          </p:cNvPr>
          <p:cNvSpPr txBox="1"/>
          <p:nvPr/>
        </p:nvSpPr>
        <p:spPr>
          <a:xfrm>
            <a:off x="1217643" y="1998649"/>
            <a:ext cx="62281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Before Cropped 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Dataset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E7A2757-D272-B254-906E-59CB3E7B3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713" y="2661599"/>
            <a:ext cx="2333300" cy="4591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F4BC18A-7767-AAC3-3E82-57A56F044D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3003" y="3498982"/>
            <a:ext cx="4276272" cy="272796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C5BDB53-956A-B690-A593-79B254FB1D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8443" y="3498982"/>
            <a:ext cx="4286806" cy="272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62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3781E-9440-19D4-4910-8BAD19DBCDA0}"/>
              </a:ext>
            </a:extLst>
          </p:cNvPr>
          <p:cNvSpPr txBox="1"/>
          <p:nvPr/>
        </p:nvSpPr>
        <p:spPr>
          <a:xfrm>
            <a:off x="1217643" y="1998649"/>
            <a:ext cx="622818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Before Cropped Image</a:t>
            </a: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TRAIN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Benign – 9004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이미지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Cancer – 2389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이미지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Benign – 899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이미지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Cancer – 267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이미지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파일명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B_001-0002-1.0.jpg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모두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jpg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형식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B,M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labelling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Dataset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1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3781E-9440-19D4-4910-8BAD19DBCDA0}"/>
              </a:ext>
            </a:extLst>
          </p:cNvPr>
          <p:cNvSpPr txBox="1"/>
          <p:nvPr/>
        </p:nvSpPr>
        <p:spPr>
          <a:xfrm>
            <a:off x="1217643" y="1998649"/>
            <a:ext cx="62281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Before Cropped Image</a:t>
            </a: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초음파 촬영 시 촬영 정보가 그대로 포함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Dataset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24FBD36D-94A3-D73C-4466-52BD13D3D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43" y="3214202"/>
            <a:ext cx="8466363" cy="327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86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1474</Words>
  <Application>Microsoft Office PowerPoint</Application>
  <PresentationFormat>와이드스크린</PresentationFormat>
  <Paragraphs>327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나눔고딕 ExtraBold</vt:lpstr>
      <vt:lpstr>맑은 고딕</vt:lpstr>
      <vt:lpstr>Arial</vt:lpstr>
      <vt:lpstr>Office 테마</vt:lpstr>
      <vt:lpstr>Thyroid Cancer  Classification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 Jaiyoung</dc:creator>
  <cp:lastModifiedBy>Joo Jaiyoung</cp:lastModifiedBy>
  <cp:revision>13</cp:revision>
  <dcterms:created xsi:type="dcterms:W3CDTF">2022-08-04T21:55:01Z</dcterms:created>
  <dcterms:modified xsi:type="dcterms:W3CDTF">2022-08-08T07:26:48Z</dcterms:modified>
</cp:coreProperties>
</file>