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9"/>
  </p:notesMasterIdLst>
  <p:sldIdLst>
    <p:sldId id="256" r:id="rId2"/>
    <p:sldId id="260" r:id="rId3"/>
    <p:sldId id="265" r:id="rId4"/>
    <p:sldId id="266" r:id="rId5"/>
    <p:sldId id="259" r:id="rId6"/>
    <p:sldId id="276" r:id="rId7"/>
    <p:sldId id="261" r:id="rId8"/>
    <p:sldId id="270" r:id="rId9"/>
    <p:sldId id="277" r:id="rId10"/>
    <p:sldId id="278" r:id="rId11"/>
    <p:sldId id="279" r:id="rId12"/>
    <p:sldId id="268" r:id="rId13"/>
    <p:sldId id="269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8"/>
  </p:normalViewPr>
  <p:slideViewPr>
    <p:cSldViewPr snapToGrid="0" snapToObjects="1">
      <p:cViewPr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0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16383,'58'-5'0,"1"2"0,3 3 0,9 0 0,28 0 0,-7 0 0,6 0 0,-14 0 0,-14 0 0,-25 0 0,-11 0 0,-21 0 0,6 0 0,-11 0 0,3 0 0,20 0 0,-18 0 0,16 0 0,-26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16383,'61'-4'0,"3"1"0,-20 3 0,-6 0 0,-10 0 0,-15 0 0,6 0 0,-11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9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16383,'52'0'0,"4"0"0,-12 0 0,17 0 0,15 0 0,0 0 0,7 0 0,-21 0 0,-2 0 0,-26 0 0,-8 0 0,-7 0 0,-10 0 0,6 0 0,0 0 0,-6 0 0,19 0 0,-14 0 0,7 0 0,-7 0 0,-6 0 0,7 0 0,-7 0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25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16383,'49'-4'0,"6"0"0,-5 4 0,3 0 0,-11 0 0,-5 0 0,-12 0 0,-9 0 0,-5 0 0,0 0 0,1 0 0,0 0 0,16 0 0,-16 0 0,13 0 0,-14 0 0,1 0 0,-1 0 0,4 0 0,-7 0 0,3 0 0,0 0 0,-3 0 0,6 0 0,-3 0 0,0 0 0,8 0 0,-10 0 0,10 0 0,-11 0 0,7 0 0,-7 0 0,3 0 0,-1 0 0,-2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0.7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 16383,'45'0'0,"-4"0"0,-11 0 0,1 0 0,-4 0 0,2 0 0,-13 0 0,0 0 0,3 0 0,-10 0 0,19 0 0,-14 0 0,20-8 0,-20 6 0,5-6 0,-8 8 0,1 0 0,0 0 0,-1 0 0,4 0 0,-6 0 0,19 0 0,-14 0 0,10 0 0,-8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2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16383,'40'0'0,"7"0"0,-4 0 0,12 0 0,12 0 0,2 0 0,6 0 0,-6 0 0,-8 0 0,-12 0 0,-17 0 0,-12 0 0,-9 0 0,0 0 0,10 0 0,1 0 0,8 0 0,0 0 0,-4 0 0,4 0 0,-5 0 0,-8 0 0,-2 0 0,-8 0 0,8 0 0,-6 0 0,6 0 0,5 4 0,-10-3 0,18 3 0,-6 0 0,9-3 0,10 7 0,-8-3 0,-6 0 0,-9-1 0,-9-4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5:03.2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 1 16383,'38'34'0,"-1"-9"0,-5-9 0,-5-7 0,8-4 0,-10 6 0,0-9 0,1 5 0,-9-7 0,-2 0 0,-8 0 0,3 0 0,6 0 0,4 0 0,1 0 0,-5 0 0,3 0 0,-10 0 0,10 0 0,-8 0 0,1 0 0,-1 0 0,-57 0 0,16 0 0,-41 0 0,39 0 0,3 0 0,13 0 0,-13 0 0,11 0 0,-3 0 0,6 0 0,3 0 0,-3 0 0,-1 0 0,4 0 0,-2 0 0,-3 0 0,4 0 0,-10 0 0,14 0 0,-6 0 0,0 0 0,5 3 0,-5-2 0,4 2 0,3-3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16383,'51'-4'0,"2"5"0,-39 0 0,14 3 0,-15-4 0,16 0 0,-15 0 0,9 0 0,-15 0 0,3 0 0,4 0 0,-6 0 0,6 0 0,1 0 0,-4 0 0,12 0 0,-7 0 0,12 0 0,-11 0 0,10 0 0,-15 0 0,2 0 0,-4 0 0,5 0 0,1 0 0,7 0 0,-12 0 0,7 0 0,-11 0 0,7 0 0,-7 0 0,6 0 0,-6 0 0,7 0 0,-7 0 0,11 0 0,-10 0 0,14 0 0,-14 0 0,10 0 0,-3 0 0,1 0 0,-1 0 0,2 0 0,-9 0 0,10 0 0,-11 0 0,7 0 0,1 0 0,0 0 0,0 0 0,-8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16383,'46'0'0,"-4"-3"0,-17 7 0,-4-4 0,3 4 0,-3-3 0,20 2 0,-12-3 0,12 0 0,-20 0 0,-2 0 0,-3 0 0,-4 0 0,-2 0 0,1 0 0,0 0 0,0 0 0,0 0 0,3 0 0,-5 0 0,5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16383,'60'-5'0,"0"2"0,-23 3 0,9 0 0,3 0 0,-15 0 0,11 0 0,-31 0 0,19 0 0,-26 0 0,9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8D85-24D1-674D-9871-7CB952EC61B3}" type="datetimeFigureOut">
              <a:rPr lang="en-CO" smtClean="0"/>
              <a:t>2/2/22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475A-21EB-4542-9DEE-8B60AD75884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24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1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435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CCF-2735-1E46-98FD-6DCA8C1F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A61-CE5B-3F4E-80E9-A44B8F04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ABE2-71F2-7349-B032-4B6E0F9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429-C8C9-7241-8D40-6CDE9C35FE86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F37-4313-F34F-BE76-C2935F5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6626-F6B8-9A46-BD0B-22E7B04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709-6B5A-8947-8AFC-206F1B3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983A-5BA8-A84D-BCEC-CCA487B1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FC47-CDDF-E143-AE61-969973C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86D-687D-2D44-8415-2E28D8F4EA5E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D54-10C8-B845-92D6-BBCAF6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845C-6BC0-C844-AAED-96091DD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41C5-20D2-0F41-B717-B52F1482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A890-0F67-DB4D-AD83-FF1E70BD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9923-C378-1942-BF75-8140D60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C6A-DE21-354F-8AA3-FA67E63BDDFA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E31-F34B-FE47-B2E5-F16B27E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D985-06C6-1D4C-A5E5-9D14F8F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6B65-9B18-084D-A383-005E149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93-5C8E-9249-9261-5A3DD47F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11C8-7876-C342-BD49-29F57B8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20A9-FCF9-B243-A57F-4AB6E0A0F03F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9DC-EEBB-3245-8CA2-FA0E0F7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93C7-74A3-0F42-B986-571930C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C36-7786-7046-B1EE-C49DC79B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16D-FC54-5443-8266-FF67AF32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E45-ED70-3A4E-B81D-C745D40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D1DA-9F15-164E-99C6-987EC3ABB480}" type="datetime1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0CA0-F4B3-BE4E-8233-14F8681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0A19-581A-4F41-A322-A6A4B34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153-9BAE-1244-B49A-C3286F4C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A10-A373-CD4E-AA1F-FC4BCFDE7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B4BC-019B-9C49-B8B3-E4B9BA26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3014-0862-064A-B585-F95130A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B68-FF24-E043-9CC0-B5DA3C745070}" type="datetime1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F7F6-278B-684A-AB71-AF11502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BC2-CA77-904E-B505-510EA0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A0F-C2F3-274C-8A14-BAE268A6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1C-5E8F-9245-9967-C837302A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F3C5-BB27-B240-890B-3DC5DE1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3267-94A9-1241-BF31-D25EF217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50F9-6DCE-FE4E-9749-02DE85F7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CB31-F7C8-6E4C-A73A-DD72BBD3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7CC2-5E05-FB4A-95B8-F1D2301BCADA}" type="datetime1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76B0-A101-FB45-98DC-A48BD09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6AA-12EC-944D-A639-42AE758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CDB-9300-9E4C-B014-DF1BA82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14D12-AEDB-0D40-9F5B-2FEBFA4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7E26-5084-624D-8F06-4E12EC04EBB6}" type="datetime1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CB1D-6D17-2344-A109-180EB35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8C8A-F981-CC4C-879B-03486F6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4B11-270A-844F-A953-99FAF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E1-52E0-3840-843C-2F0B2CB5D4AE}" type="datetime1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3AC3-78C0-1449-BB0A-D7206CB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8512-F376-BC4A-9EC1-2B547D5A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FE0-308F-794D-BD69-81B8080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166-AC3D-E741-B2B7-7035519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A1D3-21D1-CC41-B2C1-F435F52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8B1B-650B-3248-A4D7-CD1CF9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7272-A396-1945-94EC-6EF3D89918FE}" type="datetime1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429D-44BD-C242-89D6-82DF6A6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6721-264F-C249-B402-4234B76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AB29-7F24-ED49-A10E-F0F6665C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9D80-DC66-9246-BB0F-3A029DCE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C188-1050-5A4E-B716-85523FB2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D7E-EAAC-EB4F-97C7-81C94DB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7C1-F147-1343-8D1D-F2F8B9EA7682}" type="datetime1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F871-0A20-4E4C-94C3-C85C72F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1D8-106C-A643-B590-8D9318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A6FF-24B0-4A48-9F1A-4E04F5D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27C-118E-6641-AE5D-1C7BA98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C83-446E-F047-AD4C-75D866B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7A15-304C-9A48-915A-DB5DF5AC626B}" type="datetime1">
              <a:rPr lang="en-US" smtClean="0"/>
              <a:t>2/2/22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3E5-AB3F-154C-8DDA-419E192E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0B5-5EBE-ED4A-8E28-13428E8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rshahid/deep-learning-regression" TargetMode="External"/><Relationship Id="rId7" Type="http://schemas.openxmlformats.org/officeDocument/2006/relationships/image" Target="../media/image27.svg"/><Relationship Id="rId2" Type="http://schemas.openxmlformats.org/officeDocument/2006/relationships/hyperlink" Target="https://www.researchgate.net/profile/Daniel-Rubinfeld/publication/4974606_Hedonic_housing_prices_and_the_demand_for_clean_air/links/5c38ce85458515a4c71e3a64/Hedonic-housing-prices-and-the-demand-for-clean-a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github.com/bnsreenu/python_for_microscopists/blob/master/141-regression_housing_example.py" TargetMode="External"/><Relationship Id="rId4" Type="http://schemas.openxmlformats.org/officeDocument/2006/relationships/hyperlink" Target="https://www.cs.toronto.edu/~delve/data/boston/bostonDetail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0A64-AF17-41DD-A779-24648F8C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877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F2F0-C3DA-884C-89C7-2634F5CC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CO" sz="5400" dirty="0"/>
              <a:t>Boston </a:t>
            </a:r>
            <a:br>
              <a:rPr lang="en-CO" sz="5400" dirty="0"/>
            </a:br>
            <a:r>
              <a:rPr lang="en-CO" sz="5400" dirty="0"/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3B6C-5B72-A041-92A7-6740BD7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586" y="4295383"/>
            <a:ext cx="4059933" cy="906449"/>
          </a:xfrm>
        </p:spPr>
        <p:txBody>
          <a:bodyPr anchor="t">
            <a:normAutofit fontScale="70000" lnSpcReduction="20000"/>
          </a:bodyPr>
          <a:lstStyle/>
          <a:p>
            <a:r>
              <a:rPr lang="en-CO" dirty="0"/>
              <a:t>Luis</a:t>
            </a:r>
            <a:br>
              <a:rPr lang="en-CO" dirty="0"/>
            </a:br>
            <a:r>
              <a:rPr lang="en-CO" dirty="0"/>
              <a:t>Kevin</a:t>
            </a:r>
            <a:br>
              <a:rPr lang="en-CO" dirty="0"/>
            </a:br>
            <a:r>
              <a:rPr lang="en-CO" dirty="0"/>
              <a:t>Olan</a:t>
            </a:r>
            <a:br>
              <a:rPr lang="en-CO" dirty="0"/>
            </a:br>
            <a:r>
              <a:rPr lang="en-CO" dirty="0"/>
              <a:t>Javier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E667-9E88-234E-8ED1-DE375DB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07A8D5-9BD1-6E49-B763-855DDBEF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Benchmark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DCA6735-216B-CF4B-8AD0-58274178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36400"/>
              </p:ext>
            </p:extLst>
          </p:nvPr>
        </p:nvGraphicFramePr>
        <p:xfrm>
          <a:off x="696370" y="1677305"/>
          <a:ext cx="11009274" cy="38725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69758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3669758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  <a:gridCol w="3669758">
                  <a:extLst>
                    <a:ext uri="{9D8B030D-6E8A-4147-A177-3AD203B41FA5}">
                      <a16:colId xmlns:a16="http://schemas.microsoft.com/office/drawing/2014/main" val="3688168414"/>
                    </a:ext>
                  </a:extLst>
                </a:gridCol>
              </a:tblGrid>
              <a:tr h="617657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Neural Network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12.025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650971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14:cNvPr>
              <p14:cNvContentPartPr/>
              <p14:nvPr/>
            </p14:nvContentPartPr>
            <p14:xfrm>
              <a:off x="6605608" y="3166323"/>
              <a:ext cx="144720" cy="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608" y="3094323"/>
                <a:ext cx="21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14:cNvPr>
              <p14:cNvContentPartPr/>
              <p14:nvPr/>
            </p14:nvContentPartPr>
            <p14:xfrm>
              <a:off x="6626308" y="5177815"/>
              <a:ext cx="103320" cy="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308" y="5105815"/>
                <a:ext cx="17496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565A7ABD-7078-2C40-9DBB-8E24F41DE81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Modeling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C629F-1BC9-D846-B2D5-5D0E2E7F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39" y="4937377"/>
            <a:ext cx="4627733" cy="57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FFD55-1BE1-6C44-BFEC-0C4E9EA06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339" y="4279392"/>
            <a:ext cx="4627732" cy="607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DE05C-0000-6A4B-9723-471DF5838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4339" y="3634684"/>
            <a:ext cx="4627732" cy="6077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830C-1048-9243-A82E-AB33867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2B9C0D2-E94D-1547-97D2-C1059A52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CO" dirty="0"/>
              <a:t>Conclusions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AFC630-3EF6-3049-9F2A-363D58879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sz="2400" dirty="0"/>
              <a:t>Model 2 performed better than model 1 by adding more neurons to each layer and including a linear activation in the output layer.</a:t>
            </a:r>
          </a:p>
          <a:p>
            <a:endParaRPr lang="en-CO" sz="2400" dirty="0"/>
          </a:p>
          <a:p>
            <a:r>
              <a:rPr lang="en-CO" sz="2400" dirty="0"/>
              <a:t>In general, Neural Network model performs as good as other models.</a:t>
            </a:r>
          </a:p>
          <a:p>
            <a:endParaRPr lang="en-CO" sz="2400" dirty="0"/>
          </a:p>
          <a:p>
            <a:r>
              <a:rPr lang="en-US" sz="2400" dirty="0"/>
              <a:t>Neural Network did not allow us to see the ranking feature. This kind of models are more complex to interpret than others. </a:t>
            </a:r>
            <a:endParaRPr lang="en-CO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AD393-D57E-D54C-8B6A-D63AFB6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DBB-2FBC-344D-B037-B0D059D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5" y="1827978"/>
            <a:ext cx="5957028" cy="439398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       Harrison, David &amp; Rubinfeld, Daniel. (1978). </a:t>
            </a:r>
            <a:r>
              <a:rPr lang="en-US" sz="2000" i="1" dirty="0"/>
              <a:t>Hedonic housing prices and the demand for clean air</a:t>
            </a:r>
            <a:r>
              <a:rPr lang="en-US" sz="2000" dirty="0"/>
              <a:t>. Journal of Environmental Economics and Management. </a:t>
            </a:r>
            <a:r>
              <a:rPr lang="en-US" sz="2000" dirty="0">
                <a:hlinkClick r:id="rId2"/>
              </a:rPr>
              <a:t>https://www.researchgate.net/profile/Daniel-Rubinfeld/publication/4974606_Hedonic_housing_prices_and_the_demand_for_clean_air/links/5c38ce85458515a4c71e3a64/Hedonic-housing-prices-and-the-demand-for-clean-air.pdf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https://www.kaggle.com/omrshahid/deep-learning-regression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https://www.cs.toronto.edu/~delve/data/boston/bostonDetail.html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https://github.com/bnsreenu/python_for_microscopists/blob/master/141-regression_housing_example.py</a:t>
            </a:r>
            <a:r>
              <a:rPr lang="en-US" sz="2000" dirty="0"/>
              <a:t> </a:t>
            </a:r>
            <a:endParaRPr lang="en-CO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72925A-3174-4B53-93EF-F956D4972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960" y="1609605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BB097-CF7A-E24A-9385-9A8463D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25" y="2861131"/>
            <a:ext cx="2230150" cy="1135737"/>
          </a:xfrm>
        </p:spPr>
        <p:txBody>
          <a:bodyPr>
            <a:normAutofit/>
          </a:bodyPr>
          <a:lstStyle/>
          <a:p>
            <a:r>
              <a:rPr lang="en-CO" sz="36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4CA41-4F73-1544-83B5-7B53EC3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F8B34-8674-E042-B29D-2BF17CBA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9" y="0"/>
            <a:ext cx="779318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47ECB-BFB1-7949-9F30-29C742D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D50E-A55B-5F4A-918D-EC4EE0B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740418"/>
            <a:ext cx="8437487" cy="59571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FF17-203D-C34C-974A-E56E9FF5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4E1B3-902E-C741-892C-B646A298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372674"/>
            <a:ext cx="8467043" cy="64531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0BE21-E4A9-F146-9D61-F544635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3855-9428-5441-98D7-DC903DB9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2" y="0"/>
            <a:ext cx="833307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12648-F271-0B41-B57E-64371A4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C06E-6D0D-8943-9FE4-0595F0C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501985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5F1-D1C4-A147-B4A9-ABA36F69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68491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Creation of a Neural Network model to predict the house’ price in Boston using different 13 attributes 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CO" sz="2000" dirty="0"/>
              <a:t>Comparison of the Neural Network model performance with other models seen in previous classes</a:t>
            </a:r>
          </a:p>
          <a:p>
            <a:endParaRPr lang="en-CO" sz="2000" dirty="0"/>
          </a:p>
          <a:p>
            <a:r>
              <a:rPr lang="en-CO" sz="2000" dirty="0"/>
              <a:t>More 70’s context about housing in U.S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C7E35340-7398-2246-88B6-E4549FFD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385" y="1782981"/>
            <a:ext cx="61870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27C79-1DB3-374A-B1AF-0AF5005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BB818D-29C5-774A-8F1E-5D28544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6AB-2971-C74D-8B0B-62E79C57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06505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Data collected by the U.S Census Service concerning housing in the area of Boston in 1970</a:t>
            </a:r>
          </a:p>
          <a:p>
            <a:endParaRPr lang="en-CO" sz="2000" dirty="0"/>
          </a:p>
          <a:p>
            <a:r>
              <a:rPr lang="en-CO" sz="2000" dirty="0"/>
              <a:t>The dataset contains 506 rows and 14 attributes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US" sz="2000" dirty="0"/>
              <a:t>Originally used to solve problems associated with the willingness to pay for clean air.</a:t>
            </a:r>
          </a:p>
          <a:p>
            <a:endParaRPr lang="en-CO" sz="2000" dirty="0"/>
          </a:p>
          <a:p>
            <a:r>
              <a:rPr lang="en-CO" sz="2000" dirty="0"/>
              <a:t>The independent variables include two structural attribute variables (S), eight neighborhood variables (N), two accessibility variables (A), and one air pollution variable (P).</a:t>
            </a:r>
          </a:p>
          <a:p>
            <a:pPr marL="0" indent="0">
              <a:buNone/>
            </a:pPr>
            <a:endParaRPr lang="en-CO" sz="2000" dirty="0"/>
          </a:p>
          <a:p>
            <a:endParaRPr lang="en-C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0320-0902-E84C-87A3-78B40BF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4281A-3500-0140-A068-8D402704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80272"/>
              </p:ext>
            </p:extLst>
          </p:nvPr>
        </p:nvGraphicFramePr>
        <p:xfrm>
          <a:off x="1094726" y="617326"/>
          <a:ext cx="10002549" cy="5556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12657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125393033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657657811"/>
                    </a:ext>
                  </a:extLst>
                </a:gridCol>
              </a:tblGrid>
              <a:tr h="375927"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59471" marR="84960" marT="16992" marB="127440" anchor="b"/>
                </a:tc>
                <a:extLst>
                  <a:ext uri="{0D108BD9-81ED-4DB2-BD59-A6C34878D82A}">
                    <a16:rowId xmlns:a16="http://schemas.microsoft.com/office/drawing/2014/main" val="193555654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CRIM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per capita crime rate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0.00632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ZN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residential land zoned for lots over 25,000 sq.ft.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18.0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INDUS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non-retail business acres per town.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2.31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CHAS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Charles River dummy variable (1 if tract bounds river; 0 otherwise)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nitric oxides concentration (parts per 10 million)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pollution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average number of rooms per dwelling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6.575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owner-occupied units built prior to 1940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65.2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DIS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weighted distances to five Boston employment centres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4.0900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RAD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index of accessibility to radial highways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full-value property-tax rate per $10,000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296.0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PTRATIO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pupil-teacher ratio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15.3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- 1000(Bk - 0.63)^2 where Bk is the proportion of blacks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396.90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LSTAT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% lower status of the population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rgbClr val="FF0000"/>
                          </a:solidFill>
                          <a:effectLst/>
                        </a:rPr>
                        <a:t>MEDV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Median value of owner-occupied homes in $1000's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24.0*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482F9C-04C9-4347-80AF-F484FC292583}"/>
              </a:ext>
            </a:extLst>
          </p:cNvPr>
          <p:cNvSpPr/>
          <p:nvPr/>
        </p:nvSpPr>
        <p:spPr>
          <a:xfrm>
            <a:off x="1094726" y="6240674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*24.0 corresponding to a median price of $24,000 – ($24,000 in 1970 is worth $172,454 approx. today 2022)</a:t>
            </a:r>
            <a:endParaRPr lang="en-CO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7DA24-C6DF-664E-A38F-07D98931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0D3F9C-3F87-B840-BF8A-C6B85445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93" y="0"/>
            <a:ext cx="9031014" cy="685289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31CB03-5DA8-FE4D-A672-7DD5E318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3914" y="2779616"/>
            <a:ext cx="6506424" cy="1325563"/>
          </a:xfrm>
        </p:spPr>
        <p:txBody>
          <a:bodyPr/>
          <a:lstStyle/>
          <a:p>
            <a:r>
              <a:rPr lang="en-CO" dirty="0"/>
              <a:t>Correlation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14:cNvPr>
              <p14:cNvContentPartPr/>
              <p14:nvPr/>
            </p14:nvContentPartPr>
            <p14:xfrm>
              <a:off x="9062681" y="5928012"/>
              <a:ext cx="32400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7041" y="5856372"/>
                <a:ext cx="395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14:cNvPr>
              <p14:cNvContentPartPr/>
              <p14:nvPr/>
            </p14:nvContentPartPr>
            <p14:xfrm>
              <a:off x="8484521" y="6424812"/>
              <a:ext cx="296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521" y="6352812"/>
                <a:ext cx="367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14:cNvPr>
              <p14:cNvContentPartPr/>
              <p14:nvPr/>
            </p14:nvContentPartPr>
            <p14:xfrm>
              <a:off x="4690841" y="6429852"/>
              <a:ext cx="245160" cy="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5201" y="6357852"/>
                <a:ext cx="316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14:cNvPr>
              <p14:cNvContentPartPr/>
              <p14:nvPr/>
            </p14:nvContentPartPr>
            <p14:xfrm>
              <a:off x="4716041" y="6767892"/>
              <a:ext cx="196920" cy="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0041" y="6695892"/>
                <a:ext cx="26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14:cNvPr>
              <p14:cNvContentPartPr/>
              <p14:nvPr/>
            </p14:nvContentPartPr>
            <p14:xfrm>
              <a:off x="8441681" y="6727572"/>
              <a:ext cx="417960" cy="1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5681" y="6655572"/>
                <a:ext cx="489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14:cNvPr>
              <p14:cNvContentPartPr/>
              <p14:nvPr/>
            </p14:nvContentPartPr>
            <p14:xfrm>
              <a:off x="9103001" y="2637252"/>
              <a:ext cx="188640" cy="42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67001" y="2565612"/>
                <a:ext cx="260280" cy="1861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C2184D22-9BAE-6948-B0AE-CE42BDFB280A}"/>
              </a:ext>
            </a:extLst>
          </p:cNvPr>
          <p:cNvSpPr txBox="1"/>
          <p:nvPr/>
        </p:nvSpPr>
        <p:spPr>
          <a:xfrm>
            <a:off x="10719920" y="592801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Highly</a:t>
            </a:r>
            <a:b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Correlated</a:t>
            </a:r>
          </a:p>
        </p:txBody>
      </p:sp>
      <p:sp>
        <p:nvSpPr>
          <p:cNvPr id="87" name="U-Turn Arrow 86">
            <a:extLst>
              <a:ext uri="{FF2B5EF4-FFF2-40B4-BE49-F238E27FC236}">
                <a16:creationId xmlns:a16="http://schemas.microsoft.com/office/drawing/2014/main" id="{1C367BBD-B096-C844-B5F7-4EF88E9A6411}"/>
              </a:ext>
            </a:extLst>
          </p:cNvPr>
          <p:cNvSpPr/>
          <p:nvPr/>
        </p:nvSpPr>
        <p:spPr>
          <a:xfrm>
            <a:off x="9386681" y="5801710"/>
            <a:ext cx="193295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8046-738F-F740-AA14-AA32E54E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0DA1C7E-9B01-2F4C-B555-3F51BA3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0" y="220717"/>
            <a:ext cx="10515600" cy="882869"/>
          </a:xfrm>
        </p:spPr>
        <p:txBody>
          <a:bodyPr/>
          <a:lstStyle/>
          <a:p>
            <a:r>
              <a:rPr lang="en-CO" dirty="0"/>
              <a:t>Data Preprocessing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7C695F-2739-F341-8103-C02B5425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7" y="2365388"/>
            <a:ext cx="1120171" cy="31865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90BA7B-0329-4D43-A1FA-F47DD97B1054}"/>
              </a:ext>
            </a:extLst>
          </p:cNvPr>
          <p:cNvSpPr txBox="1"/>
          <p:nvPr/>
        </p:nvSpPr>
        <p:spPr>
          <a:xfrm>
            <a:off x="1490245" y="1570560"/>
            <a:ext cx="15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Missing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A3775-A69B-FF42-AEF1-6373180E8DE5}"/>
              </a:ext>
            </a:extLst>
          </p:cNvPr>
          <p:cNvSpPr txBox="1"/>
          <p:nvPr/>
        </p:nvSpPr>
        <p:spPr>
          <a:xfrm>
            <a:off x="7308141" y="1272498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Scaling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8889A-AB1F-1643-AC61-F557D6543FA0}"/>
              </a:ext>
            </a:extLst>
          </p:cNvPr>
          <p:cNvCxnSpPr>
            <a:cxnSpLocks/>
          </p:cNvCxnSpPr>
          <p:nvPr/>
        </p:nvCxnSpPr>
        <p:spPr>
          <a:xfrm>
            <a:off x="7751369" y="3757065"/>
            <a:ext cx="0" cy="40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225C11F-DB12-E948-B64A-3424DF6C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5" y="1810742"/>
            <a:ext cx="6222889" cy="1738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29171D-1477-A145-B8AA-E7CF7F9F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30" y="4341553"/>
            <a:ext cx="6222884" cy="1871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14:cNvPr>
              <p14:cNvContentPartPr/>
              <p14:nvPr/>
            </p14:nvContentPartPr>
            <p14:xfrm>
              <a:off x="4777961" y="4916052"/>
              <a:ext cx="319320" cy="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321" y="4844052"/>
                <a:ext cx="39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14:cNvPr>
              <p14:cNvContentPartPr/>
              <p14:nvPr/>
            </p14:nvContentPartPr>
            <p14:xfrm>
              <a:off x="4882721" y="5104692"/>
              <a:ext cx="164520" cy="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7081" y="5032692"/>
                <a:ext cx="23616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FF41B-3FDC-FD42-BAB9-562E2E5D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00C1-E40B-944A-8412-5E11C05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C0-8563-6A48-8F04-0A2E963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4383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5DD313E-2ABF-0648-B493-177D4D2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28" y="1321553"/>
            <a:ext cx="5005315" cy="31658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F72B31-68F6-104D-9149-AB8C9A3755A6}"/>
              </a:ext>
            </a:extLst>
          </p:cNvPr>
          <p:cNvSpPr txBox="1"/>
          <p:nvPr/>
        </p:nvSpPr>
        <p:spPr>
          <a:xfrm rot="16200000">
            <a:off x="334852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7D2CB-3018-7542-B07C-7541CB5D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9" y="1321553"/>
            <a:ext cx="5005315" cy="3180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15B-4BED-AC46-B16E-88C550ED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4474538"/>
            <a:ext cx="5005316" cy="201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C78E4-A38F-FE48-9E8A-5F1286F31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028" y="4465868"/>
            <a:ext cx="5005315" cy="1402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24C624-C42F-8047-963F-C3C83D16B7F9}"/>
              </a:ext>
            </a:extLst>
          </p:cNvPr>
          <p:cNvSpPr txBox="1"/>
          <p:nvPr/>
        </p:nvSpPr>
        <p:spPr>
          <a:xfrm rot="16200000">
            <a:off x="5866623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2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FF1857-D044-E549-A1CE-0A675807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92143CF-296D-3444-A5E6-2E7ACCF3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0" y="1377549"/>
            <a:ext cx="5181720" cy="40935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F8E78DB-2DBB-5940-8FC5-B1CD93C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0" y="1382220"/>
            <a:ext cx="5132990" cy="4093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75E49-6EE4-CB48-A8A3-70590536D5FC}"/>
              </a:ext>
            </a:extLst>
          </p:cNvPr>
          <p:cNvSpPr txBox="1"/>
          <p:nvPr/>
        </p:nvSpPr>
        <p:spPr>
          <a:xfrm>
            <a:off x="673687" y="971804"/>
            <a:ext cx="25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Neural Network Model 2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B755F5-AA24-BC4B-B265-F44DF6965B3C}"/>
              </a:ext>
            </a:extLst>
          </p:cNvPr>
          <p:cNvCxnSpPr/>
          <p:nvPr/>
        </p:nvCxnSpPr>
        <p:spPr>
          <a:xfrm>
            <a:off x="3258207" y="4032806"/>
            <a:ext cx="0" cy="1595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5BE-DB37-C94D-8560-7DC38208E3FF}"/>
              </a:ext>
            </a:extLst>
          </p:cNvPr>
          <p:cNvSpPr txBox="1"/>
          <p:nvPr/>
        </p:nvSpPr>
        <p:spPr>
          <a:xfrm>
            <a:off x="2810320" y="5662781"/>
            <a:ext cx="8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enough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CF5BCA5-B065-E04C-B080-F73BBC3A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8A612-F0FD-5543-A387-8FC0263C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4356498-1433-2747-8431-16F7A6A01B5A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43E20E-ED9D-604E-A00D-AF64FC3D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026"/>
            <a:ext cx="4008384" cy="4735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Predictions - </a:t>
            </a:r>
            <a:r>
              <a:rPr lang="en-CO" sz="2000" dirty="0"/>
              <a:t>Neural Network Model 2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13DA2DED-7463-4F40-AA80-5BD8DC1C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15518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478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Real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Predicted ($) in 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Predicted ($) in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152,335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20.62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148,023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154,490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21.00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155,927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12.63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96,287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C669AA-E8F7-1442-93C7-CCB7038036BD}"/>
              </a:ext>
            </a:extLst>
          </p:cNvPr>
          <p:cNvSpPr txBox="1"/>
          <p:nvPr/>
        </p:nvSpPr>
        <p:spPr>
          <a:xfrm>
            <a:off x="5676173" y="194714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161C3-DEDB-C74A-BFEE-DD95CBE794AB}"/>
              </a:ext>
            </a:extLst>
          </p:cNvPr>
          <p:cNvSpPr/>
          <p:nvPr/>
        </p:nvSpPr>
        <p:spPr>
          <a:xfrm>
            <a:off x="1986770" y="4772352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5 different houses from the test dataset</a:t>
            </a:r>
            <a:endParaRPr lang="en-CO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D02C0-A136-4044-A51D-B3B6ADB2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632</Words>
  <Application>Microsoft Macintosh PowerPoint</Application>
  <PresentationFormat>Widescreen</PresentationFormat>
  <Paragraphs>147</Paragraphs>
  <Slides>17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Apple Chancery</vt:lpstr>
      <vt:lpstr>Arial</vt:lpstr>
      <vt:lpstr>Calibri</vt:lpstr>
      <vt:lpstr>Calibri Light</vt:lpstr>
      <vt:lpstr>Office Theme</vt:lpstr>
      <vt:lpstr>Boston  House Prices</vt:lpstr>
      <vt:lpstr>Project Definition</vt:lpstr>
      <vt:lpstr>Data Source</vt:lpstr>
      <vt:lpstr>Dataset</vt:lpstr>
      <vt:lpstr>Correlation</vt:lpstr>
      <vt:lpstr>Data Preprocessing </vt:lpstr>
      <vt:lpstr>Modeling</vt:lpstr>
      <vt:lpstr>Modeling</vt:lpstr>
      <vt:lpstr>PowerPoint Presentation</vt:lpstr>
      <vt:lpstr>PowerPoint Presentation</vt:lpstr>
      <vt:lpstr>Conclusions</vt:lpstr>
      <vt:lpstr>References</vt:lpstr>
      <vt:lpstr>Thank you!</vt:lpstr>
      <vt:lpstr>Dataset</vt:lpstr>
      <vt:lpstr>Dataset</vt:lpstr>
      <vt:lpstr>Dataset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 House Prices</dc:title>
  <dc:creator>Javier Jiménez</dc:creator>
  <cp:lastModifiedBy>Javier Jiménez</cp:lastModifiedBy>
  <cp:revision>15</cp:revision>
  <dcterms:created xsi:type="dcterms:W3CDTF">2022-02-01T23:06:44Z</dcterms:created>
  <dcterms:modified xsi:type="dcterms:W3CDTF">2022-02-03T02:18:16Z</dcterms:modified>
</cp:coreProperties>
</file>