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9"/>
  </p:notesMasterIdLst>
  <p:sldIdLst>
    <p:sldId id="256" r:id="rId2"/>
    <p:sldId id="260" r:id="rId3"/>
    <p:sldId id="265" r:id="rId4"/>
    <p:sldId id="266" r:id="rId5"/>
    <p:sldId id="272" r:id="rId6"/>
    <p:sldId id="273" r:id="rId7"/>
    <p:sldId id="274" r:id="rId8"/>
    <p:sldId id="275" r:id="rId9"/>
    <p:sldId id="259" r:id="rId10"/>
    <p:sldId id="276" r:id="rId11"/>
    <p:sldId id="261" r:id="rId12"/>
    <p:sldId id="270" r:id="rId13"/>
    <p:sldId id="277" r:id="rId14"/>
    <p:sldId id="278" r:id="rId15"/>
    <p:sldId id="279" r:id="rId16"/>
    <p:sldId id="268" r:id="rId17"/>
    <p:sldId id="269" r:id="rId18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2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0.5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 16383,'58'-5'0,"1"2"0,3 3 0,9 0 0,28 0 0,-7 0 0,6 0 0,-14 0 0,-14 0 0,-25 0 0,-11 0 0,-21 0 0,6 0 0,-11 0 0,3 0 0,20 0 0,-18 0 0,16 0 0,-26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 16383,'61'-4'0,"3"1"0,-20 3 0,-6 0 0,-10 0 0,-15 0 0,6 0 0,-11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19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16383,'52'0'0,"4"0"0,-12 0 0,17 0 0,15 0 0,0 0 0,7 0 0,-21 0 0,-2 0 0,-26 0 0,-8 0 0,-7 0 0,-10 0 0,6 0 0,0 0 0,-6 0 0,19 0 0,-14 0 0,7 0 0,-7 0 0,-6 0 0,7 0 0,-7 0 0,3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25.1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16383,'49'-4'0,"6"0"0,-5 4 0,3 0 0,-11 0 0,-5 0 0,-12 0 0,-9 0 0,-5 0 0,0 0 0,1 0 0,0 0 0,16 0 0,-16 0 0,13 0 0,-14 0 0,1 0 0,-1 0 0,4 0 0,-7 0 0,3 0 0,0 0 0,-3 0 0,6 0 0,-3 0 0,0 0 0,8 0 0,-10 0 0,10 0 0,-11 0 0,7 0 0,-7 0 0,3 0 0,-1 0 0,-2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0.7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 16383,'45'0'0,"-4"0"0,-11 0 0,1 0 0,-4 0 0,2 0 0,-13 0 0,0 0 0,3 0 0,-10 0 0,19 0 0,-14 0 0,20-8 0,-20 6 0,5-6 0,-8 8 0,1 0 0,0 0 0,-1 0 0,4 0 0,-6 0 0,19 0 0,-14 0 0,10 0 0,-8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1:32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16383,'40'0'0,"7"0"0,-4 0 0,12 0 0,12 0 0,2 0 0,6 0 0,-6 0 0,-8 0 0,-12 0 0,-17 0 0,-12 0 0,-9 0 0,0 0 0,10 0 0,1 0 0,8 0 0,0 0 0,-4 0 0,4 0 0,-5 0 0,-8 0 0,-2 0 0,-8 0 0,8 0 0,-6 0 0,6 0 0,5 4 0,-10-3 0,18 3 0,-6 0 0,9-3 0,10 7 0,-8-3 0,-6 0 0,-9-1 0,-9-4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7:55:03.2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 1 16383,'38'34'0,"-1"-9"0,-5-9 0,-5-7 0,8-4 0,-10 6 0,0-9 0,1 5 0,-9-7 0,-2 0 0,-8 0 0,3 0 0,6 0 0,4 0 0,1 0 0,-5 0 0,3 0 0,-10 0 0,10 0 0,-8 0 0,1 0 0,-1 0 0,-57 0 0,16 0 0,-41 0 0,39 0 0,3 0 0,13 0 0,-13 0 0,11 0 0,-3 0 0,6 0 0,3 0 0,-3 0 0,-1 0 0,4 0 0,-2 0 0,-3 0 0,4 0 0,-10 0 0,14 0 0,-6 0 0,0 0 0,5 3 0,-5-2 0,4 2 0,3-3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 16383,'51'-4'0,"2"5"0,-39 0 0,14 3 0,-15-4 0,16 0 0,-15 0 0,9 0 0,-15 0 0,3 0 0,4 0 0,-6 0 0,6 0 0,1 0 0,-4 0 0,12 0 0,-7 0 0,12 0 0,-11 0 0,10 0 0,-15 0 0,2 0 0,-4 0 0,5 0 0,1 0 0,7 0 0,-12 0 0,7 0 0,-11 0 0,7 0 0,-7 0 0,6 0 0,-6 0 0,7 0 0,-7 0 0,11 0 0,-10 0 0,14 0 0,-14 0 0,10 0 0,-3 0 0,1 0 0,-1 0 0,2 0 0,-9 0 0,10 0 0,-11 0 0,7 0 0,1 0 0,0 0 0,0 0 0,-8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9:08:23.7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16383,'46'0'0,"-4"-3"0,-17 7 0,-4-4 0,3 4 0,-3-3 0,20 2 0,-12-3 0,12 0 0,-20 0 0,-2 0 0,-3 0 0,-4 0 0,-2 0 0,1 0 0,0 0 0,0 0 0,0 0 0,3 0 0,-5 0 0,5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22:09:01.4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 16383,'60'-5'0,"0"2"0,-23 3 0,9 0 0,3 0 0,-15 0 0,11 0 0,-31 0 0,19 0 0,-26 0 0,9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38D85-24D1-674D-9871-7CB952EC61B3}" type="datetimeFigureOut">
              <a:rPr lang="en-CO" smtClean="0"/>
              <a:t>2/2/22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475A-21EB-4542-9DEE-8B60AD75884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324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1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5475A-21EB-4542-9DEE-8B60AD758842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1435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CCF-2735-1E46-98FD-6DCA8C1F1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0A61-CE5B-3F4E-80E9-A44B8F04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ABE2-71F2-7349-B032-4B6E0F9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F37-4313-F34F-BE76-C2935F55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6626-F6B8-9A46-BD0B-22E7B046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709-6B5A-8947-8AFC-206F1B3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983A-5BA8-A84D-BCEC-CCA487B1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FC47-CDDF-E143-AE61-969973C0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7D54-10C8-B845-92D6-BBCAF6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845C-6BC0-C844-AAED-96091DD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41C5-20D2-0F41-B717-B52F1482B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DA890-0F67-DB4D-AD83-FF1E70BD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9923-C378-1942-BF75-8140D607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0E31-F34B-FE47-B2E5-F16B27E3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D985-06C6-1D4C-A5E5-9D14F8F0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6B65-9B18-084D-A383-005E1492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93-5C8E-9249-9261-5A3DD47F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611C8-7876-C342-BD49-29F57B86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F9DC-EEBB-3245-8CA2-FA0E0F74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93C7-74A3-0F42-B986-571930C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EC36-7786-7046-B1EE-C49DC79B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716D-FC54-5443-8266-FF67AF32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6E45-ED70-3A4E-B81D-C745D407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0CA0-F4B3-BE4E-8233-14F8681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0A19-581A-4F41-A322-A6A4B348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153-9BAE-1244-B49A-C3286F4C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4A10-A373-CD4E-AA1F-FC4BCFDE7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FB4BC-019B-9C49-B8B3-E4B9BA26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3014-0862-064A-B585-F95130A7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F7F6-278B-684A-AB71-AF115029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6BC2-CA77-904E-B505-510EA0F0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A0F-C2F3-274C-8A14-BAE268A6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F5A1C-5E8F-9245-9967-C837302A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8F3C5-BB27-B240-890B-3DC5DE1A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23267-94A9-1241-BF31-D25EF217B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250F9-6DCE-FE4E-9749-02DE85F74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FCB31-F7C8-6E4C-A73A-DD72BBD3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76B0-A101-FB45-98DC-A48BD099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D6AA-12EC-944D-A639-42AE758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CDB-9300-9E4C-B014-DF1BA822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14D12-AEDB-0D40-9F5B-2FEBFA4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CB1D-6D17-2344-A109-180EB35E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48C8A-F981-CC4C-879B-03486F6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84B11-270A-844F-A953-99FAF17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13AC3-78C0-1449-BB0A-D7206CB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78512-F376-BC4A-9EC1-2B547D5A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4FE0-308F-794D-BD69-81B8080C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0166-AC3D-E741-B2B7-70355192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A1D3-21D1-CC41-B2C1-F435F52E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8B1B-650B-3248-A4D7-CD1CF96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429D-44BD-C242-89D6-82DF6A64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6721-264F-C249-B402-4234B768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AB29-7F24-ED49-A10E-F0F6665C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99D80-DC66-9246-BB0F-3A029DCE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C188-1050-5A4E-B716-85523FB2B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5D7E-EAAC-EB4F-97C7-81C94DB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F871-0A20-4E4C-94C3-C85C72F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51D8-106C-A643-B590-8D93186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CA6FF-24B0-4A48-9F1A-4E04F5D6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627C-118E-6641-AE5D-1C7BA98A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C83-446E-F047-AD4C-75D866B6D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2/2/22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43E5-AB3F-154C-8DDA-419E192E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90B5-5EBE-ED4A-8E28-13428E8E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mrshahid/deep-learning-regression" TargetMode="External"/><Relationship Id="rId7" Type="http://schemas.openxmlformats.org/officeDocument/2006/relationships/image" Target="../media/image28.svg"/><Relationship Id="rId2" Type="http://schemas.openxmlformats.org/officeDocument/2006/relationships/hyperlink" Target="https://www.researchgate.net/profile/Daniel-Rubinfeld/publication/4974606_Hedonic_housing_prices_and_the_demand_for_clean_air/links/5c38ce85458515a4c71e3a64/Hedonic-housing-prices-and-the-demand-for-clean-ai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bnsreenu/python_for_microscopists/blob/master/141-regression_housing_example.py" TargetMode="External"/><Relationship Id="rId4" Type="http://schemas.openxmlformats.org/officeDocument/2006/relationships/hyperlink" Target="https://www.cs.toronto.edu/~delve/data/boston/bostonDetai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0A64-AF17-41DD-A779-24648F8CB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18773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8745D08-E5A7-4082-98EB-FDDB0B13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307" y="566232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8111D92E-4FFD-4DB5-A252-C13FC1BE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6338" y="5283870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B73E9A-EDB1-467A-BF6B-D62D47AD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61353" y="3415315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F2F0-C3DA-884C-89C7-2634F5CCF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1841" y="993914"/>
            <a:ext cx="5409424" cy="3188472"/>
          </a:xfrm>
        </p:spPr>
        <p:txBody>
          <a:bodyPr>
            <a:normAutofit/>
          </a:bodyPr>
          <a:lstStyle/>
          <a:p>
            <a:r>
              <a:rPr lang="en-CO" sz="5400" dirty="0"/>
              <a:t>Boston </a:t>
            </a:r>
            <a:br>
              <a:rPr lang="en-CO" sz="5400" dirty="0"/>
            </a:br>
            <a:r>
              <a:rPr lang="en-CO" sz="5400" dirty="0"/>
              <a:t>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3B6C-5B72-A041-92A7-6740BD70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586" y="4295383"/>
            <a:ext cx="4059933" cy="906449"/>
          </a:xfrm>
        </p:spPr>
        <p:txBody>
          <a:bodyPr anchor="t">
            <a:normAutofit fontScale="70000" lnSpcReduction="20000"/>
          </a:bodyPr>
          <a:lstStyle/>
          <a:p>
            <a:r>
              <a:rPr lang="en-CO" dirty="0"/>
              <a:t>Luis</a:t>
            </a:r>
            <a:br>
              <a:rPr lang="en-CO" dirty="0"/>
            </a:br>
            <a:r>
              <a:rPr lang="en-CO" dirty="0"/>
              <a:t>Kevin</a:t>
            </a:r>
            <a:br>
              <a:rPr lang="en-CO" dirty="0"/>
            </a:br>
            <a:r>
              <a:rPr lang="en-CO" dirty="0"/>
              <a:t>Olan</a:t>
            </a:r>
            <a:br>
              <a:rPr lang="en-CO" dirty="0"/>
            </a:br>
            <a:r>
              <a:rPr lang="en-CO" dirty="0"/>
              <a:t>Javier</a:t>
            </a:r>
          </a:p>
        </p:txBody>
      </p:sp>
    </p:spTree>
    <p:extLst>
      <p:ext uri="{BB962C8B-B14F-4D97-AF65-F5344CB8AC3E}">
        <p14:creationId xmlns:p14="http://schemas.microsoft.com/office/powerpoint/2010/main" val="34394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20DA1C7E-9B01-2F4C-B555-3F51BA3D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0" y="220717"/>
            <a:ext cx="10515600" cy="882869"/>
          </a:xfrm>
        </p:spPr>
        <p:txBody>
          <a:bodyPr/>
          <a:lstStyle/>
          <a:p>
            <a:r>
              <a:rPr lang="en-CO" dirty="0"/>
              <a:t>Data Preprocessing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7C695F-2739-F341-8103-C02B5425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7" y="2365388"/>
            <a:ext cx="1120171" cy="31865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90BA7B-0329-4D43-A1FA-F47DD97B1054}"/>
              </a:ext>
            </a:extLst>
          </p:cNvPr>
          <p:cNvSpPr txBox="1"/>
          <p:nvPr/>
        </p:nvSpPr>
        <p:spPr>
          <a:xfrm>
            <a:off x="1490245" y="1570560"/>
            <a:ext cx="154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Missing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A3775-A69B-FF42-AEF1-6373180E8DE5}"/>
              </a:ext>
            </a:extLst>
          </p:cNvPr>
          <p:cNvSpPr txBox="1"/>
          <p:nvPr/>
        </p:nvSpPr>
        <p:spPr>
          <a:xfrm>
            <a:off x="7308141" y="1272498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Scaling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48889A-AB1F-1643-AC61-F557D6543FA0}"/>
              </a:ext>
            </a:extLst>
          </p:cNvPr>
          <p:cNvCxnSpPr>
            <a:cxnSpLocks/>
          </p:cNvCxnSpPr>
          <p:nvPr/>
        </p:nvCxnSpPr>
        <p:spPr>
          <a:xfrm>
            <a:off x="7751369" y="3757065"/>
            <a:ext cx="0" cy="403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225C11F-DB12-E948-B64A-3424DF6C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5" y="1810742"/>
            <a:ext cx="6222889" cy="1738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29171D-1477-A145-B8AA-E7CF7F9F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30" y="4341553"/>
            <a:ext cx="6222884" cy="1871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14:cNvPr>
              <p14:cNvContentPartPr/>
              <p14:nvPr/>
            </p14:nvContentPartPr>
            <p14:xfrm>
              <a:off x="4777961" y="4916052"/>
              <a:ext cx="319320" cy="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0068E9-45E1-414B-9B9F-D9A1CF5C00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321" y="4844052"/>
                <a:ext cx="390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14:cNvPr>
              <p14:cNvContentPartPr/>
              <p14:nvPr/>
            </p14:nvContentPartPr>
            <p14:xfrm>
              <a:off x="4882721" y="5104692"/>
              <a:ext cx="164520" cy="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9509DFD-BA67-254F-9A49-6CC24055C0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7081" y="5032692"/>
                <a:ext cx="23616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2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100C1-E40B-944A-8412-5E11C052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C0-8563-6A48-8F04-0A2E9634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924383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Architecture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5DD313E-2ABF-0648-B493-177D4D27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28" y="1321553"/>
            <a:ext cx="5005315" cy="31658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F72B31-68F6-104D-9149-AB8C9A3755A6}"/>
              </a:ext>
            </a:extLst>
          </p:cNvPr>
          <p:cNvSpPr txBox="1"/>
          <p:nvPr/>
        </p:nvSpPr>
        <p:spPr>
          <a:xfrm rot="16200000">
            <a:off x="334852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7D2CB-3018-7542-B07C-7541CB5D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9" y="1321553"/>
            <a:ext cx="5005315" cy="3180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A515B-4BED-AC46-B16E-88C550ED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60" y="4474538"/>
            <a:ext cx="5005316" cy="201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C78E4-A38F-FE48-9E8A-5F1286F31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028" y="4465868"/>
            <a:ext cx="5005315" cy="14024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24C624-C42F-8047-963F-C3C83D16B7F9}"/>
              </a:ext>
            </a:extLst>
          </p:cNvPr>
          <p:cNvSpPr txBox="1"/>
          <p:nvPr/>
        </p:nvSpPr>
        <p:spPr>
          <a:xfrm rot="16200000">
            <a:off x="5866623" y="339519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Model 2 </a:t>
            </a:r>
          </a:p>
        </p:txBody>
      </p:sp>
    </p:spTree>
    <p:extLst>
      <p:ext uri="{BB962C8B-B14F-4D97-AF65-F5344CB8AC3E}">
        <p14:creationId xmlns:p14="http://schemas.microsoft.com/office/powerpoint/2010/main" val="57277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992143CF-296D-3444-A5E6-2E7ACCF3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20" y="1377549"/>
            <a:ext cx="5181720" cy="409355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F8E78DB-2DBB-5940-8FC5-B1CD93C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0" y="1382220"/>
            <a:ext cx="5132990" cy="40935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075E49-6EE4-CB48-A8A3-70590536D5FC}"/>
              </a:ext>
            </a:extLst>
          </p:cNvPr>
          <p:cNvSpPr txBox="1"/>
          <p:nvPr/>
        </p:nvSpPr>
        <p:spPr>
          <a:xfrm>
            <a:off x="673687" y="971804"/>
            <a:ext cx="25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Neural Network Model 2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B755F5-AA24-BC4B-B265-F44DF6965B3C}"/>
              </a:ext>
            </a:extLst>
          </p:cNvPr>
          <p:cNvCxnSpPr/>
          <p:nvPr/>
        </p:nvCxnSpPr>
        <p:spPr>
          <a:xfrm>
            <a:off x="3258207" y="4032806"/>
            <a:ext cx="0" cy="15953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5BE-DB37-C94D-8560-7DC38208E3FF}"/>
              </a:ext>
            </a:extLst>
          </p:cNvPr>
          <p:cNvSpPr txBox="1"/>
          <p:nvPr/>
        </p:nvSpPr>
        <p:spPr>
          <a:xfrm>
            <a:off x="2810320" y="5662781"/>
            <a:ext cx="89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enough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CF5BCA5-B065-E04C-B080-F73BBC3A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3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731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4356498-1433-2747-8431-16F7A6A01B5A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Modeling</a:t>
            </a:r>
            <a:endParaRPr lang="en-US" sz="3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43E20E-ED9D-604E-A00D-AF64FC3D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026"/>
            <a:ext cx="4008384" cy="4735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Predictions - </a:t>
            </a:r>
            <a:r>
              <a:rPr lang="en-CO" sz="2000" dirty="0"/>
              <a:t>Neural Network Model 2 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13DA2DED-7463-4F40-AA80-5BD8DC1CB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80889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20.62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20.94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21.00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12.63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0C669AA-E8F7-1442-93C7-CCB7038036BD}"/>
              </a:ext>
            </a:extLst>
          </p:cNvPr>
          <p:cNvSpPr txBox="1"/>
          <p:nvPr/>
        </p:nvSpPr>
        <p:spPr>
          <a:xfrm>
            <a:off x="5676173" y="194714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PRICES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161C3-DEDB-C74A-BFEE-DD95CBE794AB}"/>
              </a:ext>
            </a:extLst>
          </p:cNvPr>
          <p:cNvSpPr/>
          <p:nvPr/>
        </p:nvSpPr>
        <p:spPr>
          <a:xfrm>
            <a:off x="1986770" y="4772352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5 different houses from the test dataset</a:t>
            </a:r>
            <a:endParaRPr lang="en-CO" sz="1200" dirty="0"/>
          </a:p>
        </p:txBody>
      </p:sp>
    </p:spTree>
    <p:extLst>
      <p:ext uri="{BB962C8B-B14F-4D97-AF65-F5344CB8AC3E}">
        <p14:creationId xmlns:p14="http://schemas.microsoft.com/office/powerpoint/2010/main" val="26642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07A8D5-9BD1-6E49-B763-855DDBEF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103411"/>
            <a:ext cx="4008384" cy="4735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Benchmark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DCA6735-216B-CF4B-8AD0-58274178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9389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67246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0866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Mean Absolute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6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Neural Network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12.025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9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Neural Network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7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6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3.183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2.408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302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14:cNvPr>
              <p14:cNvContentPartPr/>
              <p14:nvPr/>
            </p14:nvContentPartPr>
            <p14:xfrm>
              <a:off x="8511161" y="3239892"/>
              <a:ext cx="144720" cy="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94E426-902B-CC46-9B67-BB1044F9C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5161" y="3167892"/>
                <a:ext cx="21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14:cNvPr>
              <p14:cNvContentPartPr/>
              <p14:nvPr/>
            </p14:nvContentPartPr>
            <p14:xfrm>
              <a:off x="8557601" y="4355172"/>
              <a:ext cx="103320" cy="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AE2236-0FF4-B649-898B-E5D5A940F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1601" y="4283172"/>
                <a:ext cx="174960" cy="146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565A7ABD-7078-2C40-9DBB-8E24F41DE81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27102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2B9C0D2-E94D-1547-97D2-C1059A52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/>
          <a:p>
            <a:r>
              <a:rPr lang="en-CO" dirty="0"/>
              <a:t>Conclusions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AFC630-3EF6-3049-9F2A-363D58879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O" sz="2400" dirty="0"/>
              <a:t>Model 2 performed better than model 1 by adding more neurons to each layer and including a linear activation in the output layer.</a:t>
            </a:r>
          </a:p>
          <a:p>
            <a:endParaRPr lang="en-CO" sz="2400" dirty="0"/>
          </a:p>
          <a:p>
            <a:r>
              <a:rPr lang="en-CO" sz="2400" dirty="0"/>
              <a:t>In general, Neural Network model performs as good as other models.</a:t>
            </a:r>
          </a:p>
          <a:p>
            <a:endParaRPr lang="en-CO" sz="2400" dirty="0"/>
          </a:p>
          <a:p>
            <a:r>
              <a:rPr lang="en-US" sz="2400" dirty="0"/>
              <a:t>Neural Network did not allow us to see the ranking feature. This kind of models are more complex to interpret than others. </a:t>
            </a:r>
            <a:endParaRPr lang="en-CO" sz="2400" dirty="0"/>
          </a:p>
        </p:txBody>
      </p:sp>
    </p:spTree>
    <p:extLst>
      <p:ext uri="{BB962C8B-B14F-4D97-AF65-F5344CB8AC3E}">
        <p14:creationId xmlns:p14="http://schemas.microsoft.com/office/powerpoint/2010/main" val="395467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EDBB-2FBC-344D-B037-B0D059D5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95" y="1827978"/>
            <a:ext cx="5957028" cy="439398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/>
              <a:t>       Harrison, David &amp; Rubinfeld, Daniel. (1978). </a:t>
            </a:r>
            <a:r>
              <a:rPr lang="en-US" sz="2000" i="1" dirty="0"/>
              <a:t>Hedonic housing prices and the demand for clean air</a:t>
            </a:r>
            <a:r>
              <a:rPr lang="en-US" sz="2000" dirty="0"/>
              <a:t>. Journal of Environmental Economics and Management. </a:t>
            </a:r>
            <a:r>
              <a:rPr lang="en-US" sz="2000" dirty="0">
                <a:hlinkClick r:id="rId2"/>
              </a:rPr>
              <a:t>https://www.researchgate.net/profile/Daniel-Rubinfeld/publication/4974606_Hedonic_housing_prices_and_the_demand_for_clean_air/links/5c38ce85458515a4c71e3a64/Hedonic-housing-prices-and-the-demand-for-clean-air.pdf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https://www.kaggle.com/omrshahid/deep-learning-regression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https://www.cs.toronto.edu/~delve/data/boston/bostonDetail.html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https://github.com/bnsreenu/python_for_microscopists/blob/master/141-regression_housing_example.py</a:t>
            </a:r>
            <a:r>
              <a:rPr lang="en-US" sz="2000" dirty="0"/>
              <a:t> </a:t>
            </a:r>
            <a:endParaRPr lang="en-CO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172925A-3174-4B53-93EF-F956D4972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960" y="1609605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2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2DF31-7372-D74A-BB7B-753FDAB2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925" y="2861131"/>
            <a:ext cx="2230150" cy="1135737"/>
          </a:xfrm>
        </p:spPr>
        <p:txBody>
          <a:bodyPr>
            <a:normAutofit/>
          </a:bodyPr>
          <a:lstStyle/>
          <a:p>
            <a:r>
              <a:rPr lang="en-CO" sz="3600" dirty="0"/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498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EC06E-6D0D-8943-9FE4-0595F0CD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78" y="501985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25F1-D1C4-A147-B4A9-ABA36F69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68491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Creation of a Neural Network model to predict the house’ price in Boston using different 13 attributes 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CO" sz="2000" dirty="0"/>
              <a:t>Comparison of the Neural Network model performance with other models seen in class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ap&#10;&#10;Description automatically generated">
            <a:extLst>
              <a:ext uri="{FF2B5EF4-FFF2-40B4-BE49-F238E27FC236}">
                <a16:creationId xmlns:a16="http://schemas.microsoft.com/office/drawing/2014/main" id="{C7E35340-7398-2246-88B6-E4549FFD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385" y="1782981"/>
            <a:ext cx="6187081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9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BB818D-29C5-774A-8F1E-5D28544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O" sz="36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36AB-2971-C74D-8B0B-62E79C57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1065055" cy="4393982"/>
          </a:xfrm>
        </p:spPr>
        <p:txBody>
          <a:bodyPr>
            <a:normAutofit/>
          </a:bodyPr>
          <a:lstStyle/>
          <a:p>
            <a:r>
              <a:rPr lang="en-CO" sz="2000" dirty="0"/>
              <a:t>Data collected by the U.S Census Service concerning housing in the area of Boston in 1970</a:t>
            </a:r>
          </a:p>
          <a:p>
            <a:endParaRPr lang="en-CO" sz="2000" dirty="0"/>
          </a:p>
          <a:p>
            <a:r>
              <a:rPr lang="en-CO" sz="2000" dirty="0"/>
              <a:t>The dataset contains 506 rows and 14 attributes</a:t>
            </a:r>
          </a:p>
          <a:p>
            <a:pPr marL="0" indent="0">
              <a:buNone/>
            </a:pPr>
            <a:endParaRPr lang="en-CO" sz="2000" dirty="0"/>
          </a:p>
          <a:p>
            <a:r>
              <a:rPr lang="en-US" sz="2000" dirty="0"/>
              <a:t>Originally used to solve problems associated with the willingness to pay for clean air.</a:t>
            </a:r>
          </a:p>
          <a:p>
            <a:endParaRPr lang="en-CO" sz="2000" dirty="0"/>
          </a:p>
          <a:p>
            <a:r>
              <a:rPr lang="en-CO" sz="2000" dirty="0"/>
              <a:t>The independent variables include two structural attribute variables (S), eight neighborhood variables (N), two accessibility variables (A), and one air pollution variable (P).</a:t>
            </a:r>
          </a:p>
          <a:p>
            <a:pPr marL="0" indent="0">
              <a:buNone/>
            </a:pPr>
            <a:endParaRPr lang="en-CO" sz="2000" dirty="0"/>
          </a:p>
          <a:p>
            <a:endParaRPr lang="en-CO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7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4281A-3500-0140-A068-8D402704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80272"/>
              </p:ext>
            </p:extLst>
          </p:nvPr>
        </p:nvGraphicFramePr>
        <p:xfrm>
          <a:off x="1094726" y="617326"/>
          <a:ext cx="10002549" cy="5556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12657">
                  <a:extLst>
                    <a:ext uri="{9D8B030D-6E8A-4147-A177-3AD203B41FA5}">
                      <a16:colId xmlns:a16="http://schemas.microsoft.com/office/drawing/2014/main" val="20995804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1253930331"/>
                    </a:ext>
                  </a:extLst>
                </a:gridCol>
                <a:gridCol w="1344946">
                  <a:extLst>
                    <a:ext uri="{9D8B030D-6E8A-4147-A177-3AD203B41FA5}">
                      <a16:colId xmlns:a16="http://schemas.microsoft.com/office/drawing/2014/main" val="657657811"/>
                    </a:ext>
                  </a:extLst>
                </a:gridCol>
              </a:tblGrid>
              <a:tr h="375927"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59471" marR="84960" marT="16992" marB="12744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600" b="1" cap="none" spc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59471" marR="84960" marT="16992" marB="127440" anchor="b"/>
                </a:tc>
                <a:extLst>
                  <a:ext uri="{0D108BD9-81ED-4DB2-BD59-A6C34878D82A}">
                    <a16:rowId xmlns:a16="http://schemas.microsoft.com/office/drawing/2014/main" val="193555654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CRIM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per capita crime rate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0.00632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253658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ZN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proportion of residential land zoned for lots over 25,000 sq.ft.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18.0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40206497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INDUS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proportion of non-retail business acres per town.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2.31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857264488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CHAS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Charles River dummy variable (1 if tract bounds river; 0 otherwise)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172709387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nitric oxides concentration (parts per 10 million)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pollution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80621229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average number of rooms per dwelling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6.575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552646373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proportion of owner-occupied units built prior to 1940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65.2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400" dirty="0"/>
                        <a:t>structural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960031556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DIS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weighted distances to five Boston employment centres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4.0900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4188171084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RAD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index of accessibility to radial highways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69362724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TAX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full-value property-tax rate per $10,000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296.0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67171861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PTRATIO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pupil-teacher ratio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15.3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375470459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- 1000(Bk - 0.63)^2 where Bk is the proportion of blacks by town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396.90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3720016535"/>
                  </a:ext>
                </a:extLst>
              </a:tr>
              <a:tr h="346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>
                          <a:solidFill>
                            <a:schemeClr val="tx1"/>
                          </a:solidFill>
                          <a:effectLst/>
                        </a:rPr>
                        <a:t>LSTAT</a:t>
                      </a: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</a:rPr>
                        <a:t> - % lower status of the population</a:t>
                      </a:r>
                      <a:endParaRPr lang="en-US" sz="14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4.98</a:t>
                      </a:r>
                      <a:endParaRPr lang="en-US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neighborhood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711237372"/>
                  </a:ext>
                </a:extLst>
              </a:tr>
              <a:tr h="51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cap="none" spc="0" dirty="0">
                          <a:solidFill>
                            <a:srgbClr val="FF0000"/>
                          </a:solidFill>
                          <a:effectLst/>
                        </a:rPr>
                        <a:t>MEDV</a:t>
                      </a: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- Median value of owner-occupied homes in $1000's</a:t>
                      </a: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24.0*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9471" marR="84960" marT="16992" marB="127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target</a:t>
                      </a:r>
                    </a:p>
                  </a:txBody>
                  <a:tcPr marL="59471" marR="84960" marT="16992" marB="127440"/>
                </a:tc>
                <a:extLst>
                  <a:ext uri="{0D108BD9-81ED-4DB2-BD59-A6C34878D82A}">
                    <a16:rowId xmlns:a16="http://schemas.microsoft.com/office/drawing/2014/main" val="2533265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B482F9C-04C9-4347-80AF-F484FC292583}"/>
              </a:ext>
            </a:extLst>
          </p:cNvPr>
          <p:cNvSpPr/>
          <p:nvPr/>
        </p:nvSpPr>
        <p:spPr>
          <a:xfrm>
            <a:off x="1094726" y="6240674"/>
            <a:ext cx="102052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*24.0 corresponding to a median price of $24,000 – ($24,000 in 1970 is worth $172,454 approx. today 2022)</a:t>
            </a:r>
            <a:endParaRPr lang="en-CO" sz="12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2072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F8B34-8674-E042-B29D-2BF17CBA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9" y="0"/>
            <a:ext cx="7793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6D50E-A55B-5F4A-918D-EC4EE0BD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740418"/>
            <a:ext cx="8437487" cy="59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4E1B3-902E-C741-892C-B646A298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1" y="372674"/>
            <a:ext cx="8467043" cy="64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284D07E-32A8-F246-9CF7-AD8100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76023" y="2949369"/>
            <a:ext cx="5556133" cy="892046"/>
          </a:xfrm>
        </p:spPr>
        <p:txBody>
          <a:bodyPr>
            <a:normAutofit/>
          </a:bodyPr>
          <a:lstStyle/>
          <a:p>
            <a:r>
              <a:rPr lang="en-CO" sz="3600" dirty="0"/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3855-9428-5441-98D7-DC903DB9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2" y="0"/>
            <a:ext cx="8333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0D3F9C-3F87-B840-BF8A-C6B85445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493" y="0"/>
            <a:ext cx="9031014" cy="685289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A31CB03-5DA8-FE4D-A672-7DD5E318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43914" y="2779616"/>
            <a:ext cx="6506424" cy="1325563"/>
          </a:xfrm>
        </p:spPr>
        <p:txBody>
          <a:bodyPr/>
          <a:lstStyle/>
          <a:p>
            <a:r>
              <a:rPr lang="en-CO" dirty="0"/>
              <a:t>Correlation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14:cNvPr>
              <p14:cNvContentPartPr/>
              <p14:nvPr/>
            </p14:nvContentPartPr>
            <p14:xfrm>
              <a:off x="9062681" y="5928012"/>
              <a:ext cx="32400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828AC8-E919-F045-BA2A-421DBA739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7041" y="5856372"/>
                <a:ext cx="395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14:cNvPr>
              <p14:cNvContentPartPr/>
              <p14:nvPr/>
            </p14:nvContentPartPr>
            <p14:xfrm>
              <a:off x="8484521" y="6424812"/>
              <a:ext cx="296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37C292-5EB6-414A-A398-2544746711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48521" y="6352812"/>
                <a:ext cx="367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14:cNvPr>
              <p14:cNvContentPartPr/>
              <p14:nvPr/>
            </p14:nvContentPartPr>
            <p14:xfrm>
              <a:off x="4690841" y="6429852"/>
              <a:ext cx="245160" cy="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8D8CA7-C9B2-1F46-8737-EE73E375FF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5201" y="6357852"/>
                <a:ext cx="316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14:cNvPr>
              <p14:cNvContentPartPr/>
              <p14:nvPr/>
            </p14:nvContentPartPr>
            <p14:xfrm>
              <a:off x="4716041" y="6767892"/>
              <a:ext cx="196920" cy="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CEBE6D-6A41-904D-82C6-EBB5A0DA77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0041" y="6695892"/>
                <a:ext cx="26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14:cNvPr>
              <p14:cNvContentPartPr/>
              <p14:nvPr/>
            </p14:nvContentPartPr>
            <p14:xfrm>
              <a:off x="8441681" y="6727572"/>
              <a:ext cx="417960" cy="13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A9F4CF-E87E-4348-B6D0-397DA2AB1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05681" y="6655572"/>
                <a:ext cx="489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14:cNvPr>
              <p14:cNvContentPartPr/>
              <p14:nvPr/>
            </p14:nvContentPartPr>
            <p14:xfrm>
              <a:off x="9103001" y="2637252"/>
              <a:ext cx="188640" cy="42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655B799-548D-274B-B2A3-15E677F371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67001" y="2565612"/>
                <a:ext cx="260280" cy="18612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C2184D22-9BAE-6948-B0AE-CE42BDFB280A}"/>
              </a:ext>
            </a:extLst>
          </p:cNvPr>
          <p:cNvSpPr txBox="1"/>
          <p:nvPr/>
        </p:nvSpPr>
        <p:spPr>
          <a:xfrm>
            <a:off x="10719920" y="592801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Highly</a:t>
            </a:r>
            <a:b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CO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Correlated</a:t>
            </a:r>
          </a:p>
        </p:txBody>
      </p:sp>
      <p:sp>
        <p:nvSpPr>
          <p:cNvPr id="87" name="U-Turn Arrow 86">
            <a:extLst>
              <a:ext uri="{FF2B5EF4-FFF2-40B4-BE49-F238E27FC236}">
                <a16:creationId xmlns:a16="http://schemas.microsoft.com/office/drawing/2014/main" id="{1C367BBD-B096-C844-B5F7-4EF88E9A6411}"/>
              </a:ext>
            </a:extLst>
          </p:cNvPr>
          <p:cNvSpPr/>
          <p:nvPr/>
        </p:nvSpPr>
        <p:spPr>
          <a:xfrm>
            <a:off x="9386681" y="5801710"/>
            <a:ext cx="193295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5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591</Words>
  <Application>Microsoft Macintosh PowerPoint</Application>
  <PresentationFormat>Widescreen</PresentationFormat>
  <Paragraphs>121</Paragraphs>
  <Slides>17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Apple Chancery</vt:lpstr>
      <vt:lpstr>Arial</vt:lpstr>
      <vt:lpstr>Calibri</vt:lpstr>
      <vt:lpstr>Calibri Light</vt:lpstr>
      <vt:lpstr>Office Theme</vt:lpstr>
      <vt:lpstr>Boston  House Prices</vt:lpstr>
      <vt:lpstr>Project Definition</vt:lpstr>
      <vt:lpstr>Data Source</vt:lpstr>
      <vt:lpstr>Dataset</vt:lpstr>
      <vt:lpstr>Dataset</vt:lpstr>
      <vt:lpstr>Dataset</vt:lpstr>
      <vt:lpstr>Dataset</vt:lpstr>
      <vt:lpstr>Dataset</vt:lpstr>
      <vt:lpstr>Correlation</vt:lpstr>
      <vt:lpstr>Data Preprocessing </vt:lpstr>
      <vt:lpstr>Modeling</vt:lpstr>
      <vt:lpstr>Modeling</vt:lpstr>
      <vt:lpstr>PowerPoint Presentation</vt:lpstr>
      <vt:lpstr>PowerPoint Presentation</vt:lpstr>
      <vt:lpstr>Conclusions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 House Prices</dc:title>
  <dc:creator>Javier Jiménez</dc:creator>
  <cp:lastModifiedBy>Javier Jiménez</cp:lastModifiedBy>
  <cp:revision>14</cp:revision>
  <dcterms:created xsi:type="dcterms:W3CDTF">2022-02-01T23:06:44Z</dcterms:created>
  <dcterms:modified xsi:type="dcterms:W3CDTF">2022-02-02T22:11:10Z</dcterms:modified>
</cp:coreProperties>
</file>