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Lst>
  <p:sldSz cx="18288000" cy="10287000"/>
  <p:notesSz cx="6858000" cy="9144000"/>
  <p:embeddedFontLst>
    <p:embeddedFont>
      <p:font typeface="Norwester" charset="1" panose="00000506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League Spartan" charset="1" panose="00000800000000000000"/>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Bobby Jones" charset="1" panose="00000000000000000000"/>
      <p:regular r:id="rId16"/>
    </p:embeddedFont>
    <p:embeddedFont>
      <p:font typeface="Hero" charset="1" panose="00000500000000000000"/>
      <p:regular r:id="rId17"/>
    </p:embeddedFont>
    <p:embeddedFont>
      <p:font typeface="Hero Bold" charset="1" panose="00000500000000000000"/>
      <p:regular r:id="rId18"/>
    </p:embeddedFont>
    <p:embeddedFont>
      <p:font typeface="Hero Light" charset="1" panose="00000500000000000000"/>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
      <p:font typeface="Canva Sans Medium" charset="1" panose="020B0603030501040103"/>
      <p:regular r:id="rId24"/>
    </p:embeddedFont>
    <p:embeddedFont>
      <p:font typeface="Canva Sans Medium Italics" charset="1" panose="020B06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EFAFF"/>
        </a:solidFill>
      </p:bgPr>
    </p:bg>
    <p:spTree>
      <p:nvGrpSpPr>
        <p:cNvPr id="1" name=""/>
        <p:cNvGrpSpPr/>
        <p:nvPr/>
      </p:nvGrpSpPr>
      <p:grpSpPr>
        <a:xfrm>
          <a:off x="0" y="0"/>
          <a:ext cx="0" cy="0"/>
          <a:chOff x="0" y="0"/>
          <a:chExt cx="0" cy="0"/>
        </a:xfrm>
      </p:grpSpPr>
      <p:sp>
        <p:nvSpPr>
          <p:cNvPr name="AutoShape 2" id="2"/>
          <p:cNvSpPr/>
          <p:nvPr/>
        </p:nvSpPr>
        <p:spPr>
          <a:xfrm rot="0">
            <a:off x="16597415" y="2292235"/>
            <a:ext cx="2209391" cy="5555308"/>
          </a:xfrm>
          <a:prstGeom prst="rect">
            <a:avLst/>
          </a:prstGeom>
          <a:solidFill>
            <a:srgbClr val="1893F8"/>
          </a:solidFill>
        </p:spPr>
      </p:sp>
      <p:sp>
        <p:nvSpPr>
          <p:cNvPr name="Freeform 3" id="3"/>
          <p:cNvSpPr/>
          <p:nvPr/>
        </p:nvSpPr>
        <p:spPr>
          <a:xfrm flipH="false" flipV="false" rot="-5400000">
            <a:off x="16498457" y="7936977"/>
            <a:ext cx="2527071" cy="2329155"/>
          </a:xfrm>
          <a:custGeom>
            <a:avLst/>
            <a:gdLst/>
            <a:ahLst/>
            <a:cxnLst/>
            <a:rect r="r" b="b" t="t" l="l"/>
            <a:pathLst>
              <a:path h="2329155" w="2527071">
                <a:moveTo>
                  <a:pt x="0" y="0"/>
                </a:moveTo>
                <a:lnTo>
                  <a:pt x="2527070" y="0"/>
                </a:lnTo>
                <a:lnTo>
                  <a:pt x="2527070" y="2329154"/>
                </a:lnTo>
                <a:lnTo>
                  <a:pt x="0" y="2329154"/>
                </a:lnTo>
                <a:lnTo>
                  <a:pt x="0" y="0"/>
                </a:lnTo>
                <a:close/>
              </a:path>
            </a:pathLst>
          </a:custGeom>
          <a:blipFill>
            <a:blip r:embed="rId2">
              <a:extLst>
                <a:ext uri="{96DAC541-7B7A-43D3-8B79-37D633B846F1}">
                  <asvg:svgBlip xmlns:asvg="http://schemas.microsoft.com/office/drawing/2016/SVG/main" r:embed="rId3"/>
                </a:ext>
              </a:extLst>
            </a:blip>
            <a:stretch>
              <a:fillRect l="-35020" t="-13999" r="-38419" b="-75904"/>
            </a:stretch>
          </a:blipFill>
        </p:spPr>
      </p:sp>
      <p:sp>
        <p:nvSpPr>
          <p:cNvPr name="AutoShape 4" id="4"/>
          <p:cNvSpPr/>
          <p:nvPr/>
        </p:nvSpPr>
        <p:spPr>
          <a:xfrm rot="0">
            <a:off x="4055262" y="5918068"/>
            <a:ext cx="10177475" cy="55596"/>
          </a:xfrm>
          <a:prstGeom prst="rect">
            <a:avLst/>
          </a:prstGeom>
          <a:solidFill>
            <a:srgbClr val="1893F8"/>
          </a:solidFill>
        </p:spPr>
      </p:sp>
      <p:sp>
        <p:nvSpPr>
          <p:cNvPr name="TextBox 5" id="5"/>
          <p:cNvSpPr txBox="true"/>
          <p:nvPr/>
        </p:nvSpPr>
        <p:spPr>
          <a:xfrm rot="0">
            <a:off x="2028825" y="657225"/>
            <a:ext cx="14221029" cy="2076384"/>
          </a:xfrm>
          <a:prstGeom prst="rect">
            <a:avLst/>
          </a:prstGeom>
        </p:spPr>
        <p:txBody>
          <a:bodyPr anchor="t" rtlCol="false" tIns="0" lIns="0" bIns="0" rIns="0">
            <a:spAutoFit/>
          </a:bodyPr>
          <a:lstStyle/>
          <a:p>
            <a:pPr algn="ctr">
              <a:lnSpc>
                <a:spcPts val="16800"/>
              </a:lnSpc>
            </a:pPr>
            <a:r>
              <a:rPr lang="en-US" sz="12000">
                <a:solidFill>
                  <a:srgbClr val="000000"/>
                </a:solidFill>
                <a:latin typeface="Norwester"/>
              </a:rPr>
              <a:t>IDEATHON</a:t>
            </a:r>
          </a:p>
        </p:txBody>
      </p:sp>
      <p:sp>
        <p:nvSpPr>
          <p:cNvPr name="TextBox 6" id="6"/>
          <p:cNvSpPr txBox="true"/>
          <p:nvPr/>
        </p:nvSpPr>
        <p:spPr>
          <a:xfrm rot="0">
            <a:off x="2033485" y="2533584"/>
            <a:ext cx="14221029" cy="596900"/>
          </a:xfrm>
          <a:prstGeom prst="rect">
            <a:avLst/>
          </a:prstGeom>
        </p:spPr>
        <p:txBody>
          <a:bodyPr anchor="t" rtlCol="false" tIns="0" lIns="0" bIns="0" rIns="0">
            <a:spAutoFit/>
          </a:bodyPr>
          <a:lstStyle/>
          <a:p>
            <a:pPr algn="ctr">
              <a:lnSpc>
                <a:spcPts val="4900"/>
              </a:lnSpc>
            </a:pPr>
            <a:r>
              <a:rPr lang="en-US" sz="3500">
                <a:solidFill>
                  <a:srgbClr val="000000"/>
                </a:solidFill>
                <a:latin typeface="League Spartan"/>
              </a:rPr>
              <a:t>CSL2020: DATA STRUCTURES &amp; ALGORITHMS</a:t>
            </a:r>
          </a:p>
        </p:txBody>
      </p:sp>
      <p:sp>
        <p:nvSpPr>
          <p:cNvPr name="AutoShape 7" id="7"/>
          <p:cNvSpPr/>
          <p:nvPr/>
        </p:nvSpPr>
        <p:spPr>
          <a:xfrm rot="0">
            <a:off x="-519405" y="2292235"/>
            <a:ext cx="2209391" cy="5555308"/>
          </a:xfrm>
          <a:prstGeom prst="rect">
            <a:avLst/>
          </a:prstGeom>
          <a:solidFill>
            <a:srgbClr val="0A97D9"/>
          </a:solidFill>
        </p:spPr>
      </p:sp>
      <p:sp>
        <p:nvSpPr>
          <p:cNvPr name="Freeform 8" id="8"/>
          <p:cNvSpPr/>
          <p:nvPr/>
        </p:nvSpPr>
        <p:spPr>
          <a:xfrm flipH="false" flipV="false" rot="-5400000">
            <a:off x="-738126" y="7946502"/>
            <a:ext cx="2527071" cy="2329155"/>
          </a:xfrm>
          <a:custGeom>
            <a:avLst/>
            <a:gdLst/>
            <a:ahLst/>
            <a:cxnLst/>
            <a:rect r="r" b="b" t="t" l="l"/>
            <a:pathLst>
              <a:path h="2329155" w="2527071">
                <a:moveTo>
                  <a:pt x="0" y="0"/>
                </a:moveTo>
                <a:lnTo>
                  <a:pt x="2527071" y="0"/>
                </a:lnTo>
                <a:lnTo>
                  <a:pt x="2527071" y="2329154"/>
                </a:lnTo>
                <a:lnTo>
                  <a:pt x="0" y="2329154"/>
                </a:lnTo>
                <a:lnTo>
                  <a:pt x="0" y="0"/>
                </a:lnTo>
                <a:close/>
              </a:path>
            </a:pathLst>
          </a:custGeom>
          <a:blipFill>
            <a:blip r:embed="rId2">
              <a:extLst>
                <a:ext uri="{96DAC541-7B7A-43D3-8B79-37D633B846F1}">
                  <asvg:svgBlip xmlns:asvg="http://schemas.microsoft.com/office/drawing/2016/SVG/main" r:embed="rId3"/>
                </a:ext>
              </a:extLst>
            </a:blip>
            <a:stretch>
              <a:fillRect l="-35020" t="-13999" r="-38419" b="-75904"/>
            </a:stretch>
          </a:blipFill>
        </p:spPr>
      </p:sp>
      <p:sp>
        <p:nvSpPr>
          <p:cNvPr name="TextBox 9" id="9"/>
          <p:cNvSpPr txBox="true"/>
          <p:nvPr/>
        </p:nvSpPr>
        <p:spPr>
          <a:xfrm rot="0">
            <a:off x="2033485" y="3813290"/>
            <a:ext cx="14221029" cy="523776"/>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PROJECT TITLE</a:t>
            </a:r>
          </a:p>
        </p:txBody>
      </p:sp>
      <p:sp>
        <p:nvSpPr>
          <p:cNvPr name="TextBox 10" id="10"/>
          <p:cNvSpPr txBox="true"/>
          <p:nvPr/>
        </p:nvSpPr>
        <p:spPr>
          <a:xfrm rot="0">
            <a:off x="1967537" y="4454657"/>
            <a:ext cx="14221029" cy="1415786"/>
          </a:xfrm>
          <a:prstGeom prst="rect">
            <a:avLst/>
          </a:prstGeom>
        </p:spPr>
        <p:txBody>
          <a:bodyPr anchor="t" rtlCol="false" tIns="0" lIns="0" bIns="0" rIns="0">
            <a:spAutoFit/>
          </a:bodyPr>
          <a:lstStyle/>
          <a:p>
            <a:pPr algn="ctr">
              <a:lnSpc>
                <a:spcPts val="5500"/>
              </a:lnSpc>
            </a:pPr>
            <a:r>
              <a:rPr lang="en-US" sz="5000">
                <a:solidFill>
                  <a:srgbClr val="000000"/>
                </a:solidFill>
                <a:latin typeface="League Spartan"/>
              </a:rPr>
              <a:t>SHORTEST PATH ALGORITHMS FOR CAMPUS NAVIGATION</a:t>
            </a:r>
          </a:p>
        </p:txBody>
      </p:sp>
      <p:sp>
        <p:nvSpPr>
          <p:cNvPr name="TextBox 11" id="11"/>
          <p:cNvSpPr txBox="true"/>
          <p:nvPr/>
        </p:nvSpPr>
        <p:spPr>
          <a:xfrm rot="0">
            <a:off x="2033485" y="7314243"/>
            <a:ext cx="5269862" cy="523776"/>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TEAM MEMBERS</a:t>
            </a:r>
          </a:p>
        </p:txBody>
      </p:sp>
      <p:sp>
        <p:nvSpPr>
          <p:cNvPr name="TextBox 12" id="12"/>
          <p:cNvSpPr txBox="true"/>
          <p:nvPr/>
        </p:nvSpPr>
        <p:spPr>
          <a:xfrm rot="0">
            <a:off x="2033485" y="7923743"/>
            <a:ext cx="5269862" cy="1736328"/>
          </a:xfrm>
          <a:prstGeom prst="rect">
            <a:avLst/>
          </a:prstGeom>
        </p:spPr>
        <p:txBody>
          <a:bodyPr anchor="t" rtlCol="false" tIns="0" lIns="0" bIns="0" rIns="0">
            <a:spAutoFit/>
          </a:bodyPr>
          <a:lstStyle/>
          <a:p>
            <a:pPr algn="ctr">
              <a:lnSpc>
                <a:spcPts val="3499"/>
              </a:lnSpc>
            </a:pPr>
            <a:r>
              <a:rPr lang="en-US" sz="2499">
                <a:solidFill>
                  <a:srgbClr val="000000"/>
                </a:solidFill>
                <a:latin typeface="DM Sans Bold"/>
              </a:rPr>
              <a:t>RAHUL GARG(B22CH025)</a:t>
            </a:r>
          </a:p>
          <a:p>
            <a:pPr algn="ctr">
              <a:lnSpc>
                <a:spcPts val="3499"/>
              </a:lnSpc>
            </a:pPr>
            <a:r>
              <a:rPr lang="en-US" sz="2499">
                <a:solidFill>
                  <a:srgbClr val="000000"/>
                </a:solidFill>
                <a:latin typeface="DM Sans Bold"/>
              </a:rPr>
              <a:t>YOGESH JAJORIA(B22ME073)</a:t>
            </a:r>
          </a:p>
          <a:p>
            <a:pPr algn="ctr">
              <a:lnSpc>
                <a:spcPts val="3499"/>
              </a:lnSpc>
            </a:pPr>
            <a:r>
              <a:rPr lang="en-US" sz="2499">
                <a:solidFill>
                  <a:srgbClr val="000000"/>
                </a:solidFill>
                <a:latin typeface="DM Sans Bold"/>
              </a:rPr>
              <a:t>DHRUV KUMAR SINGH(B22CH010)</a:t>
            </a:r>
          </a:p>
          <a:p>
            <a:pPr algn="ctr">
              <a:lnSpc>
                <a:spcPts val="3499"/>
              </a:lnSpc>
            </a:pPr>
            <a:r>
              <a:rPr lang="en-US" sz="2499">
                <a:solidFill>
                  <a:srgbClr val="000000"/>
                </a:solidFill>
                <a:latin typeface="DM Sans Bold"/>
              </a:rPr>
              <a:t>SACHIN CHOUDHARY(B22ME056)</a:t>
            </a:r>
          </a:p>
        </p:txBody>
      </p:sp>
      <p:sp>
        <p:nvSpPr>
          <p:cNvPr name="TextBox 13" id="13"/>
          <p:cNvSpPr txBox="true"/>
          <p:nvPr/>
        </p:nvSpPr>
        <p:spPr>
          <a:xfrm rot="0">
            <a:off x="10918704" y="7314243"/>
            <a:ext cx="5269862" cy="523776"/>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INSTRUCTOR</a:t>
            </a:r>
          </a:p>
        </p:txBody>
      </p:sp>
      <p:sp>
        <p:nvSpPr>
          <p:cNvPr name="TextBox 14" id="14"/>
          <p:cNvSpPr txBox="true"/>
          <p:nvPr/>
        </p:nvSpPr>
        <p:spPr>
          <a:xfrm rot="0">
            <a:off x="10918704" y="7799918"/>
            <a:ext cx="5269862" cy="422176"/>
          </a:xfrm>
          <a:prstGeom prst="rect">
            <a:avLst/>
          </a:prstGeom>
        </p:spPr>
        <p:txBody>
          <a:bodyPr anchor="t" rtlCol="false" tIns="0" lIns="0" bIns="0" rIns="0">
            <a:spAutoFit/>
          </a:bodyPr>
          <a:lstStyle/>
          <a:p>
            <a:pPr algn="ctr">
              <a:lnSpc>
                <a:spcPts val="3499"/>
              </a:lnSpc>
            </a:pPr>
            <a:r>
              <a:rPr lang="en-US" sz="2499">
                <a:solidFill>
                  <a:srgbClr val="000000"/>
                </a:solidFill>
                <a:latin typeface="DM Sans Bold"/>
              </a:rPr>
              <a:t>DR. SUCHETANA CHAKRABORTY</a:t>
            </a:r>
          </a:p>
        </p:txBody>
      </p:sp>
      <p:sp>
        <p:nvSpPr>
          <p:cNvPr name="TextBox 15" id="15"/>
          <p:cNvSpPr txBox="true"/>
          <p:nvPr/>
        </p:nvSpPr>
        <p:spPr>
          <a:xfrm rot="0">
            <a:off x="10984653" y="8488662"/>
            <a:ext cx="5269862" cy="523776"/>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MENTORS</a:t>
            </a:r>
          </a:p>
        </p:txBody>
      </p:sp>
      <p:sp>
        <p:nvSpPr>
          <p:cNvPr name="TextBox 16" id="16"/>
          <p:cNvSpPr txBox="true"/>
          <p:nvPr/>
        </p:nvSpPr>
        <p:spPr>
          <a:xfrm rot="0">
            <a:off x="10984653" y="8945763"/>
            <a:ext cx="5269862" cy="714309"/>
          </a:xfrm>
          <a:prstGeom prst="rect">
            <a:avLst/>
          </a:prstGeom>
        </p:spPr>
        <p:txBody>
          <a:bodyPr anchor="t" rtlCol="false" tIns="0" lIns="0" bIns="0" rIns="0">
            <a:spAutoFit/>
          </a:bodyPr>
          <a:lstStyle/>
          <a:p>
            <a:pPr algn="ctr">
              <a:lnSpc>
                <a:spcPts val="2849"/>
              </a:lnSpc>
            </a:pPr>
            <a:r>
              <a:rPr lang="en-US" sz="2499">
                <a:solidFill>
                  <a:srgbClr val="000000"/>
                </a:solidFill>
                <a:latin typeface="DM Sans Bold"/>
              </a:rPr>
              <a:t>DIXIT DUTT BOHRA</a:t>
            </a:r>
          </a:p>
          <a:p>
            <a:pPr algn="ctr">
              <a:lnSpc>
                <a:spcPts val="2849"/>
              </a:lnSpc>
            </a:pPr>
            <a:r>
              <a:rPr lang="en-US" sz="2499">
                <a:solidFill>
                  <a:srgbClr val="000000"/>
                </a:solidFill>
                <a:latin typeface="DM Sans Bold"/>
              </a:rPr>
              <a:t>SHUBHAM KUMAR</a:t>
            </a:r>
          </a:p>
        </p:txBody>
      </p:sp>
      <p:sp>
        <p:nvSpPr>
          <p:cNvPr name="AutoShape 17" id="17"/>
          <p:cNvSpPr/>
          <p:nvPr/>
        </p:nvSpPr>
        <p:spPr>
          <a:xfrm rot="0">
            <a:off x="3989314" y="3682960"/>
            <a:ext cx="10177475" cy="55596"/>
          </a:xfrm>
          <a:prstGeom prst="rect">
            <a:avLst/>
          </a:prstGeom>
          <a:solidFill>
            <a:srgbClr val="1893F8"/>
          </a:solidFill>
        </p:spPr>
      </p:sp>
      <p:sp>
        <p:nvSpPr>
          <p:cNvPr name="Freeform 18" id="18"/>
          <p:cNvSpPr/>
          <p:nvPr/>
        </p:nvSpPr>
        <p:spPr>
          <a:xfrm flipH="false" flipV="true" rot="-5400000">
            <a:off x="-742188" y="-135877"/>
            <a:ext cx="2527071" cy="2329155"/>
          </a:xfrm>
          <a:custGeom>
            <a:avLst/>
            <a:gdLst/>
            <a:ahLst/>
            <a:cxnLst/>
            <a:rect r="r" b="b" t="t" l="l"/>
            <a:pathLst>
              <a:path h="2329155" w="2527071">
                <a:moveTo>
                  <a:pt x="0" y="2329154"/>
                </a:moveTo>
                <a:lnTo>
                  <a:pt x="2527071" y="2329154"/>
                </a:lnTo>
                <a:lnTo>
                  <a:pt x="2527071" y="0"/>
                </a:lnTo>
                <a:lnTo>
                  <a:pt x="0" y="0"/>
                </a:lnTo>
                <a:lnTo>
                  <a:pt x="0" y="2329154"/>
                </a:lnTo>
                <a:close/>
              </a:path>
            </a:pathLst>
          </a:custGeom>
          <a:blipFill>
            <a:blip r:embed="rId2">
              <a:extLst>
                <a:ext uri="{96DAC541-7B7A-43D3-8B79-37D633B846F1}">
                  <asvg:svgBlip xmlns:asvg="http://schemas.microsoft.com/office/drawing/2016/SVG/main" r:embed="rId3"/>
                </a:ext>
              </a:extLst>
            </a:blip>
            <a:stretch>
              <a:fillRect l="-35020" t="-13999" r="-38419" b="-75904"/>
            </a:stretch>
          </a:blipFill>
        </p:spPr>
      </p:sp>
      <p:sp>
        <p:nvSpPr>
          <p:cNvPr name="Freeform 19" id="19"/>
          <p:cNvSpPr/>
          <p:nvPr/>
        </p:nvSpPr>
        <p:spPr>
          <a:xfrm flipH="true" flipV="true" rot="-5400000">
            <a:off x="16498457" y="-135877"/>
            <a:ext cx="2527071" cy="2329155"/>
          </a:xfrm>
          <a:custGeom>
            <a:avLst/>
            <a:gdLst/>
            <a:ahLst/>
            <a:cxnLst/>
            <a:rect r="r" b="b" t="t" l="l"/>
            <a:pathLst>
              <a:path h="2329155" w="2527071">
                <a:moveTo>
                  <a:pt x="2527070" y="2329154"/>
                </a:moveTo>
                <a:lnTo>
                  <a:pt x="0" y="2329154"/>
                </a:lnTo>
                <a:lnTo>
                  <a:pt x="0" y="0"/>
                </a:lnTo>
                <a:lnTo>
                  <a:pt x="2527070" y="0"/>
                </a:lnTo>
                <a:lnTo>
                  <a:pt x="2527070" y="2329154"/>
                </a:lnTo>
                <a:close/>
              </a:path>
            </a:pathLst>
          </a:custGeom>
          <a:blipFill>
            <a:blip r:embed="rId2">
              <a:extLst>
                <a:ext uri="{96DAC541-7B7A-43D3-8B79-37D633B846F1}">
                  <asvg:svgBlip xmlns:asvg="http://schemas.microsoft.com/office/drawing/2016/SVG/main" r:embed="rId3"/>
                </a:ext>
              </a:extLst>
            </a:blip>
            <a:stretch>
              <a:fillRect l="-35020" t="-13999" r="-38419" b="-75904"/>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2033485" y="297143"/>
            <a:ext cx="14221029" cy="993701"/>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IDEA</a:t>
            </a:r>
          </a:p>
        </p:txBody>
      </p:sp>
      <p:sp>
        <p:nvSpPr>
          <p:cNvPr name="TextBox 9" id="9"/>
          <p:cNvSpPr txBox="true"/>
          <p:nvPr/>
        </p:nvSpPr>
        <p:spPr>
          <a:xfrm rot="0">
            <a:off x="442726" y="1619087"/>
            <a:ext cx="17402547" cy="8430387"/>
          </a:xfrm>
          <a:prstGeom prst="rect">
            <a:avLst/>
          </a:prstGeom>
        </p:spPr>
        <p:txBody>
          <a:bodyPr anchor="t" rtlCol="false" tIns="0" lIns="0" bIns="0" rIns="0">
            <a:spAutoFit/>
          </a:bodyPr>
          <a:lstStyle/>
          <a:p>
            <a:pPr algn="just">
              <a:lnSpc>
                <a:spcPts val="3431"/>
              </a:lnSpc>
            </a:pPr>
            <a:r>
              <a:rPr lang="en-US" sz="2599" spc="-44">
                <a:solidFill>
                  <a:srgbClr val="000000"/>
                </a:solidFill>
                <a:latin typeface="Hero Bold"/>
              </a:rPr>
              <a:t>Implemented Idea for Campus Navigation at IIT Jodhpur</a:t>
            </a:r>
          </a:p>
          <a:p>
            <a:pPr algn="just">
              <a:lnSpc>
                <a:spcPts val="3035"/>
              </a:lnSpc>
            </a:pPr>
          </a:p>
          <a:p>
            <a:pPr algn="just">
              <a:lnSpc>
                <a:spcPts val="3035"/>
              </a:lnSpc>
            </a:pPr>
            <a:r>
              <a:rPr lang="en-US" sz="2299" spc="-39">
                <a:solidFill>
                  <a:srgbClr val="000000"/>
                </a:solidFill>
                <a:latin typeface="Hero"/>
              </a:rPr>
              <a:t>In our quest to enhance campus navigation at IIT Jodhpur, we have implemented a comprehensive solution leveraging advanced algorithms such as A* (A-star), Dijkstra, Floyd-Warshall, and Bellman-Ford. Each algorithm serves a specific purpose in calculating the shortest paths and providing node-wise routes across the campus.</a:t>
            </a:r>
          </a:p>
          <a:p>
            <a:pPr algn="just">
              <a:lnSpc>
                <a:spcPts val="3035"/>
              </a:lnSpc>
            </a:pPr>
          </a:p>
          <a:p>
            <a:pPr algn="just">
              <a:lnSpc>
                <a:spcPts val="3035"/>
              </a:lnSpc>
            </a:pPr>
            <a:r>
              <a:rPr lang="en-US" sz="2299" spc="-39">
                <a:solidFill>
                  <a:srgbClr val="000000"/>
                </a:solidFill>
                <a:latin typeface="Hero Bold"/>
              </a:rPr>
              <a:t>A (A-star) Algorithm*:</a:t>
            </a:r>
            <a:r>
              <a:rPr lang="en-US" sz="2299" spc="-39">
                <a:solidFill>
                  <a:srgbClr val="000000"/>
                </a:solidFill>
                <a:latin typeface="Hero"/>
              </a:rPr>
              <a:t> A* is used for finding the shortest path between two nodes (locations) on the campus map. It efficiently combines the advantages of both uniform cost search and greedy best-first search to provide an optimal path while considering factors such as distance, estimated cost, and heuristic information.</a:t>
            </a:r>
          </a:p>
          <a:p>
            <a:pPr algn="just">
              <a:lnSpc>
                <a:spcPts val="3035"/>
              </a:lnSpc>
            </a:pPr>
          </a:p>
          <a:p>
            <a:pPr algn="just">
              <a:lnSpc>
                <a:spcPts val="3035"/>
              </a:lnSpc>
            </a:pPr>
            <a:r>
              <a:rPr lang="en-US" sz="2299" spc="-39">
                <a:solidFill>
                  <a:srgbClr val="000000"/>
                </a:solidFill>
                <a:latin typeface="Hero Bold"/>
              </a:rPr>
              <a:t>Dijkstra Algorithm:</a:t>
            </a:r>
            <a:r>
              <a:rPr lang="en-US" sz="2299" spc="-39">
                <a:solidFill>
                  <a:srgbClr val="000000"/>
                </a:solidFill>
                <a:latin typeface="Hero"/>
              </a:rPr>
              <a:t> Dijkstra's algorithm is employed to calculate the shortest paths from a single source node (starting point) to all other nodes on the campus map. It systematically explores the neighboring nodes, updating their shortest distance from the source node until all nodes have been visited, thereby determining the optimal routes.</a:t>
            </a:r>
          </a:p>
          <a:p>
            <a:pPr algn="just">
              <a:lnSpc>
                <a:spcPts val="3035"/>
              </a:lnSpc>
            </a:pPr>
          </a:p>
          <a:p>
            <a:pPr algn="just">
              <a:lnSpc>
                <a:spcPts val="3035"/>
              </a:lnSpc>
            </a:pPr>
            <a:r>
              <a:rPr lang="en-US" sz="2299" spc="-39">
                <a:solidFill>
                  <a:srgbClr val="000000"/>
                </a:solidFill>
                <a:latin typeface="Hero Bold"/>
              </a:rPr>
              <a:t>Floyd-Warshall Algorithm:</a:t>
            </a:r>
            <a:r>
              <a:rPr lang="en-US" sz="2299" spc="-39">
                <a:solidFill>
                  <a:srgbClr val="000000"/>
                </a:solidFill>
                <a:latin typeface="Hero"/>
              </a:rPr>
              <a:t> The Floyd-Warshall algorithm is utilized to calculate the shortest paths between all pairs of nodes on the campus map. This algorithm efficiently handles scenarios where users may need to find the shortest route between any two locations without specifying a single source or destination.</a:t>
            </a:r>
          </a:p>
          <a:p>
            <a:pPr algn="just">
              <a:lnSpc>
                <a:spcPts val="3035"/>
              </a:lnSpc>
            </a:pPr>
          </a:p>
          <a:p>
            <a:pPr algn="just">
              <a:lnSpc>
                <a:spcPts val="3035"/>
              </a:lnSpc>
            </a:pPr>
            <a:r>
              <a:rPr lang="en-US" sz="2299" spc="-39">
                <a:solidFill>
                  <a:srgbClr val="000000"/>
                </a:solidFill>
                <a:latin typeface="Hero Bold"/>
              </a:rPr>
              <a:t>Bellman-Ford Algorithm:</a:t>
            </a:r>
            <a:r>
              <a:rPr lang="en-US" sz="2299" spc="-39">
                <a:solidFill>
                  <a:srgbClr val="000000"/>
                </a:solidFill>
                <a:latin typeface="Hero"/>
              </a:rPr>
              <a:t> Bellman-Ford algorithm is employed to handle scenarios involving negative edge weights or cycles within the campus map graph. It is particularly useful for detecting and resolving negative-weight cycles that may arise in certain pathfinding scenarios.</a:t>
            </a:r>
          </a:p>
          <a:p>
            <a:pPr algn="just">
              <a:lnSpc>
                <a:spcPts val="303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2033485" y="297143"/>
            <a:ext cx="14221029" cy="993701"/>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CONCLUSION</a:t>
            </a:r>
          </a:p>
        </p:txBody>
      </p:sp>
      <p:sp>
        <p:nvSpPr>
          <p:cNvPr name="TextBox 9" id="9"/>
          <p:cNvSpPr txBox="true"/>
          <p:nvPr/>
        </p:nvSpPr>
        <p:spPr>
          <a:xfrm rot="0">
            <a:off x="655196" y="1909572"/>
            <a:ext cx="16230600" cy="7348728"/>
          </a:xfrm>
          <a:prstGeom prst="rect">
            <a:avLst/>
          </a:prstGeom>
        </p:spPr>
        <p:txBody>
          <a:bodyPr anchor="t" rtlCol="false" tIns="0" lIns="0" bIns="0" rIns="0">
            <a:spAutoFit/>
          </a:bodyPr>
          <a:lstStyle/>
          <a:p>
            <a:pPr algn="just">
              <a:lnSpc>
                <a:spcPts val="3959"/>
              </a:lnSpc>
            </a:pPr>
            <a:r>
              <a:rPr lang="en-US" sz="2999" spc="-50">
                <a:solidFill>
                  <a:srgbClr val="000000"/>
                </a:solidFill>
                <a:latin typeface="Hero Bold"/>
              </a:rPr>
              <a:t>Enhanced Campus Navigation Solution:-</a:t>
            </a:r>
          </a:p>
          <a:p>
            <a:pPr algn="just">
              <a:lnSpc>
                <a:spcPts val="3431"/>
              </a:lnSpc>
            </a:pPr>
          </a:p>
          <a:p>
            <a:pPr algn="just">
              <a:lnSpc>
                <a:spcPts val="3431"/>
              </a:lnSpc>
            </a:pPr>
            <a:r>
              <a:rPr lang="en-US" sz="2599" spc="-44">
                <a:solidFill>
                  <a:srgbClr val="000000"/>
                </a:solidFill>
                <a:latin typeface="Hero"/>
              </a:rPr>
              <a:t>Through the implementation of advanced algorithms such as A* (A-star), Dijkstra, Floyd-Warshall, and Bellman-Ford, our campus navigation solution at IIT Jodhpur has achieved significant milestones in enhancing the navigation experience for students, faculty, and visitors.</a:t>
            </a:r>
          </a:p>
          <a:p>
            <a:pPr algn="just">
              <a:lnSpc>
                <a:spcPts val="3431"/>
              </a:lnSpc>
            </a:pPr>
          </a:p>
          <a:p>
            <a:pPr algn="just">
              <a:lnSpc>
                <a:spcPts val="3431"/>
              </a:lnSpc>
            </a:pPr>
            <a:r>
              <a:rPr lang="en-US" sz="2599" spc="-44">
                <a:solidFill>
                  <a:srgbClr val="000000"/>
                </a:solidFill>
                <a:latin typeface="Hero"/>
              </a:rPr>
              <a:t>By harnessing the power of these algorithms, we have successfully addressed the challenges associated with finding the shortest distances and optimal routes across the sprawling campus. Users can now access a robust system that not only calculates the shortest paths between specific locations but also provides comprehensive node-wise routes, ensuring efficient traversal from one point to another.</a:t>
            </a:r>
          </a:p>
          <a:p>
            <a:pPr algn="just">
              <a:lnSpc>
                <a:spcPts val="3431"/>
              </a:lnSpc>
            </a:pPr>
          </a:p>
          <a:p>
            <a:pPr algn="just">
              <a:lnSpc>
                <a:spcPts val="3431"/>
              </a:lnSpc>
            </a:pPr>
            <a:r>
              <a:rPr lang="en-US" sz="2599" spc="-44">
                <a:solidFill>
                  <a:srgbClr val="000000"/>
                </a:solidFill>
                <a:latin typeface="Hero"/>
              </a:rPr>
              <a:t>Moreover, our solution considers various factors such as distance, estimated cost, heuristic information, and real-time constraints like pedestrian traffic and building accessibility. This holistic approach enables users to make informed decisions about their routes, saving time and effort while navigating the campus.</a:t>
            </a:r>
          </a:p>
          <a:p>
            <a:pPr algn="just">
              <a:lnSpc>
                <a:spcPts val="343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4818518" y="143404"/>
            <a:ext cx="8222337"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League Spartan"/>
              </a:rPr>
              <a:t>CONTRIBUTION</a:t>
            </a:r>
          </a:p>
        </p:txBody>
      </p:sp>
      <p:sp>
        <p:nvSpPr>
          <p:cNvPr name="TextBox 9" id="9"/>
          <p:cNvSpPr txBox="true"/>
          <p:nvPr/>
        </p:nvSpPr>
        <p:spPr>
          <a:xfrm rot="0">
            <a:off x="374212" y="1661459"/>
            <a:ext cx="9734908" cy="811530"/>
          </a:xfrm>
          <a:prstGeom prst="rect">
            <a:avLst/>
          </a:prstGeom>
        </p:spPr>
        <p:txBody>
          <a:bodyPr anchor="t" rtlCol="false" tIns="0" lIns="0" bIns="0" rIns="0">
            <a:spAutoFit/>
          </a:bodyPr>
          <a:lstStyle/>
          <a:p>
            <a:pPr algn="ctr">
              <a:lnSpc>
                <a:spcPts val="6720"/>
              </a:lnSpc>
            </a:pPr>
            <a:r>
              <a:rPr lang="en-US" sz="4800">
                <a:solidFill>
                  <a:srgbClr val="000000"/>
                </a:solidFill>
                <a:latin typeface="Canva Sans Bold"/>
              </a:rPr>
              <a:t>Contribution of Team Members:-</a:t>
            </a:r>
          </a:p>
        </p:txBody>
      </p:sp>
      <p:sp>
        <p:nvSpPr>
          <p:cNvPr name="TextBox 10" id="10"/>
          <p:cNvSpPr txBox="true"/>
          <p:nvPr/>
        </p:nvSpPr>
        <p:spPr>
          <a:xfrm rot="0">
            <a:off x="374212" y="2936238"/>
            <a:ext cx="17913788" cy="5080635"/>
          </a:xfrm>
          <a:prstGeom prst="rect">
            <a:avLst/>
          </a:prstGeom>
        </p:spPr>
        <p:txBody>
          <a:bodyPr anchor="t" rtlCol="false" tIns="0" lIns="0" bIns="0" rIns="0">
            <a:spAutoFit/>
          </a:bodyPr>
          <a:lstStyle/>
          <a:p>
            <a:pPr>
              <a:lnSpc>
                <a:spcPts val="5040"/>
              </a:lnSpc>
            </a:pPr>
            <a:r>
              <a:rPr lang="en-US" sz="3600">
                <a:solidFill>
                  <a:srgbClr val="000000"/>
                </a:solidFill>
                <a:latin typeface="Hero Bold"/>
              </a:rPr>
              <a:t>1) Rahul Garg(B22CH025) :- </a:t>
            </a:r>
            <a:r>
              <a:rPr lang="en-US" sz="3600">
                <a:solidFill>
                  <a:srgbClr val="000000"/>
                </a:solidFill>
                <a:latin typeface="Hero"/>
              </a:rPr>
              <a:t>Contributed in writing the A star algorithm and making the presentation of the project .</a:t>
            </a:r>
          </a:p>
          <a:p>
            <a:pPr>
              <a:lnSpc>
                <a:spcPts val="5040"/>
              </a:lnSpc>
            </a:pPr>
            <a:r>
              <a:rPr lang="en-US" sz="3600">
                <a:solidFill>
                  <a:srgbClr val="000000"/>
                </a:solidFill>
                <a:latin typeface="Hero Bold"/>
              </a:rPr>
              <a:t>2) Yogesh Jajoria(B22ME073):-</a:t>
            </a:r>
            <a:r>
              <a:rPr lang="en-US" sz="3600">
                <a:solidFill>
                  <a:srgbClr val="000000"/>
                </a:solidFill>
                <a:latin typeface="Hero"/>
              </a:rPr>
              <a:t> Contributed in writing the Dijkstra algorithm and making the presentation of the project.</a:t>
            </a:r>
          </a:p>
          <a:p>
            <a:pPr>
              <a:lnSpc>
                <a:spcPts val="5040"/>
              </a:lnSpc>
            </a:pPr>
            <a:r>
              <a:rPr lang="en-US" sz="3600">
                <a:solidFill>
                  <a:srgbClr val="000000"/>
                </a:solidFill>
                <a:latin typeface="Hero Bold"/>
              </a:rPr>
              <a:t>3) Sachin Choudhary(B22ME056):-</a:t>
            </a:r>
            <a:r>
              <a:rPr lang="en-US" sz="3600">
                <a:solidFill>
                  <a:srgbClr val="000000"/>
                </a:solidFill>
                <a:latin typeface="Hero"/>
              </a:rPr>
              <a:t> Contributed in writing the code of Bellman Ford Algorithm in this project .</a:t>
            </a:r>
          </a:p>
          <a:p>
            <a:pPr>
              <a:lnSpc>
                <a:spcPts val="5040"/>
              </a:lnSpc>
              <a:spcBef>
                <a:spcPct val="0"/>
              </a:spcBef>
            </a:pPr>
            <a:r>
              <a:rPr lang="en-US" sz="3600">
                <a:solidFill>
                  <a:srgbClr val="000000"/>
                </a:solidFill>
                <a:latin typeface="Hero Bold"/>
              </a:rPr>
              <a:t>4) Dhruv Kumar Singh(B22CH010):-</a:t>
            </a:r>
            <a:r>
              <a:rPr lang="en-US" sz="3600">
                <a:solidFill>
                  <a:srgbClr val="000000"/>
                </a:solidFill>
                <a:latin typeface="Hero"/>
              </a:rPr>
              <a:t> Contributed in writing the code of Floyd Warshall algorithm in this project.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2533619"/>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8825221"/>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8825221"/>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1554604" y="4042798"/>
            <a:ext cx="15483593" cy="2363329"/>
          </a:xfrm>
          <a:prstGeom prst="rect">
            <a:avLst/>
          </a:prstGeom>
        </p:spPr>
        <p:txBody>
          <a:bodyPr anchor="t" rtlCol="false" tIns="0" lIns="0" bIns="0" rIns="0">
            <a:spAutoFit/>
          </a:bodyPr>
          <a:lstStyle/>
          <a:p>
            <a:pPr algn="ctr">
              <a:lnSpc>
                <a:spcPts val="18257"/>
              </a:lnSpc>
            </a:pPr>
            <a:r>
              <a:rPr lang="en-US" sz="16597">
                <a:solidFill>
                  <a:srgbClr val="000000"/>
                </a:solidFill>
                <a:latin typeface="League Sparta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1028700" y="2877740"/>
            <a:ext cx="10086881" cy="6179821"/>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000000"/>
                </a:solidFill>
                <a:latin typeface="Hero"/>
              </a:rPr>
              <a:t>Getting around the vast campus of IIT Jodhpur can be confusing and </a:t>
            </a:r>
            <a:r>
              <a:rPr lang="en-US" sz="2700">
                <a:solidFill>
                  <a:srgbClr val="000000"/>
                </a:solidFill>
                <a:latin typeface="Hero Bold"/>
              </a:rPr>
              <a:t>time-consuming</a:t>
            </a:r>
            <a:r>
              <a:rPr lang="en-US" sz="2700">
                <a:solidFill>
                  <a:srgbClr val="000000"/>
                </a:solidFill>
                <a:latin typeface="Hero"/>
              </a:rPr>
              <a:t> for students, faculty, and visitors. </a:t>
            </a:r>
          </a:p>
          <a:p>
            <a:pPr algn="just" marL="582930" indent="-291465" lvl="1">
              <a:lnSpc>
                <a:spcPts val="3779"/>
              </a:lnSpc>
              <a:buFont typeface="Arial"/>
              <a:buChar char="•"/>
            </a:pPr>
            <a:r>
              <a:rPr lang="en-US" sz="2700">
                <a:solidFill>
                  <a:srgbClr val="000000"/>
                </a:solidFill>
                <a:latin typeface="Hero"/>
              </a:rPr>
              <a:t>Existing navigation options often don't give the quickest or easiest routes, and they don't consider things like crowded areas or events happening on campus. </a:t>
            </a:r>
          </a:p>
          <a:p>
            <a:pPr algn="just" marL="582930" indent="-291465" lvl="1">
              <a:lnSpc>
                <a:spcPts val="3779"/>
              </a:lnSpc>
              <a:buFont typeface="Arial"/>
              <a:buChar char="•"/>
            </a:pPr>
            <a:r>
              <a:rPr lang="en-US" sz="2700">
                <a:solidFill>
                  <a:srgbClr val="000000"/>
                </a:solidFill>
                <a:latin typeface="Hero"/>
              </a:rPr>
              <a:t>To make campus travel easier, we want to create a navigation system using different algorithms like</a:t>
            </a:r>
            <a:r>
              <a:rPr lang="en-US" sz="2700">
                <a:solidFill>
                  <a:srgbClr val="000000"/>
                </a:solidFill>
                <a:latin typeface="Hero Bold"/>
              </a:rPr>
              <a:t> Dijkstra</a:t>
            </a:r>
            <a:r>
              <a:rPr lang="en-US" sz="2700">
                <a:solidFill>
                  <a:srgbClr val="000000"/>
                </a:solidFill>
                <a:latin typeface="Hero"/>
              </a:rPr>
              <a:t>, </a:t>
            </a:r>
            <a:r>
              <a:rPr lang="en-US" sz="2700">
                <a:solidFill>
                  <a:srgbClr val="000000"/>
                </a:solidFill>
                <a:latin typeface="Hero Bold"/>
              </a:rPr>
              <a:t>bellman Ford</a:t>
            </a:r>
            <a:r>
              <a:rPr lang="en-US" sz="2700">
                <a:solidFill>
                  <a:srgbClr val="000000"/>
                </a:solidFill>
                <a:latin typeface="Hero"/>
              </a:rPr>
              <a:t>, </a:t>
            </a:r>
            <a:r>
              <a:rPr lang="en-US" sz="2700">
                <a:solidFill>
                  <a:srgbClr val="000000"/>
                </a:solidFill>
                <a:latin typeface="Hero Bold"/>
              </a:rPr>
              <a:t>A star</a:t>
            </a:r>
            <a:r>
              <a:rPr lang="en-US" sz="2700">
                <a:solidFill>
                  <a:srgbClr val="000000"/>
                </a:solidFill>
                <a:latin typeface="Hero"/>
              </a:rPr>
              <a:t>, etc. </a:t>
            </a:r>
          </a:p>
          <a:p>
            <a:pPr algn="just" marL="582930" indent="-291465" lvl="1">
              <a:lnSpc>
                <a:spcPts val="3779"/>
              </a:lnSpc>
              <a:buFont typeface="Arial"/>
              <a:buChar char="•"/>
            </a:pPr>
            <a:r>
              <a:rPr lang="en-US" sz="2700">
                <a:solidFill>
                  <a:srgbClr val="000000"/>
                </a:solidFill>
                <a:latin typeface="Hero"/>
              </a:rPr>
              <a:t>This system will find the shortest and fastest paths between different spots on campus. </a:t>
            </a:r>
          </a:p>
          <a:p>
            <a:pPr algn="just" marL="582930" indent="-291465" lvl="1">
              <a:lnSpc>
                <a:spcPts val="3779"/>
              </a:lnSpc>
              <a:buFont typeface="Arial"/>
              <a:buChar char="•"/>
            </a:pPr>
            <a:r>
              <a:rPr lang="en-US" sz="2700">
                <a:solidFill>
                  <a:srgbClr val="000000"/>
                </a:solidFill>
                <a:latin typeface="Hero"/>
              </a:rPr>
              <a:t>Our goal is to </a:t>
            </a:r>
            <a:r>
              <a:rPr lang="en-US" sz="2700">
                <a:solidFill>
                  <a:srgbClr val="000000"/>
                </a:solidFill>
                <a:latin typeface="Hero Bold"/>
              </a:rPr>
              <a:t>simplify campus trave</a:t>
            </a:r>
            <a:r>
              <a:rPr lang="en-US" sz="2700">
                <a:solidFill>
                  <a:srgbClr val="000000"/>
                </a:solidFill>
                <a:latin typeface="Hero"/>
              </a:rPr>
              <a:t>l, save time, and make getting around IITJ smoother for everyone.</a:t>
            </a:r>
          </a:p>
        </p:txBody>
      </p:sp>
      <p:sp>
        <p:nvSpPr>
          <p:cNvPr name="Freeform 9" id="9"/>
          <p:cNvSpPr/>
          <p:nvPr/>
        </p:nvSpPr>
        <p:spPr>
          <a:xfrm flipH="false" flipV="false" rot="0">
            <a:off x="12025208" y="2934890"/>
            <a:ext cx="5234092" cy="6122671"/>
          </a:xfrm>
          <a:custGeom>
            <a:avLst/>
            <a:gdLst/>
            <a:ahLst/>
            <a:cxnLst/>
            <a:rect r="r" b="b" t="t" l="l"/>
            <a:pathLst>
              <a:path h="6122671" w="5234092">
                <a:moveTo>
                  <a:pt x="0" y="0"/>
                </a:moveTo>
                <a:lnTo>
                  <a:pt x="5234092" y="0"/>
                </a:lnTo>
                <a:lnTo>
                  <a:pt x="5234092" y="6122671"/>
                </a:lnTo>
                <a:lnTo>
                  <a:pt x="0" y="6122671"/>
                </a:lnTo>
                <a:lnTo>
                  <a:pt x="0" y="0"/>
                </a:lnTo>
                <a:close/>
              </a:path>
            </a:pathLst>
          </a:custGeom>
          <a:blipFill>
            <a:blip r:embed="rId4"/>
            <a:stretch>
              <a:fillRect l="0" t="0" r="0" b="0"/>
            </a:stretch>
          </a:blipFill>
        </p:spPr>
      </p:sp>
      <p:sp>
        <p:nvSpPr>
          <p:cNvPr name="TextBox 10" id="10"/>
          <p:cNvSpPr txBox="true"/>
          <p:nvPr/>
        </p:nvSpPr>
        <p:spPr>
          <a:xfrm rot="0">
            <a:off x="2033485" y="297143"/>
            <a:ext cx="14221029" cy="993742"/>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PROBLEM STATEMENT</a:t>
            </a:r>
          </a:p>
        </p:txBody>
      </p:sp>
      <p:sp>
        <p:nvSpPr>
          <p:cNvPr name="TextBox 11" id="11"/>
          <p:cNvSpPr txBox="true"/>
          <p:nvPr/>
        </p:nvSpPr>
        <p:spPr>
          <a:xfrm rot="0">
            <a:off x="1028700" y="1839251"/>
            <a:ext cx="16230600" cy="863468"/>
          </a:xfrm>
          <a:prstGeom prst="rect">
            <a:avLst/>
          </a:prstGeom>
        </p:spPr>
        <p:txBody>
          <a:bodyPr anchor="t" rtlCol="false" tIns="0" lIns="0" bIns="0" rIns="0">
            <a:spAutoFit/>
          </a:bodyPr>
          <a:lstStyle/>
          <a:p>
            <a:pPr>
              <a:lnSpc>
                <a:spcPts val="7000"/>
              </a:lnSpc>
              <a:spcBef>
                <a:spcPct val="0"/>
              </a:spcBef>
            </a:pPr>
            <a:r>
              <a:rPr lang="en-US" sz="5000">
                <a:solidFill>
                  <a:srgbClr val="000000"/>
                </a:solidFill>
                <a:latin typeface="Hero Bold"/>
              </a:rPr>
              <a:t>Finding The Shortest Path For Campus Navigation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1028700" y="1725999"/>
            <a:ext cx="16230600" cy="863468"/>
          </a:xfrm>
          <a:prstGeom prst="rect">
            <a:avLst/>
          </a:prstGeom>
        </p:spPr>
        <p:txBody>
          <a:bodyPr anchor="t" rtlCol="false" tIns="0" lIns="0" bIns="0" rIns="0">
            <a:spAutoFit/>
          </a:bodyPr>
          <a:lstStyle/>
          <a:p>
            <a:pPr>
              <a:lnSpc>
                <a:spcPts val="7000"/>
              </a:lnSpc>
              <a:spcBef>
                <a:spcPct val="0"/>
              </a:spcBef>
            </a:pPr>
            <a:r>
              <a:rPr lang="en-US" sz="5000">
                <a:solidFill>
                  <a:srgbClr val="000000"/>
                </a:solidFill>
                <a:latin typeface="Hero Bold"/>
              </a:rPr>
              <a:t>USE CASE MAPPING</a:t>
            </a:r>
          </a:p>
        </p:txBody>
      </p:sp>
      <p:grpSp>
        <p:nvGrpSpPr>
          <p:cNvPr name="Group 9" id="9"/>
          <p:cNvGrpSpPr/>
          <p:nvPr/>
        </p:nvGrpSpPr>
        <p:grpSpPr>
          <a:xfrm rot="0">
            <a:off x="12951210" y="1934375"/>
            <a:ext cx="396847" cy="39684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11" id="11"/>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grpSp>
        <p:nvGrpSpPr>
          <p:cNvPr name="Group 12" id="12"/>
          <p:cNvGrpSpPr/>
          <p:nvPr/>
        </p:nvGrpSpPr>
        <p:grpSpPr>
          <a:xfrm rot="0">
            <a:off x="16237517" y="2080372"/>
            <a:ext cx="396577" cy="39657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14" id="14"/>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15" id="15"/>
          <p:cNvSpPr/>
          <p:nvPr/>
        </p:nvSpPr>
        <p:spPr>
          <a:xfrm>
            <a:off x="13347865" y="2141597"/>
            <a:ext cx="2889843" cy="128270"/>
          </a:xfrm>
          <a:prstGeom prst="line">
            <a:avLst/>
          </a:prstGeom>
          <a:ln cap="flat" w="28575">
            <a:solidFill>
              <a:srgbClr val="000000"/>
            </a:solidFill>
            <a:prstDash val="solid"/>
            <a:headEnd type="none" len="sm" w="sm"/>
            <a:tailEnd type="none" len="sm" w="sm"/>
          </a:ln>
        </p:spPr>
      </p:sp>
      <p:sp>
        <p:nvSpPr>
          <p:cNvPr name="AutoShape 16" id="16"/>
          <p:cNvSpPr/>
          <p:nvPr/>
        </p:nvSpPr>
        <p:spPr>
          <a:xfrm>
            <a:off x="13242133" y="2308387"/>
            <a:ext cx="560095" cy="1063205"/>
          </a:xfrm>
          <a:prstGeom prst="line">
            <a:avLst/>
          </a:prstGeom>
          <a:ln cap="flat" w="28575">
            <a:solidFill>
              <a:srgbClr val="000000"/>
            </a:solidFill>
            <a:prstDash val="solid"/>
            <a:headEnd type="none" len="sm" w="sm"/>
            <a:tailEnd type="none" len="sm" w="sm"/>
          </a:ln>
        </p:spPr>
      </p:sp>
      <p:grpSp>
        <p:nvGrpSpPr>
          <p:cNvPr name="Group 17" id="17"/>
          <p:cNvGrpSpPr/>
          <p:nvPr/>
        </p:nvGrpSpPr>
        <p:grpSpPr>
          <a:xfrm rot="0">
            <a:off x="13696336" y="3348764"/>
            <a:ext cx="396728" cy="3967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19" id="19"/>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20" id="20"/>
          <p:cNvSpPr/>
          <p:nvPr/>
        </p:nvSpPr>
        <p:spPr>
          <a:xfrm>
            <a:off x="13327885" y="2220067"/>
            <a:ext cx="1116804" cy="546769"/>
          </a:xfrm>
          <a:prstGeom prst="line">
            <a:avLst/>
          </a:prstGeom>
          <a:ln cap="flat" w="28575">
            <a:solidFill>
              <a:srgbClr val="000000"/>
            </a:solidFill>
            <a:prstDash val="solid"/>
            <a:headEnd type="none" len="sm" w="sm"/>
            <a:tailEnd type="none" len="sm" w="sm"/>
          </a:ln>
        </p:spPr>
      </p:sp>
      <p:grpSp>
        <p:nvGrpSpPr>
          <p:cNvPr name="Group 21" id="21"/>
          <p:cNvGrpSpPr/>
          <p:nvPr/>
        </p:nvGrpSpPr>
        <p:grpSpPr>
          <a:xfrm rot="0">
            <a:off x="14424218" y="2654029"/>
            <a:ext cx="402749" cy="40274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23" id="23"/>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24" id="24"/>
          <p:cNvSpPr/>
          <p:nvPr/>
        </p:nvSpPr>
        <p:spPr>
          <a:xfrm flipV="true">
            <a:off x="14817515" y="2338871"/>
            <a:ext cx="1429308" cy="455385"/>
          </a:xfrm>
          <a:prstGeom prst="line">
            <a:avLst/>
          </a:prstGeom>
          <a:ln cap="flat" w="28575">
            <a:solidFill>
              <a:srgbClr val="000000"/>
            </a:solidFill>
            <a:prstDash val="solid"/>
            <a:headEnd type="none" len="sm" w="sm"/>
            <a:tailEnd type="none" len="sm" w="sm"/>
          </a:ln>
        </p:spPr>
      </p:sp>
      <p:sp>
        <p:nvSpPr>
          <p:cNvPr name="AutoShape 25" id="25"/>
          <p:cNvSpPr/>
          <p:nvPr/>
        </p:nvSpPr>
        <p:spPr>
          <a:xfrm flipV="true">
            <a:off x="14038772" y="2993824"/>
            <a:ext cx="440561" cy="416953"/>
          </a:xfrm>
          <a:prstGeom prst="line">
            <a:avLst/>
          </a:prstGeom>
          <a:ln cap="flat" w="28575">
            <a:solidFill>
              <a:srgbClr val="000000"/>
            </a:solidFill>
            <a:prstDash val="solid"/>
            <a:headEnd type="none" len="sm" w="sm"/>
            <a:tailEnd type="none" len="sm" w="sm"/>
          </a:ln>
        </p:spPr>
      </p:sp>
      <p:grpSp>
        <p:nvGrpSpPr>
          <p:cNvPr name="Group 26" id="26"/>
          <p:cNvGrpSpPr/>
          <p:nvPr/>
        </p:nvGrpSpPr>
        <p:grpSpPr>
          <a:xfrm rot="0">
            <a:off x="9684558" y="4328577"/>
            <a:ext cx="400614" cy="40061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28" id="28"/>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29" id="29"/>
          <p:cNvSpPr/>
          <p:nvPr/>
        </p:nvSpPr>
        <p:spPr>
          <a:xfrm flipV="true">
            <a:off x="10046359" y="2250208"/>
            <a:ext cx="2943299" cy="2160152"/>
          </a:xfrm>
          <a:prstGeom prst="line">
            <a:avLst/>
          </a:prstGeom>
          <a:ln cap="flat" w="28575">
            <a:solidFill>
              <a:srgbClr val="000000"/>
            </a:solidFill>
            <a:prstDash val="solid"/>
            <a:headEnd type="none" len="sm" w="sm"/>
            <a:tailEnd type="none" len="sm" w="sm"/>
          </a:ln>
        </p:spPr>
      </p:sp>
      <p:sp>
        <p:nvSpPr>
          <p:cNvPr name="AutoShape 30" id="30"/>
          <p:cNvSpPr/>
          <p:nvPr/>
        </p:nvSpPr>
        <p:spPr>
          <a:xfrm flipV="true">
            <a:off x="10079471" y="3594313"/>
            <a:ext cx="3622512" cy="886925"/>
          </a:xfrm>
          <a:prstGeom prst="line">
            <a:avLst/>
          </a:prstGeom>
          <a:ln cap="flat" w="28575">
            <a:solidFill>
              <a:srgbClr val="000000"/>
            </a:solidFill>
            <a:prstDash val="solid"/>
            <a:headEnd type="none" len="sm" w="sm"/>
            <a:tailEnd type="none" len="sm" w="sm"/>
          </a:ln>
        </p:spPr>
      </p:sp>
      <p:grpSp>
        <p:nvGrpSpPr>
          <p:cNvPr name="Group 31" id="31"/>
          <p:cNvGrpSpPr/>
          <p:nvPr/>
        </p:nvGrpSpPr>
        <p:grpSpPr>
          <a:xfrm rot="0">
            <a:off x="11425208" y="5935168"/>
            <a:ext cx="396577" cy="39657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33" id="33"/>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34" id="34"/>
          <p:cNvSpPr/>
          <p:nvPr/>
        </p:nvSpPr>
        <p:spPr>
          <a:xfrm>
            <a:off x="10032066" y="4664735"/>
            <a:ext cx="1445714" cy="1334240"/>
          </a:xfrm>
          <a:prstGeom prst="line">
            <a:avLst/>
          </a:prstGeom>
          <a:ln cap="flat" w="28575">
            <a:solidFill>
              <a:srgbClr val="000000"/>
            </a:solidFill>
            <a:prstDash val="solid"/>
            <a:headEnd type="none" len="sm" w="sm"/>
            <a:tailEnd type="none" len="sm" w="sm"/>
          </a:ln>
        </p:spPr>
      </p:sp>
      <p:sp>
        <p:nvSpPr>
          <p:cNvPr name="AutoShape 35" id="35"/>
          <p:cNvSpPr/>
          <p:nvPr/>
        </p:nvSpPr>
        <p:spPr>
          <a:xfrm flipV="true">
            <a:off x="11754338" y="3696181"/>
            <a:ext cx="2009470" cy="2288280"/>
          </a:xfrm>
          <a:prstGeom prst="line">
            <a:avLst/>
          </a:prstGeom>
          <a:ln cap="flat" w="28575">
            <a:solidFill>
              <a:srgbClr val="000000"/>
            </a:solidFill>
            <a:prstDash val="solid"/>
            <a:headEnd type="none" len="sm" w="sm"/>
            <a:tailEnd type="none" len="sm" w="sm"/>
          </a:ln>
        </p:spPr>
      </p:sp>
      <p:grpSp>
        <p:nvGrpSpPr>
          <p:cNvPr name="Group 36" id="36"/>
          <p:cNvGrpSpPr/>
          <p:nvPr/>
        </p:nvGrpSpPr>
        <p:grpSpPr>
          <a:xfrm rot="0">
            <a:off x="13899819" y="4123963"/>
            <a:ext cx="386490" cy="386490"/>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38" id="38"/>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grpSp>
        <p:nvGrpSpPr>
          <p:cNvPr name="Group 39" id="39"/>
          <p:cNvGrpSpPr/>
          <p:nvPr/>
        </p:nvGrpSpPr>
        <p:grpSpPr>
          <a:xfrm rot="0">
            <a:off x="14328921" y="4770002"/>
            <a:ext cx="389797" cy="38979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41" id="41"/>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42" id="42"/>
          <p:cNvSpPr/>
          <p:nvPr/>
        </p:nvSpPr>
        <p:spPr>
          <a:xfrm>
            <a:off x="13944193" y="3739268"/>
            <a:ext cx="100655" cy="390758"/>
          </a:xfrm>
          <a:prstGeom prst="line">
            <a:avLst/>
          </a:prstGeom>
          <a:ln cap="flat" w="28575">
            <a:solidFill>
              <a:srgbClr val="000000"/>
            </a:solidFill>
            <a:prstDash val="solid"/>
            <a:headEnd type="none" len="sm" w="sm"/>
            <a:tailEnd type="none" len="sm" w="sm"/>
          </a:ln>
        </p:spPr>
      </p:sp>
      <p:sp>
        <p:nvSpPr>
          <p:cNvPr name="AutoShape 43" id="43"/>
          <p:cNvSpPr/>
          <p:nvPr/>
        </p:nvSpPr>
        <p:spPr>
          <a:xfrm>
            <a:off x="14200090" y="4478134"/>
            <a:ext cx="215788" cy="324464"/>
          </a:xfrm>
          <a:prstGeom prst="line">
            <a:avLst/>
          </a:prstGeom>
          <a:ln cap="flat" w="28575">
            <a:solidFill>
              <a:srgbClr val="000000"/>
            </a:solidFill>
            <a:prstDash val="solid"/>
            <a:headEnd type="none" len="sm" w="sm"/>
            <a:tailEnd type="none" len="sm" w="sm"/>
          </a:ln>
        </p:spPr>
      </p:sp>
      <p:grpSp>
        <p:nvGrpSpPr>
          <p:cNvPr name="Group 44" id="44"/>
          <p:cNvGrpSpPr/>
          <p:nvPr/>
        </p:nvGrpSpPr>
        <p:grpSpPr>
          <a:xfrm rot="0">
            <a:off x="14444689" y="5724121"/>
            <a:ext cx="409335" cy="409335"/>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46" id="46"/>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47" id="47"/>
          <p:cNvSpPr/>
          <p:nvPr/>
        </p:nvSpPr>
        <p:spPr>
          <a:xfrm>
            <a:off x="14548993" y="5158188"/>
            <a:ext cx="73928" cy="567625"/>
          </a:xfrm>
          <a:prstGeom prst="line">
            <a:avLst/>
          </a:prstGeom>
          <a:ln cap="flat" w="28575">
            <a:solidFill>
              <a:srgbClr val="000000"/>
            </a:solidFill>
            <a:prstDash val="solid"/>
            <a:headEnd type="none" len="sm" w="sm"/>
            <a:tailEnd type="none" len="sm" w="sm"/>
          </a:ln>
        </p:spPr>
      </p:sp>
      <p:grpSp>
        <p:nvGrpSpPr>
          <p:cNvPr name="Group 48" id="48"/>
          <p:cNvGrpSpPr/>
          <p:nvPr/>
        </p:nvGrpSpPr>
        <p:grpSpPr>
          <a:xfrm rot="0">
            <a:off x="14765881" y="6824086"/>
            <a:ext cx="400614" cy="400614"/>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50" id="50"/>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51" id="51"/>
          <p:cNvSpPr/>
          <p:nvPr/>
        </p:nvSpPr>
        <p:spPr>
          <a:xfrm>
            <a:off x="14706228" y="6125451"/>
            <a:ext cx="204300" cy="706469"/>
          </a:xfrm>
          <a:prstGeom prst="line">
            <a:avLst/>
          </a:prstGeom>
          <a:ln cap="flat" w="28575">
            <a:solidFill>
              <a:srgbClr val="000000"/>
            </a:solidFill>
            <a:prstDash val="solid"/>
            <a:headEnd type="none" len="sm" w="sm"/>
            <a:tailEnd type="none" len="sm" w="sm"/>
          </a:ln>
        </p:spPr>
      </p:sp>
      <p:sp>
        <p:nvSpPr>
          <p:cNvPr name="AutoShape 52" id="52"/>
          <p:cNvSpPr/>
          <p:nvPr/>
        </p:nvSpPr>
        <p:spPr>
          <a:xfrm>
            <a:off x="11815144" y="6184536"/>
            <a:ext cx="2957447" cy="788256"/>
          </a:xfrm>
          <a:prstGeom prst="line">
            <a:avLst/>
          </a:prstGeom>
          <a:ln cap="flat" w="28575">
            <a:solidFill>
              <a:srgbClr val="000000"/>
            </a:solidFill>
            <a:prstDash val="solid"/>
            <a:headEnd type="none" len="sm" w="sm"/>
            <a:tailEnd type="none" len="sm" w="sm"/>
          </a:ln>
        </p:spPr>
      </p:sp>
      <p:grpSp>
        <p:nvGrpSpPr>
          <p:cNvPr name="Group 53" id="53"/>
          <p:cNvGrpSpPr/>
          <p:nvPr/>
        </p:nvGrpSpPr>
        <p:grpSpPr>
          <a:xfrm rot="0">
            <a:off x="8654161" y="6666785"/>
            <a:ext cx="400614" cy="400614"/>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55" id="55"/>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56" id="56"/>
          <p:cNvSpPr/>
          <p:nvPr/>
        </p:nvSpPr>
        <p:spPr>
          <a:xfrm flipV="true">
            <a:off x="8935264" y="4712228"/>
            <a:ext cx="868805" cy="1971519"/>
          </a:xfrm>
          <a:prstGeom prst="line">
            <a:avLst/>
          </a:prstGeom>
          <a:ln cap="flat" w="28575">
            <a:solidFill>
              <a:srgbClr val="000000"/>
            </a:solidFill>
            <a:prstDash val="solid"/>
            <a:headEnd type="none" len="sm" w="sm"/>
            <a:tailEnd type="none" len="sm" w="sm"/>
          </a:ln>
        </p:spPr>
      </p:sp>
      <p:sp>
        <p:nvSpPr>
          <p:cNvPr name="AutoShape 57" id="57"/>
          <p:cNvSpPr/>
          <p:nvPr/>
        </p:nvSpPr>
        <p:spPr>
          <a:xfrm flipV="true">
            <a:off x="9048142" y="6184252"/>
            <a:ext cx="2383632" cy="631528"/>
          </a:xfrm>
          <a:prstGeom prst="line">
            <a:avLst/>
          </a:prstGeom>
          <a:ln cap="flat" w="28575">
            <a:solidFill>
              <a:srgbClr val="000000"/>
            </a:solidFill>
            <a:prstDash val="solid"/>
            <a:headEnd type="none" len="sm" w="sm"/>
            <a:tailEnd type="none" len="sm" w="sm"/>
          </a:ln>
        </p:spPr>
      </p:sp>
      <p:sp>
        <p:nvSpPr>
          <p:cNvPr name="AutoShape 58" id="58"/>
          <p:cNvSpPr/>
          <p:nvPr/>
        </p:nvSpPr>
        <p:spPr>
          <a:xfrm>
            <a:off x="8972035" y="7029285"/>
            <a:ext cx="1530321" cy="2111197"/>
          </a:xfrm>
          <a:prstGeom prst="line">
            <a:avLst/>
          </a:prstGeom>
          <a:ln cap="flat" w="28575">
            <a:solidFill>
              <a:srgbClr val="000000"/>
            </a:solidFill>
            <a:prstDash val="solid"/>
            <a:headEnd type="none" len="sm" w="sm"/>
            <a:tailEnd type="none" len="sm" w="sm"/>
          </a:ln>
        </p:spPr>
      </p:sp>
      <p:sp>
        <p:nvSpPr>
          <p:cNvPr name="AutoShape 59" id="59"/>
          <p:cNvSpPr/>
          <p:nvPr/>
        </p:nvSpPr>
        <p:spPr>
          <a:xfrm flipV="true">
            <a:off x="10678709" y="6322514"/>
            <a:ext cx="884819" cy="2789468"/>
          </a:xfrm>
          <a:prstGeom prst="line">
            <a:avLst/>
          </a:prstGeom>
          <a:ln cap="flat" w="28575">
            <a:solidFill>
              <a:srgbClr val="000000"/>
            </a:solidFill>
            <a:prstDash val="solid"/>
            <a:headEnd type="none" len="sm" w="sm"/>
            <a:tailEnd type="none" len="sm" w="sm"/>
          </a:ln>
        </p:spPr>
      </p:sp>
      <p:grpSp>
        <p:nvGrpSpPr>
          <p:cNvPr name="Group 60" id="60"/>
          <p:cNvGrpSpPr/>
          <p:nvPr/>
        </p:nvGrpSpPr>
        <p:grpSpPr>
          <a:xfrm rot="0">
            <a:off x="13599537" y="7833267"/>
            <a:ext cx="413188" cy="413188"/>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62" id="62"/>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63" id="63"/>
          <p:cNvSpPr/>
          <p:nvPr/>
        </p:nvSpPr>
        <p:spPr>
          <a:xfrm flipV="true">
            <a:off x="10803168" y="8115892"/>
            <a:ext cx="2810809" cy="1112174"/>
          </a:xfrm>
          <a:prstGeom prst="line">
            <a:avLst/>
          </a:prstGeom>
          <a:ln cap="flat" w="28575">
            <a:solidFill>
              <a:srgbClr val="000000"/>
            </a:solidFill>
            <a:prstDash val="solid"/>
            <a:headEnd type="none" len="sm" w="sm"/>
            <a:tailEnd type="none" len="sm" w="sm"/>
          </a:ln>
        </p:spPr>
      </p:sp>
      <p:grpSp>
        <p:nvGrpSpPr>
          <p:cNvPr name="Group 64" id="64"/>
          <p:cNvGrpSpPr/>
          <p:nvPr/>
        </p:nvGrpSpPr>
        <p:grpSpPr>
          <a:xfrm rot="0">
            <a:off x="17642213" y="8246455"/>
            <a:ext cx="396577" cy="396577"/>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66" id="66"/>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AutoShape 67" id="67"/>
          <p:cNvSpPr/>
          <p:nvPr/>
        </p:nvSpPr>
        <p:spPr>
          <a:xfrm flipH="true" flipV="true">
            <a:off x="14011708" y="8060493"/>
            <a:ext cx="3631481" cy="364449"/>
          </a:xfrm>
          <a:prstGeom prst="line">
            <a:avLst/>
          </a:prstGeom>
          <a:ln cap="flat" w="28575">
            <a:solidFill>
              <a:srgbClr val="000000"/>
            </a:solidFill>
            <a:prstDash val="solid"/>
            <a:headEnd type="none" len="sm" w="sm"/>
            <a:tailEnd type="none" len="sm" w="sm"/>
          </a:ln>
        </p:spPr>
      </p:sp>
      <p:sp>
        <p:nvSpPr>
          <p:cNvPr name="AutoShape 68" id="68"/>
          <p:cNvSpPr/>
          <p:nvPr/>
        </p:nvSpPr>
        <p:spPr>
          <a:xfrm flipH="true" flipV="true">
            <a:off x="14019154" y="3701603"/>
            <a:ext cx="3696941" cy="4588726"/>
          </a:xfrm>
          <a:prstGeom prst="line">
            <a:avLst/>
          </a:prstGeom>
          <a:ln cap="flat" w="28575">
            <a:solidFill>
              <a:srgbClr val="000000"/>
            </a:solidFill>
            <a:prstDash val="solid"/>
            <a:headEnd type="none" len="sm" w="sm"/>
            <a:tailEnd type="none" len="sm" w="sm"/>
          </a:ln>
        </p:spPr>
      </p:sp>
      <p:sp>
        <p:nvSpPr>
          <p:cNvPr name="AutoShape 69" id="69"/>
          <p:cNvSpPr/>
          <p:nvPr/>
        </p:nvSpPr>
        <p:spPr>
          <a:xfrm flipV="true">
            <a:off x="13961583" y="7156329"/>
            <a:ext cx="853883" cy="747456"/>
          </a:xfrm>
          <a:prstGeom prst="line">
            <a:avLst/>
          </a:prstGeom>
          <a:ln cap="flat" w="28575">
            <a:solidFill>
              <a:srgbClr val="000000"/>
            </a:solidFill>
            <a:prstDash val="solid"/>
            <a:headEnd type="none" len="sm" w="sm"/>
            <a:tailEnd type="none" len="sm" w="sm"/>
          </a:ln>
        </p:spPr>
      </p:sp>
      <p:sp>
        <p:nvSpPr>
          <p:cNvPr name="TextBox 70" id="70"/>
          <p:cNvSpPr txBox="true"/>
          <p:nvPr/>
        </p:nvSpPr>
        <p:spPr>
          <a:xfrm rot="0">
            <a:off x="9786068" y="4260058"/>
            <a:ext cx="183780"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4</a:t>
            </a:r>
          </a:p>
        </p:txBody>
      </p:sp>
      <p:sp>
        <p:nvSpPr>
          <p:cNvPr name="TextBox 71" id="71"/>
          <p:cNvSpPr txBox="true"/>
          <p:nvPr/>
        </p:nvSpPr>
        <p:spPr>
          <a:xfrm rot="0">
            <a:off x="8712638" y="6598266"/>
            <a:ext cx="283660" cy="443208"/>
          </a:xfrm>
          <a:prstGeom prst="rect">
            <a:avLst/>
          </a:prstGeom>
        </p:spPr>
        <p:txBody>
          <a:bodyPr anchor="t" rtlCol="false" tIns="0" lIns="0" bIns="0" rIns="0">
            <a:spAutoFit/>
          </a:bodyPr>
          <a:lstStyle/>
          <a:p>
            <a:pPr algn="ctr">
              <a:lnSpc>
                <a:spcPts val="3639"/>
              </a:lnSpc>
              <a:spcBef>
                <a:spcPct val="0"/>
              </a:spcBef>
            </a:pPr>
            <a:r>
              <a:rPr lang="en-US" sz="2599">
                <a:solidFill>
                  <a:srgbClr val="F4F4F4"/>
                </a:solidFill>
                <a:latin typeface="Hero Bold"/>
              </a:rPr>
              <a:t>10</a:t>
            </a:r>
          </a:p>
        </p:txBody>
      </p:sp>
      <p:grpSp>
        <p:nvGrpSpPr>
          <p:cNvPr name="Group 72" id="72"/>
          <p:cNvGrpSpPr/>
          <p:nvPr/>
        </p:nvGrpSpPr>
        <p:grpSpPr>
          <a:xfrm rot="0">
            <a:off x="10420451" y="9102752"/>
            <a:ext cx="396577" cy="396577"/>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66675" cap="sq">
              <a:solidFill>
                <a:srgbClr val="000000"/>
              </a:solidFill>
              <a:prstDash val="solid"/>
              <a:miter/>
            </a:ln>
          </p:spPr>
        </p:sp>
        <p:sp>
          <p:nvSpPr>
            <p:cNvPr name="TextBox 74" id="74"/>
            <p:cNvSpPr txBox="true"/>
            <p:nvPr/>
          </p:nvSpPr>
          <p:spPr>
            <a:xfrm>
              <a:off x="76200" y="28575"/>
              <a:ext cx="660400" cy="708025"/>
            </a:xfrm>
            <a:prstGeom prst="rect">
              <a:avLst/>
            </a:prstGeom>
          </p:spPr>
          <p:txBody>
            <a:bodyPr anchor="ctr" rtlCol="false" tIns="57419" lIns="57419" bIns="57419" rIns="57419"/>
            <a:lstStyle/>
            <a:p>
              <a:pPr algn="ctr">
                <a:lnSpc>
                  <a:spcPts val="3499"/>
                </a:lnSpc>
              </a:pPr>
            </a:p>
          </p:txBody>
        </p:sp>
      </p:grpSp>
      <p:sp>
        <p:nvSpPr>
          <p:cNvPr name="TextBox 75" id="75"/>
          <p:cNvSpPr txBox="true"/>
          <p:nvPr/>
        </p:nvSpPr>
        <p:spPr>
          <a:xfrm rot="0">
            <a:off x="701102" y="2560892"/>
            <a:ext cx="10094273" cy="6271133"/>
          </a:xfrm>
          <a:prstGeom prst="rect">
            <a:avLst/>
          </a:prstGeom>
        </p:spPr>
        <p:txBody>
          <a:bodyPr anchor="t" rtlCol="false" tIns="0" lIns="0" bIns="0" rIns="0">
            <a:spAutoFit/>
          </a:bodyPr>
          <a:lstStyle/>
          <a:p>
            <a:pPr algn="just" marL="604518" indent="-302259" lvl="1">
              <a:lnSpc>
                <a:spcPts val="3555"/>
              </a:lnSpc>
              <a:buFont typeface="Arial"/>
              <a:buChar char="•"/>
            </a:pPr>
            <a:r>
              <a:rPr lang="en-US" sz="2799">
                <a:solidFill>
                  <a:srgbClr val="000000"/>
                </a:solidFill>
                <a:latin typeface="Hero Bold"/>
              </a:rPr>
              <a:t>0: Main Gate IIT Jodhpur</a:t>
            </a:r>
          </a:p>
          <a:p>
            <a:pPr algn="just" marL="604518" indent="-302259" lvl="1">
              <a:lnSpc>
                <a:spcPts val="3555"/>
              </a:lnSpc>
              <a:buFont typeface="Arial"/>
              <a:buChar char="•"/>
            </a:pPr>
            <a:r>
              <a:rPr lang="en-US" sz="2799">
                <a:solidFill>
                  <a:srgbClr val="000000"/>
                </a:solidFill>
                <a:latin typeface="Hero Bold"/>
              </a:rPr>
              <a:t>1: Knowledge Tree</a:t>
            </a:r>
          </a:p>
          <a:p>
            <a:pPr algn="just" marL="604518" indent="-302259" lvl="1">
              <a:lnSpc>
                <a:spcPts val="3555"/>
              </a:lnSpc>
              <a:buFont typeface="Arial"/>
              <a:buChar char="•"/>
            </a:pPr>
            <a:r>
              <a:rPr lang="en-US" sz="2799">
                <a:solidFill>
                  <a:srgbClr val="000000"/>
                </a:solidFill>
                <a:latin typeface="Hero Bold"/>
              </a:rPr>
              <a:t>2: Kendriya Bhandar</a:t>
            </a:r>
          </a:p>
          <a:p>
            <a:pPr algn="just" marL="604518" indent="-302259" lvl="1">
              <a:lnSpc>
                <a:spcPts val="3555"/>
              </a:lnSpc>
              <a:buFont typeface="Arial"/>
              <a:buChar char="•"/>
            </a:pPr>
            <a:r>
              <a:rPr lang="en-US" sz="2799">
                <a:solidFill>
                  <a:srgbClr val="000000"/>
                </a:solidFill>
                <a:latin typeface="Hero Bold"/>
              </a:rPr>
              <a:t>3: School of AIDE</a:t>
            </a:r>
          </a:p>
          <a:p>
            <a:pPr algn="just" marL="604518" indent="-302259" lvl="1">
              <a:lnSpc>
                <a:spcPts val="3555"/>
              </a:lnSpc>
              <a:buFont typeface="Arial"/>
              <a:buChar char="•"/>
            </a:pPr>
            <a:r>
              <a:rPr lang="en-US" sz="2799">
                <a:solidFill>
                  <a:srgbClr val="000000"/>
                </a:solidFill>
                <a:latin typeface="Hero Bold"/>
              </a:rPr>
              <a:t>4: Sports Complex</a:t>
            </a:r>
          </a:p>
          <a:p>
            <a:pPr algn="just" marL="604518" indent="-302259" lvl="1">
              <a:lnSpc>
                <a:spcPts val="3555"/>
              </a:lnSpc>
              <a:buFont typeface="Arial"/>
              <a:buChar char="•"/>
            </a:pPr>
            <a:r>
              <a:rPr lang="en-US" sz="2799">
                <a:solidFill>
                  <a:srgbClr val="000000"/>
                </a:solidFill>
                <a:latin typeface="Hero Bold"/>
              </a:rPr>
              <a:t>5: Administrative Block</a:t>
            </a:r>
          </a:p>
          <a:p>
            <a:pPr algn="just" marL="604518" indent="-302259" lvl="1">
              <a:lnSpc>
                <a:spcPts val="3555"/>
              </a:lnSpc>
              <a:buFont typeface="Arial"/>
              <a:buChar char="•"/>
            </a:pPr>
            <a:r>
              <a:rPr lang="en-US" sz="2799">
                <a:solidFill>
                  <a:srgbClr val="000000"/>
                </a:solidFill>
                <a:latin typeface="Hero Bold"/>
              </a:rPr>
              <a:t>6: Library</a:t>
            </a:r>
          </a:p>
          <a:p>
            <a:pPr algn="just" marL="604518" indent="-302259" lvl="1">
              <a:lnSpc>
                <a:spcPts val="3555"/>
              </a:lnSpc>
              <a:buFont typeface="Arial"/>
              <a:buChar char="•"/>
            </a:pPr>
            <a:r>
              <a:rPr lang="en-US" sz="2799">
                <a:solidFill>
                  <a:srgbClr val="000000"/>
                </a:solidFill>
                <a:latin typeface="Hero Bold"/>
              </a:rPr>
              <a:t>7: Lecture Hall Complex</a:t>
            </a:r>
          </a:p>
          <a:p>
            <a:pPr algn="just" marL="604518" indent="-302259" lvl="1">
              <a:lnSpc>
                <a:spcPts val="3555"/>
              </a:lnSpc>
              <a:buFont typeface="Arial"/>
              <a:buChar char="•"/>
            </a:pPr>
            <a:r>
              <a:rPr lang="en-US" sz="2799">
                <a:solidFill>
                  <a:srgbClr val="000000"/>
                </a:solidFill>
                <a:latin typeface="Hero Bold"/>
              </a:rPr>
              <a:t>8: Department of Computer Science </a:t>
            </a:r>
          </a:p>
          <a:p>
            <a:pPr algn="just" marL="604518" indent="-302259" lvl="1">
              <a:lnSpc>
                <a:spcPts val="3555"/>
              </a:lnSpc>
              <a:buFont typeface="Arial"/>
              <a:buChar char="•"/>
            </a:pPr>
            <a:r>
              <a:rPr lang="en-US" sz="2799">
                <a:solidFill>
                  <a:srgbClr val="000000"/>
                </a:solidFill>
                <a:latin typeface="Hero Bold"/>
              </a:rPr>
              <a:t>9: Y3 Hostel (Amaltas)</a:t>
            </a:r>
          </a:p>
          <a:p>
            <a:pPr algn="just" marL="604518" indent="-302259" lvl="1">
              <a:lnSpc>
                <a:spcPts val="3555"/>
              </a:lnSpc>
              <a:buFont typeface="Arial"/>
              <a:buChar char="•"/>
            </a:pPr>
            <a:r>
              <a:rPr lang="en-US" sz="2799">
                <a:solidFill>
                  <a:srgbClr val="000000"/>
                </a:solidFill>
                <a:latin typeface="Hero Bold"/>
              </a:rPr>
              <a:t>10: Primary Health Centre</a:t>
            </a:r>
          </a:p>
          <a:p>
            <a:pPr algn="just" marL="604518" indent="-302259" lvl="1">
              <a:lnSpc>
                <a:spcPts val="3555"/>
              </a:lnSpc>
              <a:buFont typeface="Arial"/>
              <a:buChar char="•"/>
            </a:pPr>
            <a:r>
              <a:rPr lang="en-US" sz="2799">
                <a:solidFill>
                  <a:srgbClr val="000000"/>
                </a:solidFill>
                <a:latin typeface="Hero Bold"/>
              </a:rPr>
              <a:t>11: Department of Mechanical Engineering</a:t>
            </a:r>
          </a:p>
          <a:p>
            <a:pPr algn="just" marL="604518" indent="-302259" lvl="1">
              <a:lnSpc>
                <a:spcPts val="3555"/>
              </a:lnSpc>
              <a:buFont typeface="Arial"/>
              <a:buChar char="•"/>
            </a:pPr>
            <a:r>
              <a:rPr lang="en-US" sz="2799">
                <a:solidFill>
                  <a:srgbClr val="000000"/>
                </a:solidFill>
                <a:latin typeface="Hero Bold"/>
              </a:rPr>
              <a:t>12: Shamiyana</a:t>
            </a:r>
          </a:p>
          <a:p>
            <a:pPr algn="just" marL="604518" indent="-302259" lvl="1">
              <a:lnSpc>
                <a:spcPts val="3555"/>
              </a:lnSpc>
              <a:buFont typeface="Arial"/>
              <a:buChar char="•"/>
            </a:pPr>
            <a:r>
              <a:rPr lang="en-US" sz="2799">
                <a:solidFill>
                  <a:srgbClr val="000000"/>
                </a:solidFill>
                <a:latin typeface="Hero Bold"/>
              </a:rPr>
              <a:t>13: Jodhpur Club</a:t>
            </a:r>
          </a:p>
        </p:txBody>
      </p:sp>
      <p:sp>
        <p:nvSpPr>
          <p:cNvPr name="Freeform 76" id="76"/>
          <p:cNvSpPr/>
          <p:nvPr/>
        </p:nvSpPr>
        <p:spPr>
          <a:xfrm flipH="false" flipV="false" rot="0">
            <a:off x="12244570" y="1191736"/>
            <a:ext cx="611390" cy="1028331"/>
          </a:xfrm>
          <a:custGeom>
            <a:avLst/>
            <a:gdLst/>
            <a:ahLst/>
            <a:cxnLst/>
            <a:rect r="r" b="b" t="t" l="l"/>
            <a:pathLst>
              <a:path h="1028331" w="611390">
                <a:moveTo>
                  <a:pt x="0" y="0"/>
                </a:moveTo>
                <a:lnTo>
                  <a:pt x="611390" y="0"/>
                </a:lnTo>
                <a:lnTo>
                  <a:pt x="611390" y="1028331"/>
                </a:lnTo>
                <a:lnTo>
                  <a:pt x="0" y="1028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7" id="77"/>
          <p:cNvSpPr txBox="true"/>
          <p:nvPr/>
        </p:nvSpPr>
        <p:spPr>
          <a:xfrm rot="0">
            <a:off x="2033485" y="297143"/>
            <a:ext cx="14221029" cy="993742"/>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PROBLEM STATEMENT</a:t>
            </a:r>
          </a:p>
        </p:txBody>
      </p:sp>
      <p:sp>
        <p:nvSpPr>
          <p:cNvPr name="TextBox 78" id="78"/>
          <p:cNvSpPr txBox="true"/>
          <p:nvPr/>
        </p:nvSpPr>
        <p:spPr>
          <a:xfrm rot="0">
            <a:off x="13053433" y="1863972"/>
            <a:ext cx="192401"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0</a:t>
            </a:r>
          </a:p>
        </p:txBody>
      </p:sp>
      <p:sp>
        <p:nvSpPr>
          <p:cNvPr name="TextBox 79" id="79"/>
          <p:cNvSpPr txBox="true"/>
          <p:nvPr/>
        </p:nvSpPr>
        <p:spPr>
          <a:xfrm rot="0">
            <a:off x="16334032" y="2009834"/>
            <a:ext cx="203546"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3</a:t>
            </a:r>
          </a:p>
        </p:txBody>
      </p:sp>
      <p:sp>
        <p:nvSpPr>
          <p:cNvPr name="TextBox 80" id="80"/>
          <p:cNvSpPr txBox="true"/>
          <p:nvPr/>
        </p:nvSpPr>
        <p:spPr>
          <a:xfrm rot="0">
            <a:off x="14523609" y="2586577"/>
            <a:ext cx="203966"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2</a:t>
            </a:r>
          </a:p>
        </p:txBody>
      </p:sp>
      <p:sp>
        <p:nvSpPr>
          <p:cNvPr name="TextBox 81" id="81"/>
          <p:cNvSpPr txBox="true"/>
          <p:nvPr/>
        </p:nvSpPr>
        <p:spPr>
          <a:xfrm rot="0">
            <a:off x="13839381" y="3278302"/>
            <a:ext cx="116072"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1</a:t>
            </a:r>
          </a:p>
        </p:txBody>
      </p:sp>
      <p:sp>
        <p:nvSpPr>
          <p:cNvPr name="TextBox 82" id="82"/>
          <p:cNvSpPr txBox="true"/>
          <p:nvPr/>
        </p:nvSpPr>
        <p:spPr>
          <a:xfrm rot="0">
            <a:off x="13992343" y="4059751"/>
            <a:ext cx="201443"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5</a:t>
            </a:r>
          </a:p>
        </p:txBody>
      </p:sp>
      <p:sp>
        <p:nvSpPr>
          <p:cNvPr name="TextBox 83" id="83"/>
          <p:cNvSpPr txBox="true"/>
          <p:nvPr/>
        </p:nvSpPr>
        <p:spPr>
          <a:xfrm rot="0">
            <a:off x="14436944" y="4696074"/>
            <a:ext cx="201653"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6</a:t>
            </a:r>
          </a:p>
        </p:txBody>
      </p:sp>
      <p:sp>
        <p:nvSpPr>
          <p:cNvPr name="TextBox 84" id="84"/>
          <p:cNvSpPr txBox="true"/>
          <p:nvPr/>
        </p:nvSpPr>
        <p:spPr>
          <a:xfrm rot="0">
            <a:off x="14556520" y="5659962"/>
            <a:ext cx="185672"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7</a:t>
            </a:r>
          </a:p>
        </p:txBody>
      </p:sp>
      <p:sp>
        <p:nvSpPr>
          <p:cNvPr name="TextBox 85" id="85"/>
          <p:cNvSpPr txBox="true"/>
          <p:nvPr/>
        </p:nvSpPr>
        <p:spPr>
          <a:xfrm rot="0">
            <a:off x="14854532" y="6755566"/>
            <a:ext cx="223312" cy="480573"/>
          </a:xfrm>
          <a:prstGeom prst="rect">
            <a:avLst/>
          </a:prstGeom>
        </p:spPr>
        <p:txBody>
          <a:bodyPr anchor="t" rtlCol="false" tIns="0" lIns="0" bIns="0" rIns="0">
            <a:spAutoFit/>
          </a:bodyPr>
          <a:lstStyle/>
          <a:p>
            <a:pPr algn="ctr">
              <a:lnSpc>
                <a:spcPts val="3956"/>
              </a:lnSpc>
              <a:spcBef>
                <a:spcPct val="0"/>
              </a:spcBef>
            </a:pPr>
            <a:r>
              <a:rPr lang="en-US" sz="2825">
                <a:solidFill>
                  <a:srgbClr val="F4F4F4"/>
                </a:solidFill>
                <a:latin typeface="Hero Bold"/>
              </a:rPr>
              <a:t>8</a:t>
            </a:r>
          </a:p>
        </p:txBody>
      </p:sp>
      <p:sp>
        <p:nvSpPr>
          <p:cNvPr name="TextBox 86" id="86"/>
          <p:cNvSpPr txBox="true"/>
          <p:nvPr/>
        </p:nvSpPr>
        <p:spPr>
          <a:xfrm rot="0">
            <a:off x="11531186" y="5864630"/>
            <a:ext cx="184621" cy="443208"/>
          </a:xfrm>
          <a:prstGeom prst="rect">
            <a:avLst/>
          </a:prstGeom>
        </p:spPr>
        <p:txBody>
          <a:bodyPr anchor="t" rtlCol="false" tIns="0" lIns="0" bIns="0" rIns="0">
            <a:spAutoFit/>
          </a:bodyPr>
          <a:lstStyle/>
          <a:p>
            <a:pPr algn="ctr">
              <a:lnSpc>
                <a:spcPts val="3639"/>
              </a:lnSpc>
              <a:spcBef>
                <a:spcPct val="0"/>
              </a:spcBef>
            </a:pPr>
            <a:r>
              <a:rPr lang="en-US" sz="2599">
                <a:solidFill>
                  <a:srgbClr val="F4F4F4"/>
                </a:solidFill>
                <a:latin typeface="Hero Bold"/>
              </a:rPr>
              <a:t>9</a:t>
            </a:r>
          </a:p>
        </p:txBody>
      </p:sp>
      <p:sp>
        <p:nvSpPr>
          <p:cNvPr name="TextBox 87" id="87"/>
          <p:cNvSpPr txBox="true"/>
          <p:nvPr/>
        </p:nvSpPr>
        <p:spPr>
          <a:xfrm rot="0">
            <a:off x="10471652" y="9050861"/>
            <a:ext cx="294174" cy="443208"/>
          </a:xfrm>
          <a:prstGeom prst="rect">
            <a:avLst/>
          </a:prstGeom>
        </p:spPr>
        <p:txBody>
          <a:bodyPr anchor="t" rtlCol="false" tIns="0" lIns="0" bIns="0" rIns="0">
            <a:spAutoFit/>
          </a:bodyPr>
          <a:lstStyle/>
          <a:p>
            <a:pPr algn="ctr">
              <a:lnSpc>
                <a:spcPts val="3639"/>
              </a:lnSpc>
              <a:spcBef>
                <a:spcPct val="0"/>
              </a:spcBef>
            </a:pPr>
            <a:r>
              <a:rPr lang="en-US" sz="2599">
                <a:solidFill>
                  <a:srgbClr val="F4F4F4"/>
                </a:solidFill>
                <a:latin typeface="Hero Bold"/>
              </a:rPr>
              <a:t>11</a:t>
            </a:r>
          </a:p>
        </p:txBody>
      </p:sp>
      <p:sp>
        <p:nvSpPr>
          <p:cNvPr name="TextBox 88" id="88"/>
          <p:cNvSpPr txBox="true"/>
          <p:nvPr/>
        </p:nvSpPr>
        <p:spPr>
          <a:xfrm rot="0">
            <a:off x="13655141" y="7789682"/>
            <a:ext cx="294174" cy="443208"/>
          </a:xfrm>
          <a:prstGeom prst="rect">
            <a:avLst/>
          </a:prstGeom>
        </p:spPr>
        <p:txBody>
          <a:bodyPr anchor="t" rtlCol="false" tIns="0" lIns="0" bIns="0" rIns="0">
            <a:spAutoFit/>
          </a:bodyPr>
          <a:lstStyle/>
          <a:p>
            <a:pPr algn="ctr">
              <a:lnSpc>
                <a:spcPts val="3639"/>
              </a:lnSpc>
              <a:spcBef>
                <a:spcPct val="0"/>
              </a:spcBef>
            </a:pPr>
            <a:r>
              <a:rPr lang="en-US" sz="2599">
                <a:solidFill>
                  <a:srgbClr val="F4F4F4"/>
                </a:solidFill>
                <a:latin typeface="Hero Bold"/>
              </a:rPr>
              <a:t>12</a:t>
            </a:r>
          </a:p>
        </p:txBody>
      </p:sp>
      <p:sp>
        <p:nvSpPr>
          <p:cNvPr name="TextBox 89" id="89"/>
          <p:cNvSpPr txBox="true"/>
          <p:nvPr/>
        </p:nvSpPr>
        <p:spPr>
          <a:xfrm rot="0">
            <a:off x="17693519" y="8199824"/>
            <a:ext cx="293964" cy="443208"/>
          </a:xfrm>
          <a:prstGeom prst="rect">
            <a:avLst/>
          </a:prstGeom>
        </p:spPr>
        <p:txBody>
          <a:bodyPr anchor="t" rtlCol="false" tIns="0" lIns="0" bIns="0" rIns="0">
            <a:spAutoFit/>
          </a:bodyPr>
          <a:lstStyle/>
          <a:p>
            <a:pPr algn="ctr">
              <a:lnSpc>
                <a:spcPts val="3639"/>
              </a:lnSpc>
              <a:spcBef>
                <a:spcPct val="0"/>
              </a:spcBef>
            </a:pPr>
            <a:r>
              <a:rPr lang="en-US" sz="2599">
                <a:solidFill>
                  <a:srgbClr val="F4F4F4"/>
                </a:solidFill>
                <a:latin typeface="Hero Bold"/>
              </a:rPr>
              <a:t>13</a:t>
            </a:r>
          </a:p>
        </p:txBody>
      </p:sp>
      <p:sp>
        <p:nvSpPr>
          <p:cNvPr name="TextBox 90" id="90"/>
          <p:cNvSpPr txBox="true"/>
          <p:nvPr/>
        </p:nvSpPr>
        <p:spPr>
          <a:xfrm rot="0">
            <a:off x="11975736" y="8953519"/>
            <a:ext cx="5713108" cy="53336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Bobby Jones"/>
              </a:rPr>
              <a:t>CAMPUS MAP IITJ</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8" id="8"/>
          <p:cNvSpPr/>
          <p:nvPr/>
        </p:nvSpPr>
        <p:spPr>
          <a:xfrm flipH="false" flipV="false" rot="0">
            <a:off x="3075203" y="2280179"/>
            <a:ext cx="12137594" cy="5106537"/>
          </a:xfrm>
          <a:custGeom>
            <a:avLst/>
            <a:gdLst/>
            <a:ahLst/>
            <a:cxnLst/>
            <a:rect r="r" b="b" t="t" l="l"/>
            <a:pathLst>
              <a:path h="5106537" w="12137594">
                <a:moveTo>
                  <a:pt x="0" y="0"/>
                </a:moveTo>
                <a:lnTo>
                  <a:pt x="12137594" y="0"/>
                </a:lnTo>
                <a:lnTo>
                  <a:pt x="12137594" y="5106537"/>
                </a:lnTo>
                <a:lnTo>
                  <a:pt x="0" y="5106537"/>
                </a:lnTo>
                <a:lnTo>
                  <a:pt x="0" y="0"/>
                </a:lnTo>
                <a:close/>
              </a:path>
            </a:pathLst>
          </a:custGeom>
          <a:blipFill>
            <a:blip r:embed="rId4"/>
            <a:stretch>
              <a:fillRect l="0" t="0" r="0" b="0"/>
            </a:stretch>
          </a:blipFill>
        </p:spPr>
      </p:sp>
      <p:sp>
        <p:nvSpPr>
          <p:cNvPr name="TextBox 9" id="9"/>
          <p:cNvSpPr txBox="true"/>
          <p:nvPr/>
        </p:nvSpPr>
        <p:spPr>
          <a:xfrm rot="0">
            <a:off x="5528224" y="1416579"/>
            <a:ext cx="7231552" cy="863600"/>
          </a:xfrm>
          <a:prstGeom prst="rect">
            <a:avLst/>
          </a:prstGeom>
        </p:spPr>
        <p:txBody>
          <a:bodyPr anchor="t" rtlCol="false" tIns="0" lIns="0" bIns="0" rIns="0">
            <a:spAutoFit/>
          </a:bodyPr>
          <a:lstStyle/>
          <a:p>
            <a:pPr>
              <a:lnSpc>
                <a:spcPts val="7000"/>
              </a:lnSpc>
              <a:spcBef>
                <a:spcPct val="0"/>
              </a:spcBef>
            </a:pPr>
            <a:r>
              <a:rPr lang="en-US" sz="5000">
                <a:solidFill>
                  <a:srgbClr val="000000"/>
                </a:solidFill>
                <a:latin typeface="Hero Bold"/>
              </a:rPr>
              <a:t>USE CASE MAPPING</a:t>
            </a:r>
          </a:p>
        </p:txBody>
      </p:sp>
      <p:sp>
        <p:nvSpPr>
          <p:cNvPr name="TextBox 10" id="10"/>
          <p:cNvSpPr txBox="true"/>
          <p:nvPr/>
        </p:nvSpPr>
        <p:spPr>
          <a:xfrm rot="0">
            <a:off x="6267742" y="7627542"/>
            <a:ext cx="5752516" cy="1761617"/>
          </a:xfrm>
          <a:prstGeom prst="rect">
            <a:avLst/>
          </a:prstGeom>
        </p:spPr>
        <p:txBody>
          <a:bodyPr anchor="t" rtlCol="false" tIns="0" lIns="0" bIns="0" rIns="0">
            <a:spAutoFit/>
          </a:bodyPr>
          <a:lstStyle/>
          <a:p>
            <a:pPr algn="just">
              <a:lnSpc>
                <a:spcPts val="2793"/>
              </a:lnSpc>
            </a:pPr>
          </a:p>
          <a:p>
            <a:pPr algn="just" marL="474979" indent="-237490" lvl="1">
              <a:lnSpc>
                <a:spcPts val="2793"/>
              </a:lnSpc>
              <a:buFont typeface="Arial"/>
              <a:buChar char="•"/>
            </a:pPr>
            <a:r>
              <a:rPr lang="en-US" sz="2199">
                <a:solidFill>
                  <a:srgbClr val="000000"/>
                </a:solidFill>
                <a:latin typeface="Hero Bold"/>
              </a:rPr>
              <a:t>5: Administrative Block</a:t>
            </a:r>
          </a:p>
          <a:p>
            <a:pPr algn="just" marL="474979" indent="-237490" lvl="1">
              <a:lnSpc>
                <a:spcPts val="2793"/>
              </a:lnSpc>
              <a:buFont typeface="Arial"/>
              <a:buChar char="•"/>
            </a:pPr>
            <a:r>
              <a:rPr lang="en-US" sz="2199">
                <a:solidFill>
                  <a:srgbClr val="000000"/>
                </a:solidFill>
                <a:latin typeface="Hero Bold"/>
              </a:rPr>
              <a:t>6: Library</a:t>
            </a:r>
          </a:p>
          <a:p>
            <a:pPr algn="just" marL="474979" indent="-237490" lvl="1">
              <a:lnSpc>
                <a:spcPts val="2793"/>
              </a:lnSpc>
              <a:buFont typeface="Arial"/>
              <a:buChar char="•"/>
            </a:pPr>
            <a:r>
              <a:rPr lang="en-US" sz="2199">
                <a:solidFill>
                  <a:srgbClr val="000000"/>
                </a:solidFill>
                <a:latin typeface="Hero Bold"/>
              </a:rPr>
              <a:t>7: Lecture Hall Complex</a:t>
            </a:r>
          </a:p>
          <a:p>
            <a:pPr algn="just" marL="474979" indent="-237490" lvl="1">
              <a:lnSpc>
                <a:spcPts val="2793"/>
              </a:lnSpc>
              <a:buFont typeface="Arial"/>
              <a:buChar char="•"/>
            </a:pPr>
            <a:r>
              <a:rPr lang="en-US" sz="2199">
                <a:solidFill>
                  <a:srgbClr val="000000"/>
                </a:solidFill>
                <a:latin typeface="Hero Bold"/>
              </a:rPr>
              <a:t>8: Department of Computer Science </a:t>
            </a:r>
          </a:p>
        </p:txBody>
      </p:sp>
      <p:sp>
        <p:nvSpPr>
          <p:cNvPr name="TextBox 11" id="11"/>
          <p:cNvSpPr txBox="true"/>
          <p:nvPr/>
        </p:nvSpPr>
        <p:spPr>
          <a:xfrm rot="0">
            <a:off x="2033485" y="297143"/>
            <a:ext cx="14221029" cy="993742"/>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PROBLEM STATEMENT</a:t>
            </a:r>
          </a:p>
        </p:txBody>
      </p:sp>
      <p:sp>
        <p:nvSpPr>
          <p:cNvPr name="TextBox 12" id="12"/>
          <p:cNvSpPr txBox="true"/>
          <p:nvPr/>
        </p:nvSpPr>
        <p:spPr>
          <a:xfrm rot="0">
            <a:off x="278602" y="7679825"/>
            <a:ext cx="4439844" cy="1761617"/>
          </a:xfrm>
          <a:prstGeom prst="rect">
            <a:avLst/>
          </a:prstGeom>
        </p:spPr>
        <p:txBody>
          <a:bodyPr anchor="t" rtlCol="false" tIns="0" lIns="0" bIns="0" rIns="0">
            <a:spAutoFit/>
          </a:bodyPr>
          <a:lstStyle/>
          <a:p>
            <a:pPr algn="just" marL="474979" indent="-237490" lvl="1">
              <a:lnSpc>
                <a:spcPts val="2793"/>
              </a:lnSpc>
              <a:buFont typeface="Arial"/>
              <a:buChar char="•"/>
            </a:pPr>
            <a:r>
              <a:rPr lang="en-US" sz="2199">
                <a:solidFill>
                  <a:srgbClr val="000000"/>
                </a:solidFill>
                <a:latin typeface="Hero Bold"/>
              </a:rPr>
              <a:t>0: Main Gate IIT Jodhpur</a:t>
            </a:r>
          </a:p>
          <a:p>
            <a:pPr algn="just" marL="474979" indent="-237490" lvl="1">
              <a:lnSpc>
                <a:spcPts val="2793"/>
              </a:lnSpc>
              <a:buFont typeface="Arial"/>
              <a:buChar char="•"/>
            </a:pPr>
            <a:r>
              <a:rPr lang="en-US" sz="2199">
                <a:solidFill>
                  <a:srgbClr val="000000"/>
                </a:solidFill>
                <a:latin typeface="Hero Bold"/>
              </a:rPr>
              <a:t>1: Knowledge Tree</a:t>
            </a:r>
          </a:p>
          <a:p>
            <a:pPr algn="just" marL="474979" indent="-237490" lvl="1">
              <a:lnSpc>
                <a:spcPts val="2793"/>
              </a:lnSpc>
              <a:buFont typeface="Arial"/>
              <a:buChar char="•"/>
            </a:pPr>
            <a:r>
              <a:rPr lang="en-US" sz="2199">
                <a:solidFill>
                  <a:srgbClr val="000000"/>
                </a:solidFill>
                <a:latin typeface="Hero Bold"/>
              </a:rPr>
              <a:t>2: Kendriya Bhandar</a:t>
            </a:r>
          </a:p>
          <a:p>
            <a:pPr algn="just" marL="474979" indent="-237490" lvl="1">
              <a:lnSpc>
                <a:spcPts val="2793"/>
              </a:lnSpc>
              <a:buFont typeface="Arial"/>
              <a:buChar char="•"/>
            </a:pPr>
            <a:r>
              <a:rPr lang="en-US" sz="2199">
                <a:solidFill>
                  <a:srgbClr val="000000"/>
                </a:solidFill>
                <a:latin typeface="Hero Bold"/>
              </a:rPr>
              <a:t>3: School of AIDE</a:t>
            </a:r>
          </a:p>
          <a:p>
            <a:pPr algn="just" marL="474979" indent="-237490" lvl="1">
              <a:lnSpc>
                <a:spcPts val="2793"/>
              </a:lnSpc>
              <a:buFont typeface="Arial"/>
              <a:buChar char="•"/>
            </a:pPr>
            <a:r>
              <a:rPr lang="en-US" sz="2199">
                <a:solidFill>
                  <a:srgbClr val="000000"/>
                </a:solidFill>
                <a:latin typeface="Hero Bold"/>
              </a:rPr>
              <a:t>4: Sports Complex</a:t>
            </a:r>
          </a:p>
        </p:txBody>
      </p:sp>
      <p:sp>
        <p:nvSpPr>
          <p:cNvPr name="TextBox 13" id="13"/>
          <p:cNvSpPr txBox="true"/>
          <p:nvPr/>
        </p:nvSpPr>
        <p:spPr>
          <a:xfrm rot="0">
            <a:off x="12020258" y="7367666"/>
            <a:ext cx="6578400" cy="2114042"/>
          </a:xfrm>
          <a:prstGeom prst="rect">
            <a:avLst/>
          </a:prstGeom>
        </p:spPr>
        <p:txBody>
          <a:bodyPr anchor="t" rtlCol="false" tIns="0" lIns="0" bIns="0" rIns="0">
            <a:spAutoFit/>
          </a:bodyPr>
          <a:lstStyle/>
          <a:p>
            <a:pPr algn="just">
              <a:lnSpc>
                <a:spcPts val="2793"/>
              </a:lnSpc>
            </a:pPr>
          </a:p>
          <a:p>
            <a:pPr algn="just" marL="474979" indent="-237490" lvl="1">
              <a:lnSpc>
                <a:spcPts val="2793"/>
              </a:lnSpc>
              <a:buFont typeface="Arial"/>
              <a:buChar char="•"/>
            </a:pPr>
            <a:r>
              <a:rPr lang="en-US" sz="2199">
                <a:solidFill>
                  <a:srgbClr val="000000"/>
                </a:solidFill>
                <a:latin typeface="Hero Bold"/>
              </a:rPr>
              <a:t>9: Y3 Hostel (Amaltas)</a:t>
            </a:r>
          </a:p>
          <a:p>
            <a:pPr algn="just" marL="474979" indent="-237490" lvl="1">
              <a:lnSpc>
                <a:spcPts val="2793"/>
              </a:lnSpc>
              <a:buFont typeface="Arial"/>
              <a:buChar char="•"/>
            </a:pPr>
            <a:r>
              <a:rPr lang="en-US" sz="2199">
                <a:solidFill>
                  <a:srgbClr val="000000"/>
                </a:solidFill>
                <a:latin typeface="Hero Bold"/>
              </a:rPr>
              <a:t>10: Primary Health Centre</a:t>
            </a:r>
          </a:p>
          <a:p>
            <a:pPr algn="just" marL="474979" indent="-237490" lvl="1">
              <a:lnSpc>
                <a:spcPts val="2793"/>
              </a:lnSpc>
              <a:buFont typeface="Arial"/>
              <a:buChar char="•"/>
            </a:pPr>
            <a:r>
              <a:rPr lang="en-US" sz="2199">
                <a:solidFill>
                  <a:srgbClr val="000000"/>
                </a:solidFill>
                <a:latin typeface="Hero Bold"/>
              </a:rPr>
              <a:t>11: Department of Mechanical Engineering</a:t>
            </a:r>
          </a:p>
          <a:p>
            <a:pPr algn="just" marL="474979" indent="-237490" lvl="1">
              <a:lnSpc>
                <a:spcPts val="2793"/>
              </a:lnSpc>
              <a:buFont typeface="Arial"/>
              <a:buChar char="•"/>
            </a:pPr>
            <a:r>
              <a:rPr lang="en-US" sz="2199">
                <a:solidFill>
                  <a:srgbClr val="000000"/>
                </a:solidFill>
                <a:latin typeface="Hero Bold"/>
              </a:rPr>
              <a:t>12: Shamiyana</a:t>
            </a:r>
          </a:p>
          <a:p>
            <a:pPr algn="just" marL="474979" indent="-237490" lvl="1">
              <a:lnSpc>
                <a:spcPts val="2793"/>
              </a:lnSpc>
              <a:buFont typeface="Arial"/>
              <a:buChar char="•"/>
            </a:pPr>
            <a:r>
              <a:rPr lang="en-US" sz="2199">
                <a:solidFill>
                  <a:srgbClr val="000000"/>
                </a:solidFill>
                <a:latin typeface="Hero Bold"/>
              </a:rPr>
              <a:t>13: Jodhpur Club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2033485" y="297143"/>
            <a:ext cx="14221029" cy="993742"/>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PROBLEM STATEMENT</a:t>
            </a:r>
          </a:p>
        </p:txBody>
      </p:sp>
      <p:sp>
        <p:nvSpPr>
          <p:cNvPr name="TextBox 9" id="9"/>
          <p:cNvSpPr txBox="true"/>
          <p:nvPr/>
        </p:nvSpPr>
        <p:spPr>
          <a:xfrm rot="0">
            <a:off x="1028700" y="1884077"/>
            <a:ext cx="16230600" cy="1899063"/>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Hero Bold"/>
              </a:rPr>
              <a:t>Importance/Relevance:- </a:t>
            </a:r>
            <a:r>
              <a:rPr lang="en-US" sz="3599">
                <a:solidFill>
                  <a:srgbClr val="000000"/>
                </a:solidFill>
                <a:latin typeface="Hero"/>
              </a:rPr>
              <a:t>Inaccurate or inefficient navigation systems can lead to wasted time, frustration, and decreased overall campus experience.</a:t>
            </a:r>
          </a:p>
        </p:txBody>
      </p:sp>
      <p:sp>
        <p:nvSpPr>
          <p:cNvPr name="TextBox 10" id="10"/>
          <p:cNvSpPr txBox="true"/>
          <p:nvPr/>
        </p:nvSpPr>
        <p:spPr>
          <a:xfrm rot="0">
            <a:off x="1028700" y="3878336"/>
            <a:ext cx="16230600" cy="3165738"/>
          </a:xfrm>
          <a:prstGeom prst="rect">
            <a:avLst/>
          </a:prstGeom>
        </p:spPr>
        <p:txBody>
          <a:bodyPr anchor="t" rtlCol="false" tIns="0" lIns="0" bIns="0" rIns="0">
            <a:spAutoFit/>
          </a:bodyPr>
          <a:lstStyle/>
          <a:p>
            <a:pPr algn="just">
              <a:lnSpc>
                <a:spcPts val="5040"/>
              </a:lnSpc>
              <a:spcBef>
                <a:spcPct val="0"/>
              </a:spcBef>
            </a:pPr>
            <a:r>
              <a:rPr lang="en-US" sz="3600">
                <a:solidFill>
                  <a:srgbClr val="000000"/>
                </a:solidFill>
                <a:latin typeface="Hero Bold"/>
              </a:rPr>
              <a:t>Challenging Nature:-</a:t>
            </a:r>
            <a:r>
              <a:rPr lang="en-US" sz="3600">
                <a:solidFill>
                  <a:srgbClr val="000000"/>
                </a:solidFill>
                <a:latin typeface="Hero"/>
              </a:rPr>
              <a:t>Campus navigation presents unique challenges due to the large and complex layout of the campus, varying levels of pedestrian traffic, dynamic event schedules, and diverse user needs. Traditional navigation methods often fail to address these challenges adequately, resulting in suboptimal routes and user dissatisfaction.</a:t>
            </a:r>
          </a:p>
        </p:txBody>
      </p:sp>
      <p:sp>
        <p:nvSpPr>
          <p:cNvPr name="TextBox 11" id="11"/>
          <p:cNvSpPr txBox="true"/>
          <p:nvPr/>
        </p:nvSpPr>
        <p:spPr>
          <a:xfrm rot="0">
            <a:off x="1028700" y="7186949"/>
            <a:ext cx="16230600" cy="1899063"/>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Hero Bold"/>
              </a:rPr>
              <a:t>Promise of Data Driven Solutions:-</a:t>
            </a:r>
            <a:r>
              <a:rPr lang="en-US" sz="3599">
                <a:solidFill>
                  <a:srgbClr val="000000"/>
                </a:solidFill>
                <a:latin typeface="Hero"/>
              </a:rPr>
              <a:t>This data-driven approach ensures that navigation decisions are based on up-to-date information, leading to more accurate and responsive navigation experiences for users.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2033485" y="297143"/>
            <a:ext cx="14221029" cy="993701"/>
          </a:xfrm>
          <a:prstGeom prst="rect">
            <a:avLst/>
          </a:prstGeom>
        </p:spPr>
        <p:txBody>
          <a:bodyPr anchor="t" rtlCol="false" tIns="0" lIns="0" bIns="0" rIns="0">
            <a:spAutoFit/>
          </a:bodyPr>
          <a:lstStyle/>
          <a:p>
            <a:pPr algn="ctr">
              <a:lnSpc>
                <a:spcPts val="7699"/>
              </a:lnSpc>
            </a:pPr>
            <a:r>
              <a:rPr lang="en-US" sz="6999">
                <a:solidFill>
                  <a:srgbClr val="000000"/>
                </a:solidFill>
                <a:latin typeface="League Spartan"/>
              </a:rPr>
              <a:t>CURRENT STATUS</a:t>
            </a:r>
          </a:p>
        </p:txBody>
      </p:sp>
      <p:sp>
        <p:nvSpPr>
          <p:cNvPr name="TextBox 9" id="9"/>
          <p:cNvSpPr txBox="true"/>
          <p:nvPr/>
        </p:nvSpPr>
        <p:spPr>
          <a:xfrm rot="0">
            <a:off x="1028700" y="2241567"/>
            <a:ext cx="16230600" cy="5727666"/>
          </a:xfrm>
          <a:prstGeom prst="rect">
            <a:avLst/>
          </a:prstGeom>
        </p:spPr>
        <p:txBody>
          <a:bodyPr anchor="t" rtlCol="false" tIns="0" lIns="0" bIns="0" rIns="0">
            <a:spAutoFit/>
          </a:bodyPr>
          <a:lstStyle/>
          <a:p>
            <a:pPr marL="777234" indent="-388617" lvl="1">
              <a:lnSpc>
                <a:spcPts val="5039"/>
              </a:lnSpc>
              <a:buFont typeface="Arial"/>
              <a:buChar char="•"/>
            </a:pPr>
            <a:r>
              <a:rPr lang="en-US" sz="3599">
                <a:solidFill>
                  <a:srgbClr val="000000"/>
                </a:solidFill>
                <a:latin typeface="Hero"/>
              </a:rPr>
              <a:t>At present, navigating the campus of IIT Jodhpur relies primarily on traditional methods such as verbal directions, and online maps like Google Maps. </a:t>
            </a:r>
          </a:p>
          <a:p>
            <a:pPr marL="777234" indent="-388617" lvl="1">
              <a:lnSpc>
                <a:spcPts val="5039"/>
              </a:lnSpc>
              <a:buFont typeface="Arial"/>
              <a:buChar char="•"/>
            </a:pPr>
            <a:r>
              <a:rPr lang="en-US" sz="3599">
                <a:solidFill>
                  <a:srgbClr val="000000"/>
                </a:solidFill>
                <a:latin typeface="Hero"/>
              </a:rPr>
              <a:t>While these tools offer some assistance, they often lack the specific details and real-time updates needed to navigate the campus efficiently. </a:t>
            </a:r>
          </a:p>
          <a:p>
            <a:pPr marL="777234" indent="-388617" lvl="1">
              <a:lnSpc>
                <a:spcPts val="5039"/>
              </a:lnSpc>
              <a:buFont typeface="Arial"/>
              <a:buChar char="•"/>
            </a:pPr>
            <a:r>
              <a:rPr lang="en-US" sz="3599">
                <a:solidFill>
                  <a:srgbClr val="000000"/>
                </a:solidFill>
                <a:latin typeface="Hero"/>
              </a:rPr>
              <a:t>Additionally, there is a lack of a dedicated campus navigation system that takes into account the unique layout and requirements of IIT Jodhpur.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5" id="5"/>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6" id="6"/>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7" id="7"/>
          <p:cNvSpPr txBox="true"/>
          <p:nvPr/>
        </p:nvSpPr>
        <p:spPr>
          <a:xfrm rot="0">
            <a:off x="3959479" y="-9260"/>
            <a:ext cx="9136737" cy="1377949"/>
          </a:xfrm>
          <a:prstGeom prst="rect">
            <a:avLst/>
          </a:prstGeom>
        </p:spPr>
        <p:txBody>
          <a:bodyPr anchor="t" rtlCol="false" tIns="0" lIns="0" bIns="0" rIns="0">
            <a:spAutoFit/>
          </a:bodyPr>
          <a:lstStyle/>
          <a:p>
            <a:pPr algn="ctr">
              <a:lnSpc>
                <a:spcPts val="11200"/>
              </a:lnSpc>
            </a:pPr>
            <a:r>
              <a:rPr lang="en-US" sz="8000">
                <a:solidFill>
                  <a:srgbClr val="000000"/>
                </a:solidFill>
                <a:latin typeface="League Spartan"/>
              </a:rPr>
              <a:t>OUR ALGORITHM</a:t>
            </a:r>
          </a:p>
        </p:txBody>
      </p:sp>
      <p:sp>
        <p:nvSpPr>
          <p:cNvPr name="TextBox 8" id="8"/>
          <p:cNvSpPr txBox="true"/>
          <p:nvPr/>
        </p:nvSpPr>
        <p:spPr>
          <a:xfrm rot="0">
            <a:off x="214314" y="1686669"/>
            <a:ext cx="17886162" cy="3768090"/>
          </a:xfrm>
          <a:prstGeom prst="rect">
            <a:avLst/>
          </a:prstGeom>
        </p:spPr>
        <p:txBody>
          <a:bodyPr anchor="t" rtlCol="false" tIns="0" lIns="0" bIns="0" rIns="0">
            <a:spAutoFit/>
          </a:bodyPr>
          <a:lstStyle/>
          <a:p>
            <a:pPr algn="just">
              <a:lnSpc>
                <a:spcPts val="3359"/>
              </a:lnSpc>
            </a:pPr>
            <a:r>
              <a:rPr lang="en-US" sz="2400">
                <a:solidFill>
                  <a:srgbClr val="000000"/>
                </a:solidFill>
                <a:latin typeface="Hero Bold"/>
              </a:rPr>
              <a:t>1) </a:t>
            </a:r>
            <a:r>
              <a:rPr lang="en-US" sz="2400" u="sng">
                <a:solidFill>
                  <a:srgbClr val="000000"/>
                </a:solidFill>
                <a:latin typeface="Hero Bold"/>
              </a:rPr>
              <a:t>A Star Algorithm</a:t>
            </a:r>
            <a:r>
              <a:rPr lang="en-US" sz="2400">
                <a:solidFill>
                  <a:srgbClr val="000000"/>
                </a:solidFill>
                <a:latin typeface="Hero Bold"/>
              </a:rPr>
              <a:t>:-</a:t>
            </a:r>
          </a:p>
          <a:p>
            <a:pPr algn="just" marL="518160" indent="-259080" lvl="1">
              <a:lnSpc>
                <a:spcPts val="3359"/>
              </a:lnSpc>
              <a:buFont typeface="Arial"/>
              <a:buChar char="•"/>
            </a:pPr>
            <a:r>
              <a:rPr lang="en-US" sz="2400">
                <a:solidFill>
                  <a:srgbClr val="000000"/>
                </a:solidFill>
                <a:latin typeface="Hero"/>
              </a:rPr>
              <a:t>A* (A-star) algorithm is a heuristic search algorithm used to find the shortest path between a start node and a goal node.</a:t>
            </a:r>
          </a:p>
          <a:p>
            <a:pPr algn="just" marL="518160" indent="-259080" lvl="1">
              <a:lnSpc>
                <a:spcPts val="3359"/>
              </a:lnSpc>
              <a:buFont typeface="Arial"/>
              <a:buChar char="•"/>
            </a:pPr>
            <a:r>
              <a:rPr lang="en-US" sz="2400">
                <a:solidFill>
                  <a:srgbClr val="000000"/>
                </a:solidFill>
                <a:latin typeface="Hero"/>
              </a:rPr>
              <a:t>It evaluates nodes by combining the cost of reaching the node from the start node (known as g-value) and the estimated cost of reaching the goal node from the current node (known as h-value).</a:t>
            </a:r>
          </a:p>
          <a:p>
            <a:pPr algn="just">
              <a:lnSpc>
                <a:spcPts val="3359"/>
              </a:lnSpc>
            </a:pPr>
          </a:p>
          <a:p>
            <a:pPr algn="just" marL="518160" indent="-259080" lvl="1">
              <a:lnSpc>
                <a:spcPts val="3359"/>
              </a:lnSpc>
              <a:buFont typeface="Arial"/>
              <a:buChar char="•"/>
            </a:pPr>
            <a:r>
              <a:rPr lang="en-US" sz="2400">
                <a:solidFill>
                  <a:srgbClr val="000000"/>
                </a:solidFill>
                <a:latin typeface="Hero"/>
              </a:rPr>
              <a:t>The algorithm selects nodes with the lowest f-value (sum of g-value and h-value) for expansion, prioritizing nodes that are closer to the goal.</a:t>
            </a:r>
          </a:p>
          <a:p>
            <a:pPr algn="just" marL="518160" indent="-259080" lvl="1">
              <a:lnSpc>
                <a:spcPts val="3359"/>
              </a:lnSpc>
              <a:buFont typeface="Arial"/>
              <a:buChar char="•"/>
            </a:pPr>
            <a:r>
              <a:rPr lang="en-US" sz="2400">
                <a:solidFill>
                  <a:srgbClr val="000000"/>
                </a:solidFill>
                <a:latin typeface="Hero"/>
              </a:rPr>
              <a:t>A* guarantees finding the shortest path if certain conditions like admissible heuristic are met.</a:t>
            </a:r>
          </a:p>
        </p:txBody>
      </p:sp>
      <p:sp>
        <p:nvSpPr>
          <p:cNvPr name="TextBox 9" id="9"/>
          <p:cNvSpPr txBox="true"/>
          <p:nvPr/>
        </p:nvSpPr>
        <p:spPr>
          <a:xfrm rot="0">
            <a:off x="214314" y="5909310"/>
            <a:ext cx="17886162" cy="3348990"/>
          </a:xfrm>
          <a:prstGeom prst="rect">
            <a:avLst/>
          </a:prstGeom>
        </p:spPr>
        <p:txBody>
          <a:bodyPr anchor="t" rtlCol="false" tIns="0" lIns="0" bIns="0" rIns="0">
            <a:spAutoFit/>
          </a:bodyPr>
          <a:lstStyle/>
          <a:p>
            <a:pPr algn="just">
              <a:lnSpc>
                <a:spcPts val="3359"/>
              </a:lnSpc>
            </a:pPr>
            <a:r>
              <a:rPr lang="en-US" sz="2400">
                <a:solidFill>
                  <a:srgbClr val="000000"/>
                </a:solidFill>
                <a:latin typeface="Hero Bold"/>
              </a:rPr>
              <a:t>2) </a:t>
            </a:r>
            <a:r>
              <a:rPr lang="en-US" sz="2400" u="sng">
                <a:solidFill>
                  <a:srgbClr val="000000"/>
                </a:solidFill>
                <a:latin typeface="Hero Bold"/>
              </a:rPr>
              <a:t>Dijkstra's Algorithm</a:t>
            </a:r>
            <a:r>
              <a:rPr lang="en-US" sz="2400">
                <a:solidFill>
                  <a:srgbClr val="000000"/>
                </a:solidFill>
                <a:latin typeface="Hero Bold"/>
              </a:rPr>
              <a:t>:-</a:t>
            </a:r>
          </a:p>
          <a:p>
            <a:pPr algn="just" marL="518160" indent="-259080" lvl="1">
              <a:lnSpc>
                <a:spcPts val="3359"/>
              </a:lnSpc>
              <a:buFont typeface="Arial"/>
              <a:buChar char="•"/>
            </a:pPr>
            <a:r>
              <a:rPr lang="en-US" sz="2400">
                <a:solidFill>
                  <a:srgbClr val="000000"/>
                </a:solidFill>
                <a:latin typeface="Hero"/>
              </a:rPr>
              <a:t>Dijkstra's algorithm is a graph search algorithm used to find the shortest path from a single source node to all other nodes in a weighted graph.</a:t>
            </a:r>
          </a:p>
          <a:p>
            <a:pPr algn="just" marL="518160" indent="-259080" lvl="1">
              <a:lnSpc>
                <a:spcPts val="3359"/>
              </a:lnSpc>
              <a:buFont typeface="Arial"/>
              <a:buChar char="•"/>
            </a:pPr>
            <a:r>
              <a:rPr lang="en-US" sz="2400">
                <a:solidFill>
                  <a:srgbClr val="000000"/>
                </a:solidFill>
                <a:latin typeface="Hero"/>
              </a:rPr>
              <a:t>It maintains a priority queue of nodes yet to be processed, with their tentative distances from the source node.</a:t>
            </a:r>
          </a:p>
          <a:p>
            <a:pPr algn="just" marL="518160" indent="-259080" lvl="1">
              <a:lnSpc>
                <a:spcPts val="3359"/>
              </a:lnSpc>
              <a:buFont typeface="Arial"/>
              <a:buChar char="•"/>
            </a:pPr>
            <a:r>
              <a:rPr lang="en-US" sz="2400">
                <a:solidFill>
                  <a:srgbClr val="000000"/>
                </a:solidFill>
                <a:latin typeface="Hero"/>
              </a:rPr>
              <a:t>The algorithm iteratively selects the node with the smallest tentative distance and relaxes its outgoing edges, updating the distances of adjacent nodes if shorter paths are found.</a:t>
            </a:r>
          </a:p>
          <a:p>
            <a:pPr algn="just" marL="518160" indent="-259080" lvl="1">
              <a:lnSpc>
                <a:spcPts val="3359"/>
              </a:lnSpc>
              <a:buFont typeface="Arial"/>
              <a:buChar char="•"/>
            </a:pPr>
            <a:r>
              <a:rPr lang="en-US" sz="2400">
                <a:solidFill>
                  <a:srgbClr val="000000"/>
                </a:solidFill>
                <a:latin typeface="Hero"/>
              </a:rPr>
              <a:t>Dijkstra's algorithm ensures the shortest path to each node is discovered before terminating, making it ideal for finding shortest paths in a graph without negative edge weights.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TextBox 8" id="8"/>
          <p:cNvSpPr txBox="true"/>
          <p:nvPr/>
        </p:nvSpPr>
        <p:spPr>
          <a:xfrm rot="0">
            <a:off x="3879112" y="263"/>
            <a:ext cx="9136737" cy="1368428"/>
          </a:xfrm>
          <a:prstGeom prst="rect">
            <a:avLst/>
          </a:prstGeom>
        </p:spPr>
        <p:txBody>
          <a:bodyPr anchor="t" rtlCol="false" tIns="0" lIns="0" bIns="0" rIns="0">
            <a:spAutoFit/>
          </a:bodyPr>
          <a:lstStyle/>
          <a:p>
            <a:pPr algn="ctr">
              <a:lnSpc>
                <a:spcPts val="11199"/>
              </a:lnSpc>
            </a:pPr>
            <a:r>
              <a:rPr lang="en-US" sz="7999">
                <a:solidFill>
                  <a:srgbClr val="000000"/>
                </a:solidFill>
                <a:latin typeface="League Spartan"/>
              </a:rPr>
              <a:t>OUR ALGORITHM</a:t>
            </a:r>
          </a:p>
        </p:txBody>
      </p:sp>
      <p:sp>
        <p:nvSpPr>
          <p:cNvPr name="TextBox 9" id="9"/>
          <p:cNvSpPr txBox="true"/>
          <p:nvPr/>
        </p:nvSpPr>
        <p:spPr>
          <a:xfrm rot="0">
            <a:off x="241103" y="1873986"/>
            <a:ext cx="17345795" cy="3348990"/>
          </a:xfrm>
          <a:prstGeom prst="rect">
            <a:avLst/>
          </a:prstGeom>
        </p:spPr>
        <p:txBody>
          <a:bodyPr anchor="t" rtlCol="false" tIns="0" lIns="0" bIns="0" rIns="0">
            <a:spAutoFit/>
          </a:bodyPr>
          <a:lstStyle/>
          <a:p>
            <a:pPr algn="just">
              <a:lnSpc>
                <a:spcPts val="3359"/>
              </a:lnSpc>
            </a:pPr>
            <a:r>
              <a:rPr lang="en-US" sz="2400">
                <a:solidFill>
                  <a:srgbClr val="000000"/>
                </a:solidFill>
                <a:latin typeface="Hero Bold"/>
              </a:rPr>
              <a:t>3)</a:t>
            </a:r>
            <a:r>
              <a:rPr lang="en-US" sz="2400" u="sng">
                <a:solidFill>
                  <a:srgbClr val="000000"/>
                </a:solidFill>
                <a:latin typeface="Hero Bold"/>
              </a:rPr>
              <a:t> Bellman-Ford Algorithm</a:t>
            </a:r>
            <a:r>
              <a:rPr lang="en-US" sz="2400">
                <a:solidFill>
                  <a:srgbClr val="000000"/>
                </a:solidFill>
                <a:latin typeface="Hero Bold"/>
              </a:rPr>
              <a:t>:-</a:t>
            </a:r>
          </a:p>
          <a:p>
            <a:pPr algn="just" marL="518160" indent="-259080" lvl="1">
              <a:lnSpc>
                <a:spcPts val="3359"/>
              </a:lnSpc>
              <a:buFont typeface="Arial"/>
              <a:buChar char="•"/>
            </a:pPr>
            <a:r>
              <a:rPr lang="en-US" sz="2400">
                <a:solidFill>
                  <a:srgbClr val="000000"/>
                </a:solidFill>
                <a:latin typeface="Hero"/>
              </a:rPr>
              <a:t>Bellman-Ford algorithm is a single-source shortest path algorithm that can handle graphs with negative edge weights and detect negative weight cycles.</a:t>
            </a:r>
          </a:p>
          <a:p>
            <a:pPr algn="just" marL="518160" indent="-259080" lvl="1">
              <a:lnSpc>
                <a:spcPts val="3359"/>
              </a:lnSpc>
              <a:buFont typeface="Arial"/>
              <a:buChar char="•"/>
            </a:pPr>
            <a:r>
              <a:rPr lang="en-US" sz="2400">
                <a:solidFill>
                  <a:srgbClr val="000000"/>
                </a:solidFill>
                <a:latin typeface="Hero"/>
              </a:rPr>
              <a:t>It maintains an array of tentative distances from the source node to all other nodes, initially set to infinity.</a:t>
            </a:r>
          </a:p>
          <a:p>
            <a:pPr algn="just" marL="518160" indent="-259080" lvl="1">
              <a:lnSpc>
                <a:spcPts val="3359"/>
              </a:lnSpc>
              <a:buFont typeface="Arial"/>
              <a:buChar char="•"/>
            </a:pPr>
            <a:r>
              <a:rPr lang="en-US" sz="2400">
                <a:solidFill>
                  <a:srgbClr val="000000"/>
                </a:solidFill>
                <a:latin typeface="Hero"/>
              </a:rPr>
              <a:t>The algorithm relaxes all edges repeatedly for a number of iterations, updating the tentative distances if shorter paths are found.</a:t>
            </a:r>
          </a:p>
          <a:p>
            <a:pPr algn="just" marL="518160" indent="-259080" lvl="1">
              <a:lnSpc>
                <a:spcPts val="3359"/>
              </a:lnSpc>
              <a:buFont typeface="Arial"/>
              <a:buChar char="•"/>
            </a:pPr>
            <a:r>
              <a:rPr lang="en-US" sz="2400">
                <a:solidFill>
                  <a:srgbClr val="000000"/>
                </a:solidFill>
                <a:latin typeface="Hero"/>
              </a:rPr>
              <a:t>Bellman-Ford algorithm detects negative weight cycles by performing one extra iteration and checking for further distance updates, which indicate the presence of a cycle.</a:t>
            </a:r>
          </a:p>
        </p:txBody>
      </p:sp>
      <p:sp>
        <p:nvSpPr>
          <p:cNvPr name="TextBox 10" id="10"/>
          <p:cNvSpPr txBox="true"/>
          <p:nvPr/>
        </p:nvSpPr>
        <p:spPr>
          <a:xfrm rot="0">
            <a:off x="241103" y="5575609"/>
            <a:ext cx="17748257" cy="3348990"/>
          </a:xfrm>
          <a:prstGeom prst="rect">
            <a:avLst/>
          </a:prstGeom>
        </p:spPr>
        <p:txBody>
          <a:bodyPr anchor="t" rtlCol="false" tIns="0" lIns="0" bIns="0" rIns="0">
            <a:spAutoFit/>
          </a:bodyPr>
          <a:lstStyle/>
          <a:p>
            <a:pPr algn="just">
              <a:lnSpc>
                <a:spcPts val="3359"/>
              </a:lnSpc>
            </a:pPr>
            <a:r>
              <a:rPr lang="en-US" sz="2400">
                <a:solidFill>
                  <a:srgbClr val="000000"/>
                </a:solidFill>
                <a:latin typeface="Hero Bold"/>
              </a:rPr>
              <a:t>4) </a:t>
            </a:r>
            <a:r>
              <a:rPr lang="en-US" sz="2400" u="sng">
                <a:solidFill>
                  <a:srgbClr val="000000"/>
                </a:solidFill>
                <a:latin typeface="Hero Bold"/>
              </a:rPr>
              <a:t>Floyd-Warshall Algorithm</a:t>
            </a:r>
            <a:r>
              <a:rPr lang="en-US" sz="2400">
                <a:solidFill>
                  <a:srgbClr val="000000"/>
                </a:solidFill>
                <a:latin typeface="Hero Bold"/>
              </a:rPr>
              <a:t>:-</a:t>
            </a:r>
          </a:p>
          <a:p>
            <a:pPr algn="just" marL="518160" indent="-259080" lvl="1">
              <a:lnSpc>
                <a:spcPts val="3359"/>
              </a:lnSpc>
              <a:buFont typeface="Arial"/>
              <a:buChar char="•"/>
            </a:pPr>
            <a:r>
              <a:rPr lang="en-US" sz="2400">
                <a:solidFill>
                  <a:srgbClr val="000000"/>
                </a:solidFill>
                <a:latin typeface="Hero"/>
              </a:rPr>
              <a:t>Floyd-Warshall algorithm is a dynamic programming approach used to find the shortest paths between all pairs of nodes in a weighted graph.</a:t>
            </a:r>
          </a:p>
          <a:p>
            <a:pPr algn="just" marL="518160" indent="-259080" lvl="1">
              <a:lnSpc>
                <a:spcPts val="3359"/>
              </a:lnSpc>
              <a:buFont typeface="Arial"/>
              <a:buChar char="•"/>
            </a:pPr>
            <a:r>
              <a:rPr lang="en-US" sz="2400">
                <a:solidFill>
                  <a:srgbClr val="000000"/>
                </a:solidFill>
                <a:latin typeface="Hero"/>
              </a:rPr>
              <a:t>It constructs a matrix where each entry represents the shortest distance between two nodes.</a:t>
            </a:r>
          </a:p>
          <a:p>
            <a:pPr algn="just" marL="518160" indent="-259080" lvl="1">
              <a:lnSpc>
                <a:spcPts val="3359"/>
              </a:lnSpc>
              <a:buFont typeface="Arial"/>
              <a:buChar char="•"/>
            </a:pPr>
            <a:r>
              <a:rPr lang="en-US" sz="2400">
                <a:solidFill>
                  <a:srgbClr val="000000"/>
                </a:solidFill>
                <a:latin typeface="Hero"/>
              </a:rPr>
              <a:t>The algorithm iteratively considers all possible intermediate nodes and updates the shortest path distances if a shorter path is found through the intermediate node.</a:t>
            </a:r>
          </a:p>
          <a:p>
            <a:pPr algn="just" marL="518160" indent="-259080" lvl="1">
              <a:lnSpc>
                <a:spcPts val="3359"/>
              </a:lnSpc>
              <a:buFont typeface="Arial"/>
              <a:buChar char="•"/>
            </a:pPr>
            <a:r>
              <a:rPr lang="en-US" sz="2400">
                <a:solidFill>
                  <a:srgbClr val="000000"/>
                </a:solidFill>
                <a:latin typeface="Hero"/>
              </a:rPr>
              <a:t>Floyd-Warshall algorithm is efficient for finding shortest paths in dense graphs or graphs with negative edge weights.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AC1EF"/>
        </a:solidFill>
      </p:bgPr>
    </p:bg>
    <p:spTree>
      <p:nvGrpSpPr>
        <p:cNvPr id="1" name=""/>
        <p:cNvGrpSpPr/>
        <p:nvPr/>
      </p:nvGrpSpPr>
      <p:grpSpPr>
        <a:xfrm>
          <a:off x="0" y="0"/>
          <a:ext cx="0" cy="0"/>
          <a:chOff x="0" y="0"/>
          <a:chExt cx="0" cy="0"/>
        </a:xfrm>
      </p:grpSpPr>
      <p:sp>
        <p:nvSpPr>
          <p:cNvPr name="AutoShape 2" id="2"/>
          <p:cNvSpPr/>
          <p:nvPr/>
        </p:nvSpPr>
        <p:spPr>
          <a:xfrm rot="0">
            <a:off x="1402204" y="0"/>
            <a:ext cx="15483593" cy="1521354"/>
          </a:xfrm>
          <a:prstGeom prst="rect">
            <a:avLst/>
          </a:prstGeom>
          <a:solidFill>
            <a:srgbClr val="FFFFFF"/>
          </a:solidFill>
        </p:spPr>
      </p:sp>
      <p:sp>
        <p:nvSpPr>
          <p:cNvPr name="Freeform 3" id="3"/>
          <p:cNvSpPr/>
          <p:nvPr/>
        </p:nvSpPr>
        <p:spPr>
          <a:xfrm flipH="false" flipV="false" rot="-5400000">
            <a:off x="16826221" y="595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4" id="4"/>
          <p:cNvSpPr/>
          <p:nvPr/>
        </p:nvSpPr>
        <p:spPr>
          <a:xfrm flipH="false" flipV="true" rot="-5400000">
            <a:off x="-59575" y="595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AutoShape 5" id="5"/>
          <p:cNvSpPr/>
          <p:nvPr/>
        </p:nvSpPr>
        <p:spPr>
          <a:xfrm rot="0">
            <a:off x="1402204" y="9753600"/>
            <a:ext cx="15483593" cy="1521354"/>
          </a:xfrm>
          <a:prstGeom prst="rect">
            <a:avLst/>
          </a:prstGeom>
          <a:solidFill>
            <a:srgbClr val="FFFFFF"/>
          </a:solidFill>
        </p:spPr>
      </p:sp>
      <p:sp>
        <p:nvSpPr>
          <p:cNvPr name="Freeform 6" id="6"/>
          <p:cNvSpPr/>
          <p:nvPr/>
        </p:nvSpPr>
        <p:spPr>
          <a:xfrm flipH="false" flipV="false" rot="-5400000">
            <a:off x="16826221" y="9813175"/>
            <a:ext cx="1521354" cy="1402204"/>
          </a:xfrm>
          <a:custGeom>
            <a:avLst/>
            <a:gdLst/>
            <a:ahLst/>
            <a:cxnLst/>
            <a:rect r="r" b="b" t="t" l="l"/>
            <a:pathLst>
              <a:path h="1402204" w="1521354">
                <a:moveTo>
                  <a:pt x="0" y="0"/>
                </a:moveTo>
                <a:lnTo>
                  <a:pt x="1521354" y="0"/>
                </a:lnTo>
                <a:lnTo>
                  <a:pt x="1521354" y="1402204"/>
                </a:lnTo>
                <a:lnTo>
                  <a:pt x="0" y="1402204"/>
                </a:lnTo>
                <a:lnTo>
                  <a:pt x="0" y="0"/>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7" id="7"/>
          <p:cNvSpPr/>
          <p:nvPr/>
        </p:nvSpPr>
        <p:spPr>
          <a:xfrm flipH="false" flipV="true" rot="-5400000">
            <a:off x="-59575" y="9813175"/>
            <a:ext cx="1521354" cy="1402204"/>
          </a:xfrm>
          <a:custGeom>
            <a:avLst/>
            <a:gdLst/>
            <a:ahLst/>
            <a:cxnLst/>
            <a:rect r="r" b="b" t="t" l="l"/>
            <a:pathLst>
              <a:path h="1402204" w="1521354">
                <a:moveTo>
                  <a:pt x="0" y="1402204"/>
                </a:moveTo>
                <a:lnTo>
                  <a:pt x="1521354" y="1402204"/>
                </a:lnTo>
                <a:lnTo>
                  <a:pt x="1521354" y="0"/>
                </a:lnTo>
                <a:lnTo>
                  <a:pt x="0" y="0"/>
                </a:lnTo>
                <a:lnTo>
                  <a:pt x="0" y="1402204"/>
                </a:lnTo>
                <a:close/>
              </a:path>
            </a:pathLst>
          </a:custGeom>
          <a:blipFill>
            <a:blip r:embed="rId2">
              <a:extLst>
                <a:ext uri="{96DAC541-7B7A-43D3-8B79-37D633B846F1}">
                  <asvg:svgBlip xmlns:asvg="http://schemas.microsoft.com/office/drawing/2016/SVG/main" r:embed="rId3"/>
                </a:ext>
              </a:extLst>
            </a:blip>
            <a:stretch>
              <a:fillRect l="-40380" t="-13999" r="-33060" b="-75904"/>
            </a:stretch>
          </a:blipFill>
        </p:spPr>
      </p:sp>
      <p:sp>
        <p:nvSpPr>
          <p:cNvPr name="Freeform 8" id="8"/>
          <p:cNvSpPr/>
          <p:nvPr/>
        </p:nvSpPr>
        <p:spPr>
          <a:xfrm flipH="false" flipV="false" rot="0">
            <a:off x="480532" y="2400314"/>
            <a:ext cx="7160740" cy="3153391"/>
          </a:xfrm>
          <a:custGeom>
            <a:avLst/>
            <a:gdLst/>
            <a:ahLst/>
            <a:cxnLst/>
            <a:rect r="r" b="b" t="t" l="l"/>
            <a:pathLst>
              <a:path h="3153391" w="7160740">
                <a:moveTo>
                  <a:pt x="0" y="0"/>
                </a:moveTo>
                <a:lnTo>
                  <a:pt x="7160739" y="0"/>
                </a:lnTo>
                <a:lnTo>
                  <a:pt x="7160739" y="3153391"/>
                </a:lnTo>
                <a:lnTo>
                  <a:pt x="0" y="3153391"/>
                </a:lnTo>
                <a:lnTo>
                  <a:pt x="0" y="0"/>
                </a:lnTo>
                <a:close/>
              </a:path>
            </a:pathLst>
          </a:custGeom>
          <a:blipFill>
            <a:blip r:embed="rId4"/>
            <a:stretch>
              <a:fillRect l="-864" t="0" r="-864" b="0"/>
            </a:stretch>
          </a:blipFill>
        </p:spPr>
      </p:sp>
      <p:sp>
        <p:nvSpPr>
          <p:cNvPr name="Freeform 9" id="9"/>
          <p:cNvSpPr/>
          <p:nvPr/>
        </p:nvSpPr>
        <p:spPr>
          <a:xfrm flipH="false" flipV="false" rot="0">
            <a:off x="10654739" y="2480682"/>
            <a:ext cx="6604561" cy="3073023"/>
          </a:xfrm>
          <a:custGeom>
            <a:avLst/>
            <a:gdLst/>
            <a:ahLst/>
            <a:cxnLst/>
            <a:rect r="r" b="b" t="t" l="l"/>
            <a:pathLst>
              <a:path h="3073023" w="6604561">
                <a:moveTo>
                  <a:pt x="0" y="0"/>
                </a:moveTo>
                <a:lnTo>
                  <a:pt x="6604561" y="0"/>
                </a:lnTo>
                <a:lnTo>
                  <a:pt x="6604561" y="3073023"/>
                </a:lnTo>
                <a:lnTo>
                  <a:pt x="0" y="3073023"/>
                </a:lnTo>
                <a:lnTo>
                  <a:pt x="0" y="0"/>
                </a:lnTo>
                <a:close/>
              </a:path>
            </a:pathLst>
          </a:custGeom>
          <a:blipFill>
            <a:blip r:embed="rId5"/>
            <a:stretch>
              <a:fillRect l="0" t="0" r="0" b="0"/>
            </a:stretch>
          </a:blipFill>
        </p:spPr>
      </p:sp>
      <p:sp>
        <p:nvSpPr>
          <p:cNvPr name="Freeform 10" id="10"/>
          <p:cNvSpPr/>
          <p:nvPr/>
        </p:nvSpPr>
        <p:spPr>
          <a:xfrm flipH="false" flipV="false" rot="0">
            <a:off x="507321" y="6445487"/>
            <a:ext cx="7133951" cy="3479263"/>
          </a:xfrm>
          <a:custGeom>
            <a:avLst/>
            <a:gdLst/>
            <a:ahLst/>
            <a:cxnLst/>
            <a:rect r="r" b="b" t="t" l="l"/>
            <a:pathLst>
              <a:path h="3479263" w="7133951">
                <a:moveTo>
                  <a:pt x="0" y="0"/>
                </a:moveTo>
                <a:lnTo>
                  <a:pt x="7133950" y="0"/>
                </a:lnTo>
                <a:lnTo>
                  <a:pt x="7133950" y="3479263"/>
                </a:lnTo>
                <a:lnTo>
                  <a:pt x="0" y="3479263"/>
                </a:lnTo>
                <a:lnTo>
                  <a:pt x="0" y="0"/>
                </a:lnTo>
                <a:close/>
              </a:path>
            </a:pathLst>
          </a:custGeom>
          <a:blipFill>
            <a:blip r:embed="rId6"/>
            <a:stretch>
              <a:fillRect l="0" t="0" r="0" b="0"/>
            </a:stretch>
          </a:blipFill>
        </p:spPr>
      </p:sp>
      <p:sp>
        <p:nvSpPr>
          <p:cNvPr name="Freeform 11" id="11"/>
          <p:cNvSpPr/>
          <p:nvPr/>
        </p:nvSpPr>
        <p:spPr>
          <a:xfrm flipH="false" flipV="false" rot="0">
            <a:off x="9347765" y="6633012"/>
            <a:ext cx="8940235" cy="2934112"/>
          </a:xfrm>
          <a:custGeom>
            <a:avLst/>
            <a:gdLst/>
            <a:ahLst/>
            <a:cxnLst/>
            <a:rect r="r" b="b" t="t" l="l"/>
            <a:pathLst>
              <a:path h="2934112" w="8940235">
                <a:moveTo>
                  <a:pt x="0" y="0"/>
                </a:moveTo>
                <a:lnTo>
                  <a:pt x="8940235" y="0"/>
                </a:lnTo>
                <a:lnTo>
                  <a:pt x="8940235" y="2934112"/>
                </a:lnTo>
                <a:lnTo>
                  <a:pt x="0" y="2934112"/>
                </a:lnTo>
                <a:lnTo>
                  <a:pt x="0" y="0"/>
                </a:lnTo>
                <a:close/>
              </a:path>
            </a:pathLst>
          </a:custGeom>
          <a:blipFill>
            <a:blip r:embed="rId7"/>
            <a:stretch>
              <a:fillRect l="-460" t="0" r="-460" b="0"/>
            </a:stretch>
          </a:blipFill>
        </p:spPr>
      </p:sp>
      <p:sp>
        <p:nvSpPr>
          <p:cNvPr name="TextBox 12" id="12"/>
          <p:cNvSpPr txBox="true"/>
          <p:nvPr/>
        </p:nvSpPr>
        <p:spPr>
          <a:xfrm rot="0">
            <a:off x="6160213" y="-25767"/>
            <a:ext cx="3934897" cy="1377942"/>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000000"/>
                </a:solidFill>
                <a:latin typeface="League Spartan"/>
              </a:rPr>
              <a:t>RESULT</a:t>
            </a:r>
          </a:p>
        </p:txBody>
      </p:sp>
      <p:sp>
        <p:nvSpPr>
          <p:cNvPr name="TextBox 13" id="13"/>
          <p:cNvSpPr txBox="true"/>
          <p:nvPr/>
        </p:nvSpPr>
        <p:spPr>
          <a:xfrm rot="0">
            <a:off x="535903" y="1730722"/>
            <a:ext cx="3854648" cy="52387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ero Bold"/>
              </a:rPr>
              <a:t>1) Dijkstra Algorithm :-</a:t>
            </a:r>
          </a:p>
        </p:txBody>
      </p:sp>
      <p:sp>
        <p:nvSpPr>
          <p:cNvPr name="TextBox 14" id="14"/>
          <p:cNvSpPr txBox="true"/>
          <p:nvPr/>
        </p:nvSpPr>
        <p:spPr>
          <a:xfrm rot="0">
            <a:off x="10447813" y="1910113"/>
            <a:ext cx="3661053" cy="52387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ero Bold"/>
              </a:rPr>
              <a:t>2) A Star Algorithm:-</a:t>
            </a:r>
          </a:p>
        </p:txBody>
      </p:sp>
      <p:sp>
        <p:nvSpPr>
          <p:cNvPr name="TextBox 15" id="15"/>
          <p:cNvSpPr txBox="true"/>
          <p:nvPr/>
        </p:nvSpPr>
        <p:spPr>
          <a:xfrm rot="0">
            <a:off x="334978" y="5763255"/>
            <a:ext cx="5002530" cy="52387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ero Bold"/>
              </a:rPr>
              <a:t>3) Bellman Ford Algorithm:-</a:t>
            </a:r>
          </a:p>
        </p:txBody>
      </p:sp>
      <p:sp>
        <p:nvSpPr>
          <p:cNvPr name="TextBox 16" id="16"/>
          <p:cNvSpPr txBox="true"/>
          <p:nvPr/>
        </p:nvSpPr>
        <p:spPr>
          <a:xfrm rot="0">
            <a:off x="10447813" y="5763255"/>
            <a:ext cx="5286375" cy="52387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ero Bold"/>
              </a:rPr>
              <a:t>4) Floyd-Warshall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DAGD0ZVmK7Y</dc:identifier>
  <dcterms:modified xsi:type="dcterms:W3CDTF">2011-08-01T06:04:30Z</dcterms:modified>
  <cp:revision>1</cp:revision>
  <dc:title>DSA IDEATHON PROJECT</dc:title>
</cp:coreProperties>
</file>