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74CC0E77-99ED-4142-964B-446411176B3E}" type="datetimeFigureOut">
              <a:rPr lang="en-US" smtClean="0"/>
              <a:t>1/13/2020</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8D1C412E-3582-4F50-9828-13EDBF957715}"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74CC0E77-99ED-4142-964B-446411176B3E}" type="datetimeFigureOut">
              <a:rPr lang="en-US" smtClean="0"/>
              <a:t>1/13/2020</a:t>
            </a:fld>
            <a:endParaRPr lang="en-US"/>
          </a:p>
        </p:txBody>
      </p:sp>
      <p:sp>
        <p:nvSpPr>
          <p:cNvPr id="14" name="Slide Number Placeholder 13"/>
          <p:cNvSpPr>
            <a:spLocks noGrp="1"/>
          </p:cNvSpPr>
          <p:nvPr>
            <p:ph type="sldNum" sz="quarter" idx="11"/>
          </p:nvPr>
        </p:nvSpPr>
        <p:spPr/>
        <p:txBody>
          <a:bodyPr/>
          <a:lstStyle/>
          <a:p>
            <a:fld id="{8D1C412E-3582-4F50-9828-13EDBF95771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74CC0E77-99ED-4142-964B-446411176B3E}" type="datetimeFigureOut">
              <a:rPr lang="en-US" smtClean="0"/>
              <a:t>1/13/2020</a:t>
            </a:fld>
            <a:endParaRPr lang="en-US"/>
          </a:p>
        </p:txBody>
      </p:sp>
      <p:sp>
        <p:nvSpPr>
          <p:cNvPr id="14" name="Slide Number Placeholder 13"/>
          <p:cNvSpPr>
            <a:spLocks noGrp="1"/>
          </p:cNvSpPr>
          <p:nvPr>
            <p:ph type="sldNum" sz="quarter" idx="11"/>
          </p:nvPr>
        </p:nvSpPr>
        <p:spPr/>
        <p:txBody>
          <a:bodyPr/>
          <a:lstStyle/>
          <a:p>
            <a:fld id="{8D1C412E-3582-4F50-9828-13EDBF95771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74CC0E77-99ED-4142-964B-446411176B3E}" type="datetimeFigureOut">
              <a:rPr lang="en-US" smtClean="0"/>
              <a:t>1/13/2020</a:t>
            </a:fld>
            <a:endParaRPr lang="en-US"/>
          </a:p>
        </p:txBody>
      </p:sp>
      <p:sp>
        <p:nvSpPr>
          <p:cNvPr id="11" name="Slide Number Placeholder 10"/>
          <p:cNvSpPr>
            <a:spLocks noGrp="1"/>
          </p:cNvSpPr>
          <p:nvPr>
            <p:ph type="sldNum" sz="quarter" idx="11"/>
          </p:nvPr>
        </p:nvSpPr>
        <p:spPr/>
        <p:txBody>
          <a:bodyPr/>
          <a:lstStyle/>
          <a:p>
            <a:fld id="{8D1C412E-3582-4F50-9828-13EDBF957715}"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74CC0E77-99ED-4142-964B-446411176B3E}" type="datetimeFigureOut">
              <a:rPr lang="en-US" smtClean="0"/>
              <a:t>1/13/2020</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8D1C412E-3582-4F50-9828-13EDBF957715}"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74CC0E77-99ED-4142-964B-446411176B3E}" type="datetimeFigureOut">
              <a:rPr lang="en-US" smtClean="0"/>
              <a:t>1/13/2020</a:t>
            </a:fld>
            <a:endParaRPr lang="en-US"/>
          </a:p>
        </p:txBody>
      </p:sp>
      <p:sp>
        <p:nvSpPr>
          <p:cNvPr id="13" name="Slide Number Placeholder 12"/>
          <p:cNvSpPr>
            <a:spLocks noGrp="1"/>
          </p:cNvSpPr>
          <p:nvPr>
            <p:ph type="sldNum" sz="quarter" idx="11"/>
          </p:nvPr>
        </p:nvSpPr>
        <p:spPr/>
        <p:txBody>
          <a:bodyPr/>
          <a:lstStyle/>
          <a:p>
            <a:fld id="{8D1C412E-3582-4F50-9828-13EDBF95771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74CC0E77-99ED-4142-964B-446411176B3E}" type="datetimeFigureOut">
              <a:rPr lang="en-US" smtClean="0"/>
              <a:t>1/13/2020</a:t>
            </a:fld>
            <a:endParaRPr lang="en-US"/>
          </a:p>
        </p:txBody>
      </p:sp>
      <p:sp>
        <p:nvSpPr>
          <p:cNvPr id="14" name="Slide Number Placeholder 13"/>
          <p:cNvSpPr>
            <a:spLocks noGrp="1"/>
          </p:cNvSpPr>
          <p:nvPr>
            <p:ph type="sldNum" sz="quarter" idx="11"/>
          </p:nvPr>
        </p:nvSpPr>
        <p:spPr/>
        <p:txBody>
          <a:bodyPr/>
          <a:lstStyle/>
          <a:p>
            <a:fld id="{8D1C412E-3582-4F50-9828-13EDBF95771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74CC0E77-99ED-4142-964B-446411176B3E}" type="datetimeFigureOut">
              <a:rPr lang="en-US" smtClean="0"/>
              <a:t>1/13/2020</a:t>
            </a:fld>
            <a:endParaRPr lang="en-US"/>
          </a:p>
        </p:txBody>
      </p:sp>
      <p:sp>
        <p:nvSpPr>
          <p:cNvPr id="10" name="Slide Number Placeholder 9"/>
          <p:cNvSpPr>
            <a:spLocks noGrp="1"/>
          </p:cNvSpPr>
          <p:nvPr>
            <p:ph type="sldNum" sz="quarter" idx="11"/>
          </p:nvPr>
        </p:nvSpPr>
        <p:spPr/>
        <p:txBody>
          <a:bodyPr/>
          <a:lstStyle/>
          <a:p>
            <a:fld id="{8D1C412E-3582-4F50-9828-13EDBF957715}"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74CC0E77-99ED-4142-964B-446411176B3E}" type="datetimeFigureOut">
              <a:rPr lang="en-US" smtClean="0"/>
              <a:t>1/13/2020</a:t>
            </a:fld>
            <a:endParaRPr lang="en-US"/>
          </a:p>
        </p:txBody>
      </p:sp>
      <p:sp>
        <p:nvSpPr>
          <p:cNvPr id="9" name="Slide Number Placeholder 8"/>
          <p:cNvSpPr>
            <a:spLocks noGrp="1"/>
          </p:cNvSpPr>
          <p:nvPr>
            <p:ph type="sldNum" sz="quarter" idx="11"/>
          </p:nvPr>
        </p:nvSpPr>
        <p:spPr/>
        <p:txBody>
          <a:bodyPr/>
          <a:lstStyle/>
          <a:p>
            <a:fld id="{8D1C412E-3582-4F50-9828-13EDBF95771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74CC0E77-99ED-4142-964B-446411176B3E}" type="datetimeFigureOut">
              <a:rPr lang="en-US" smtClean="0"/>
              <a:t>1/13/2020</a:t>
            </a:fld>
            <a:endParaRPr lang="en-US"/>
          </a:p>
        </p:txBody>
      </p:sp>
      <p:sp>
        <p:nvSpPr>
          <p:cNvPr id="16" name="Slide Number Placeholder 15"/>
          <p:cNvSpPr>
            <a:spLocks noGrp="1"/>
          </p:cNvSpPr>
          <p:nvPr>
            <p:ph type="sldNum" sz="quarter" idx="11"/>
          </p:nvPr>
        </p:nvSpPr>
        <p:spPr/>
        <p:txBody>
          <a:bodyPr/>
          <a:lstStyle/>
          <a:p>
            <a:fld id="{8D1C412E-3582-4F50-9828-13EDBF95771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74CC0E77-99ED-4142-964B-446411176B3E}" type="datetimeFigureOut">
              <a:rPr lang="en-US" smtClean="0"/>
              <a:t>1/13/2020</a:t>
            </a:fld>
            <a:endParaRPr lang="en-US"/>
          </a:p>
        </p:txBody>
      </p:sp>
      <p:sp>
        <p:nvSpPr>
          <p:cNvPr id="17" name="Slide Number Placeholder 16"/>
          <p:cNvSpPr>
            <a:spLocks noGrp="1"/>
          </p:cNvSpPr>
          <p:nvPr>
            <p:ph type="sldNum" sz="quarter" idx="11"/>
          </p:nvPr>
        </p:nvSpPr>
        <p:spPr/>
        <p:txBody>
          <a:bodyPr/>
          <a:lstStyle/>
          <a:p>
            <a:fld id="{8D1C412E-3582-4F50-9828-13EDBF95771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8D1C412E-3582-4F50-9828-13EDBF957715}"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74CC0E77-99ED-4142-964B-446411176B3E}" type="datetimeFigureOut">
              <a:rPr lang="en-US" smtClean="0"/>
              <a:t>1/13/2020</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title"/>
          </p:nvPr>
        </p:nvSpPr>
        <p:spPr/>
        <p:txBody>
          <a:bodyPr/>
          <a:lstStyle/>
          <a:p>
            <a:r>
              <a:rPr lang="en-US" dirty="0" smtClean="0"/>
              <a:t>DOCKER</a:t>
            </a:r>
            <a:endParaRPr lang="en-US" dirty="0"/>
          </a:p>
        </p:txBody>
      </p:sp>
    </p:spTree>
    <p:extLst>
      <p:ext uri="{BB962C8B-B14F-4D97-AF65-F5344CB8AC3E}">
        <p14:creationId xmlns:p14="http://schemas.microsoft.com/office/powerpoint/2010/main" val="2924818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Docker</a:t>
            </a:r>
            <a:r>
              <a:rPr lang="en-US" b="1" dirty="0"/>
              <a:t> Containers</a:t>
            </a:r>
          </a:p>
          <a:p>
            <a:r>
              <a:rPr lang="en-US" dirty="0"/>
              <a:t>Containers are the organizational units of </a:t>
            </a:r>
            <a:r>
              <a:rPr lang="en-US" dirty="0" err="1"/>
              <a:t>Docker</a:t>
            </a:r>
            <a:r>
              <a:rPr lang="en-US" dirty="0"/>
              <a:t>. When we build an image and start running it; we are running in a container. The container analogy is used because of the portability of the software we have running in our container. We can move it, in other words, "ship" the software, modify, manage, create or get rid of it, destroy it, just as cargo ships can do with real containers.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980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simple terms, an image is a template, and a container is a copy of that template. You can have multiple containers (copies) of the same image.</a:t>
            </a:r>
          </a:p>
          <a:p>
            <a:r>
              <a:rPr lang="en-US" dirty="0"/>
              <a:t>Below we have an image which perfectly represents the interaction between the different components and how </a:t>
            </a:r>
            <a:r>
              <a:rPr lang="en-US" dirty="0" err="1"/>
              <a:t>Docker</a:t>
            </a:r>
            <a:r>
              <a:rPr lang="en-US" dirty="0"/>
              <a:t> container technology works.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8045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43000"/>
            <a:ext cx="7010400" cy="3733799"/>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06880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Docker</a:t>
            </a:r>
            <a:r>
              <a:rPr lang="en-US" b="1" dirty="0"/>
              <a:t> commands</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1501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sudo</a:t>
            </a:r>
            <a:r>
              <a:rPr lang="en-US" dirty="0"/>
              <a:t> </a:t>
            </a:r>
            <a:r>
              <a:rPr lang="en-US" dirty="0" err="1"/>
              <a:t>docker</a:t>
            </a:r>
            <a:r>
              <a:rPr lang="en-US" dirty="0"/>
              <a:t> info</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9124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we want to see all running containers, we just run</a:t>
            </a:r>
          </a:p>
          <a:p>
            <a:r>
              <a:rPr lang="en-US" dirty="0"/>
              <a:t>$ </a:t>
            </a:r>
            <a:r>
              <a:rPr lang="en-US" dirty="0" err="1"/>
              <a:t>docker</a:t>
            </a:r>
            <a:r>
              <a:rPr lang="en-US" dirty="0"/>
              <a:t> </a:t>
            </a:r>
            <a:r>
              <a:rPr lang="en-US" dirty="0" err="1"/>
              <a:t>ps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85626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608495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we run containers, we would also like to know how much resources they are using, for that purpose we can use the command.</a:t>
            </a:r>
          </a:p>
          <a:p>
            <a:r>
              <a:rPr lang="en-US" dirty="0"/>
              <a:t>$ </a:t>
            </a:r>
            <a:r>
              <a:rPr lang="en-US" dirty="0" err="1"/>
              <a:t>docker</a:t>
            </a:r>
            <a:r>
              <a:rPr lang="en-US" dirty="0"/>
              <a:t> stats </a:t>
            </a:r>
            <a:endParaRPr lang="en-US" dirty="0" smtClean="0"/>
          </a:p>
          <a:p>
            <a:r>
              <a:rPr lang="en-US" dirty="0" smtClean="0"/>
              <a:t>You </a:t>
            </a:r>
            <a:r>
              <a:rPr lang="en-US" dirty="0"/>
              <a:t>can also see which images we have downloaded locally and info about them.</a:t>
            </a:r>
          </a:p>
          <a:p>
            <a:r>
              <a:rPr lang="en-US" dirty="0"/>
              <a:t>$ </a:t>
            </a:r>
            <a:r>
              <a:rPr lang="en-US" dirty="0" err="1"/>
              <a:t>sudo</a:t>
            </a:r>
            <a:r>
              <a:rPr lang="en-US" dirty="0"/>
              <a:t> </a:t>
            </a:r>
            <a:r>
              <a:rPr lang="en-US" dirty="0" err="1"/>
              <a:t>docker</a:t>
            </a:r>
            <a:r>
              <a:rPr lang="en-US" dirty="0"/>
              <a:t> images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1272086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12975093"/>
              </p:ext>
            </p:extLst>
          </p:nvPr>
        </p:nvGraphicFramePr>
        <p:xfrm>
          <a:off x="2133600" y="2133600"/>
          <a:ext cx="3733401" cy="1908115"/>
        </p:xfrm>
        <a:graphic>
          <a:graphicData uri="http://schemas.openxmlformats.org/drawingml/2006/table">
            <a:tbl>
              <a:tblPr/>
              <a:tblGrid>
                <a:gridCol w="2057400"/>
                <a:gridCol w="1676001"/>
              </a:tblGrid>
              <a:tr h="221134">
                <a:tc>
                  <a:txBody>
                    <a:bodyPr/>
                    <a:lstStyle/>
                    <a:p>
                      <a:pPr algn="l" fontAlgn="t"/>
                      <a:r>
                        <a:rPr lang="en-US" sz="900">
                          <a:effectLst/>
                        </a:rPr>
                        <a:t>docker info</a:t>
                      </a:r>
                    </a:p>
                  </a:txBody>
                  <a:tcPr marL="39488" marR="39488" marT="39488" marB="39488">
                    <a:lnL w="12700" cap="flat" cmpd="sng" algn="ctr">
                      <a:solidFill>
                        <a:srgbClr val="406440"/>
                      </a:solidFill>
                      <a:prstDash val="solid"/>
                      <a:round/>
                      <a:headEnd type="none" w="med" len="med"/>
                      <a:tailEnd type="none" w="med" len="med"/>
                    </a:lnL>
                    <a:lnR w="12700" cap="flat" cmpd="sng" algn="ctr">
                      <a:solidFill>
                        <a:srgbClr val="50D24C"/>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Information Command</a:t>
                      </a:r>
                    </a:p>
                  </a:txBody>
                  <a:tcPr marL="39488" marR="39488" marT="39488" marB="39488">
                    <a:lnL w="12700" cap="flat" cmpd="sng" algn="ctr">
                      <a:solidFill>
                        <a:srgbClr val="50D24C"/>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134">
                <a:tc>
                  <a:txBody>
                    <a:bodyPr/>
                    <a:lstStyle/>
                    <a:p>
                      <a:pPr algn="l" fontAlgn="t"/>
                      <a:r>
                        <a:rPr lang="en-US" sz="900">
                          <a:effectLst/>
                        </a:rPr>
                        <a:t>docker pull</a:t>
                      </a:r>
                    </a:p>
                  </a:txBody>
                  <a:tcPr marL="39488" marR="39488" marT="39488" marB="39488">
                    <a:lnL w="12700" cap="flat" cmpd="sng" algn="ctr">
                      <a:solidFill>
                        <a:srgbClr val="A06540"/>
                      </a:solidFill>
                      <a:prstDash val="solid"/>
                      <a:round/>
                      <a:headEnd type="none" w="med" len="med"/>
                      <a:tailEnd type="none" w="med" len="med"/>
                    </a:lnL>
                    <a:lnR w="12700" cap="flat" cmpd="sng" algn="ctr">
                      <a:solidFill>
                        <a:srgbClr val="C065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900">
                          <a:effectLst/>
                        </a:rPr>
                        <a:t>Download an image</a:t>
                      </a:r>
                    </a:p>
                  </a:txBody>
                  <a:tcPr marL="39488" marR="39488" marT="39488" marB="39488">
                    <a:lnL w="12700" cap="flat" cmpd="sng" algn="ctr">
                      <a:solidFill>
                        <a:srgbClr val="C065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63292">
                <a:tc>
                  <a:txBody>
                    <a:bodyPr/>
                    <a:lstStyle/>
                    <a:p>
                      <a:pPr algn="l" fontAlgn="t"/>
                      <a:r>
                        <a:rPr lang="de-DE" sz="900">
                          <a:effectLst/>
                        </a:rPr>
                        <a:t>docker run -i -t image_name /bin/bash</a:t>
                      </a:r>
                    </a:p>
                  </a:txBody>
                  <a:tcPr marL="39488" marR="39488" marT="39488" marB="39488">
                    <a:lnL w="12700" cap="flat" cmpd="sng" algn="ctr">
                      <a:solidFill>
                        <a:srgbClr val="D06540"/>
                      </a:solidFill>
                      <a:prstDash val="solid"/>
                      <a:round/>
                      <a:headEnd type="none" w="med" len="med"/>
                      <a:tailEnd type="none" w="med" len="med"/>
                    </a:lnL>
                    <a:lnR w="12700" cap="flat" cmpd="sng" algn="ctr">
                      <a:solidFill>
                        <a:srgbClr val="E065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Run image as a container</a:t>
                      </a:r>
                    </a:p>
                  </a:txBody>
                  <a:tcPr marL="39488" marR="39488" marT="39488" marB="39488">
                    <a:lnL w="12700" cap="flat" cmpd="sng" algn="ctr">
                      <a:solidFill>
                        <a:srgbClr val="E065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134">
                <a:tc>
                  <a:txBody>
                    <a:bodyPr/>
                    <a:lstStyle/>
                    <a:p>
                      <a:pPr algn="l" fontAlgn="t"/>
                      <a:r>
                        <a:rPr lang="en-US" sz="900">
                          <a:effectLst/>
                        </a:rPr>
                        <a:t>docker start our_container</a:t>
                      </a:r>
                    </a:p>
                  </a:txBody>
                  <a:tcPr marL="39488" marR="39488" marT="39488" marB="39488">
                    <a:lnL w="12700" cap="flat" cmpd="sng" algn="ctr">
                      <a:solidFill>
                        <a:srgbClr val="006640"/>
                      </a:solidFill>
                      <a:prstDash val="solid"/>
                      <a:round/>
                      <a:headEnd type="none" w="med" len="med"/>
                      <a:tailEnd type="none" w="med" len="med"/>
                    </a:lnL>
                    <a:lnR w="12700" cap="flat" cmpd="sng" algn="ctr">
                      <a:solidFill>
                        <a:srgbClr val="1066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900">
                          <a:effectLst/>
                        </a:rPr>
                        <a:t>Start container</a:t>
                      </a:r>
                    </a:p>
                  </a:txBody>
                  <a:tcPr marL="39488" marR="39488" marT="39488" marB="39488">
                    <a:lnL w="12700" cap="flat" cmpd="sng" algn="ctr">
                      <a:solidFill>
                        <a:srgbClr val="1066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1134">
                <a:tc>
                  <a:txBody>
                    <a:bodyPr/>
                    <a:lstStyle/>
                    <a:p>
                      <a:pPr algn="l" fontAlgn="t"/>
                      <a:r>
                        <a:rPr lang="en-US" sz="900">
                          <a:effectLst/>
                        </a:rPr>
                        <a:t>docker stop container_name</a:t>
                      </a:r>
                    </a:p>
                  </a:txBody>
                  <a:tcPr marL="39488" marR="39488" marT="39488" marB="39488">
                    <a:lnL w="12700" cap="flat" cmpd="sng" algn="ctr">
                      <a:solidFill>
                        <a:srgbClr val="206640"/>
                      </a:solidFill>
                      <a:prstDash val="solid"/>
                      <a:round/>
                      <a:headEnd type="none" w="med" len="med"/>
                      <a:tailEnd type="none" w="med" len="med"/>
                    </a:lnL>
                    <a:lnR w="12700" cap="flat" cmpd="sng" algn="ctr">
                      <a:solidFill>
                        <a:srgbClr val="3066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Stop container</a:t>
                      </a:r>
                    </a:p>
                  </a:txBody>
                  <a:tcPr marL="39488" marR="39488" marT="39488" marB="39488">
                    <a:lnL w="12700" cap="flat" cmpd="sng" algn="ctr">
                      <a:solidFill>
                        <a:srgbClr val="3066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21134">
                <a:tc>
                  <a:txBody>
                    <a:bodyPr/>
                    <a:lstStyle/>
                    <a:p>
                      <a:pPr algn="l" fontAlgn="t"/>
                      <a:r>
                        <a:rPr lang="en-US" sz="900">
                          <a:effectLst/>
                        </a:rPr>
                        <a:t>docker ps</a:t>
                      </a:r>
                    </a:p>
                  </a:txBody>
                  <a:tcPr marL="39488" marR="39488" marT="39488" marB="39488">
                    <a:lnL w="12700" cap="flat" cmpd="sng" algn="ctr">
                      <a:solidFill>
                        <a:srgbClr val="206B40"/>
                      </a:solidFill>
                      <a:prstDash val="solid"/>
                      <a:round/>
                      <a:headEnd type="none" w="med" len="med"/>
                      <a:tailEnd type="none" w="med" len="med"/>
                    </a:lnL>
                    <a:lnR w="12700" cap="flat" cmpd="sng" algn="ctr">
                      <a:solidFill>
                        <a:srgbClr val="606B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900">
                          <a:effectLst/>
                        </a:rPr>
                        <a:t>List of al running containers</a:t>
                      </a:r>
                    </a:p>
                  </a:txBody>
                  <a:tcPr marL="39488" marR="39488" marT="39488" marB="39488">
                    <a:lnL w="12700" cap="flat" cmpd="sng" algn="ctr">
                      <a:solidFill>
                        <a:srgbClr val="606B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221134">
                <a:tc>
                  <a:txBody>
                    <a:bodyPr/>
                    <a:lstStyle/>
                    <a:p>
                      <a:pPr algn="l" fontAlgn="t"/>
                      <a:r>
                        <a:rPr lang="en-US" sz="900">
                          <a:effectLst/>
                        </a:rPr>
                        <a:t>docker stats</a:t>
                      </a:r>
                    </a:p>
                  </a:txBody>
                  <a:tcPr marL="39488" marR="39488" marT="39488" marB="39488">
                    <a:lnL w="12700" cap="flat" cmpd="sng" algn="ctr">
                      <a:solidFill>
                        <a:srgbClr val="806B40"/>
                      </a:solidFill>
                      <a:prstDash val="solid"/>
                      <a:round/>
                      <a:headEnd type="none" w="med" len="med"/>
                      <a:tailEnd type="none" w="med" len="med"/>
                    </a:lnL>
                    <a:lnR w="12700" cap="flat" cmpd="sng" algn="ctr">
                      <a:solidFill>
                        <a:srgbClr val="D06D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900">
                          <a:effectLst/>
                        </a:rPr>
                        <a:t>Container information</a:t>
                      </a:r>
                    </a:p>
                  </a:txBody>
                  <a:tcPr marL="39488" marR="39488" marT="39488" marB="39488">
                    <a:lnL w="12700" cap="flat" cmpd="sng" algn="ctr">
                      <a:solidFill>
                        <a:srgbClr val="D06D40"/>
                      </a:solidFill>
                      <a:prstDash val="solid"/>
                      <a:round/>
                      <a:headEnd type="none" w="med" len="med"/>
                      <a:tailEnd type="none" w="med" len="med"/>
                    </a:lnL>
                    <a:lnR w="12700" cap="flat" cmpd="sng" algn="ctr">
                      <a:solidFill>
                        <a:srgbClr val="D0634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18019">
                <a:tc>
                  <a:txBody>
                    <a:bodyPr/>
                    <a:lstStyle/>
                    <a:p>
                      <a:pPr algn="l" fontAlgn="t"/>
                      <a:r>
                        <a:rPr lang="en-US" sz="900">
                          <a:effectLst/>
                        </a:rPr>
                        <a:t>docker images</a:t>
                      </a:r>
                    </a:p>
                  </a:txBody>
                  <a:tcPr marL="39488" marR="39488" marT="39488" marB="39488">
                    <a:lnL w="12700" cap="flat" cmpd="sng" algn="ctr">
                      <a:solidFill>
                        <a:srgbClr val="10A04A"/>
                      </a:solidFill>
                      <a:prstDash val="solid"/>
                      <a:round/>
                      <a:headEnd type="none" w="med" len="med"/>
                      <a:tailEnd type="none" w="med" len="med"/>
                    </a:lnL>
                    <a:lnR w="12700" cap="flat" cmpd="sng" algn="ctr">
                      <a:solidFill>
                        <a:srgbClr val="80A14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206440"/>
                      </a:solidFill>
                      <a:prstDash val="solid"/>
                      <a:round/>
                      <a:headEnd type="none" w="med" len="med"/>
                      <a:tailEnd type="none" w="med" len="med"/>
                    </a:lnB>
                    <a:solidFill>
                      <a:srgbClr val="F9F9F9"/>
                    </a:solidFill>
                  </a:tcPr>
                </a:tc>
                <a:tc>
                  <a:txBody>
                    <a:bodyPr/>
                    <a:lstStyle/>
                    <a:p>
                      <a:pPr algn="l" fontAlgn="t"/>
                      <a:r>
                        <a:rPr lang="en-US" sz="900" dirty="0">
                          <a:effectLst/>
                        </a:rPr>
                        <a:t>List of images </a:t>
                      </a:r>
                      <a:r>
                        <a:rPr lang="en-US" sz="900" dirty="0" err="1">
                          <a:effectLst/>
                        </a:rPr>
                        <a:t>downloade</a:t>
                      </a:r>
                      <a:endParaRPr lang="en-US" sz="900" dirty="0">
                        <a:effectLst/>
                      </a:endParaRPr>
                    </a:p>
                  </a:txBody>
                  <a:tcPr marL="39488" marR="39488" marT="39488" marB="39488">
                    <a:lnL w="12700" cap="flat" cmpd="sng" algn="ctr">
                      <a:solidFill>
                        <a:srgbClr val="80A14A"/>
                      </a:solidFill>
                      <a:prstDash val="solid"/>
                      <a:round/>
                      <a:headEnd type="none" w="med" len="med"/>
                      <a:tailEnd type="none" w="med" len="med"/>
                    </a:lnL>
                    <a:lnR w="12700" cap="flat" cmpd="sng" algn="ctr">
                      <a:solidFill>
                        <a:srgbClr val="60A14A"/>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A14A"/>
                      </a:solidFill>
                      <a:prstDash val="solid"/>
                      <a:round/>
                      <a:headEnd type="none" w="med" len="med"/>
                      <a:tailEnd type="none" w="med" len="med"/>
                    </a:lnB>
                    <a:solidFill>
                      <a:srgbClr val="F9F9F9"/>
                    </a:solidFill>
                  </a:tcPr>
                </a:tc>
              </a:tr>
            </a:tbl>
          </a:graphicData>
        </a:graphic>
      </p:graphicFrame>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051440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2099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Docker</a:t>
            </a:r>
            <a:r>
              <a:rPr lang="en-US" dirty="0"/>
              <a:t> is computer software used for Virtualization in order to have multiple Operating systems running on the same host. Unlike Hypervisors which are used for creating VM (Virtual machines), virtualization in </a:t>
            </a:r>
            <a:r>
              <a:rPr lang="en-US" dirty="0" err="1"/>
              <a:t>Docker</a:t>
            </a:r>
            <a:r>
              <a:rPr lang="en-US" dirty="0"/>
              <a:t> is performed on system-level in so-called </a:t>
            </a:r>
            <a:r>
              <a:rPr lang="en-US" dirty="0" err="1"/>
              <a:t>Docker</a:t>
            </a:r>
            <a:r>
              <a:rPr lang="en-US" dirty="0"/>
              <a:t> containers.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53964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0738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671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As you can see the difference in the image below, </a:t>
            </a:r>
            <a:r>
              <a:rPr lang="en-US" dirty="0" err="1"/>
              <a:t>Docker</a:t>
            </a:r>
            <a:r>
              <a:rPr lang="en-US" dirty="0"/>
              <a:t> containers run on top of the host's Operation system. This helps you to improves efficiency. Moreover, we can run more containers on the same infrastructure than we can run Virtual machines because containers use fewer resources.</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7176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533400"/>
            <a:ext cx="6636327" cy="6083300"/>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133608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Unlike the VMs which can communicate with the hardware of the host (ex: Ethernet adapter to create more virtual adapters) </a:t>
            </a:r>
            <a:r>
              <a:rPr lang="en-US" dirty="0" err="1"/>
              <a:t>Docker</a:t>
            </a:r>
            <a:r>
              <a:rPr lang="en-US" dirty="0"/>
              <a:t> containers run in an isolated environment on top of the host's OS. Even if your host runs Windows OS, you can have Linux images running in containers with the help of Hyper-V, which automatically creates small VM to virtualize the system's base image, in this case, Linux.</a:t>
            </a: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933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Docker</a:t>
            </a:r>
            <a:r>
              <a:rPr lang="en-US" b="1" dirty="0"/>
              <a:t> Architecture</a:t>
            </a:r>
          </a:p>
          <a:p>
            <a:r>
              <a:rPr lang="en-US" dirty="0"/>
              <a:t>Let's talk about </a:t>
            </a:r>
            <a:r>
              <a:rPr lang="en-US" dirty="0" err="1"/>
              <a:t>Docker</a:t>
            </a:r>
            <a:r>
              <a:rPr lang="en-US" dirty="0"/>
              <a:t> main components in the </a:t>
            </a:r>
            <a:r>
              <a:rPr lang="en-US" dirty="0" err="1"/>
              <a:t>Docker</a:t>
            </a:r>
            <a:r>
              <a:rPr lang="en-US" dirty="0"/>
              <a:t> Architecture</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1242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Docker</a:t>
            </a:r>
            <a:r>
              <a:rPr lang="en-US" b="1" dirty="0"/>
              <a:t> Engine</a:t>
            </a:r>
          </a:p>
          <a:p>
            <a:r>
              <a:rPr lang="en-US" dirty="0" err="1"/>
              <a:t>Docker</a:t>
            </a:r>
            <a:r>
              <a:rPr lang="en-US" dirty="0"/>
              <a:t> is the client-server type of application which means we have clients who relay to the server. So the </a:t>
            </a:r>
            <a:r>
              <a:rPr lang="en-US" dirty="0" err="1"/>
              <a:t>Docker</a:t>
            </a:r>
            <a:r>
              <a:rPr lang="en-US" dirty="0"/>
              <a:t> daemon called: </a:t>
            </a:r>
            <a:r>
              <a:rPr lang="en-US" dirty="0" err="1"/>
              <a:t>dockerd</a:t>
            </a:r>
            <a:r>
              <a:rPr lang="en-US" dirty="0"/>
              <a:t> is the </a:t>
            </a:r>
            <a:r>
              <a:rPr lang="en-US" dirty="0" err="1"/>
              <a:t>Docker</a:t>
            </a:r>
            <a:r>
              <a:rPr lang="en-US" dirty="0"/>
              <a:t> engine which represents the server. The </a:t>
            </a:r>
            <a:r>
              <a:rPr lang="en-US" dirty="0" err="1"/>
              <a:t>docker</a:t>
            </a:r>
            <a:r>
              <a:rPr lang="en-US" dirty="0"/>
              <a:t> daemon and the clients can be run on the same or remote host, and they communicate through command line client binary, as well as a full </a:t>
            </a:r>
            <a:r>
              <a:rPr lang="en-US" dirty="0" err="1"/>
              <a:t>RESTful</a:t>
            </a:r>
            <a:r>
              <a:rPr lang="en-US" dirty="0"/>
              <a:t> API to interact with the daemon: </a:t>
            </a:r>
            <a:r>
              <a:rPr lang="en-US" dirty="0" err="1"/>
              <a:t>dockerd</a:t>
            </a:r>
            <a:r>
              <a:rPr lang="en-US" dirty="0"/>
              <a:t>.</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44331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Docker</a:t>
            </a:r>
            <a:r>
              <a:rPr lang="en-US" b="1" dirty="0"/>
              <a:t> Images</a:t>
            </a:r>
          </a:p>
          <a:p>
            <a:r>
              <a:rPr lang="en-US" dirty="0" err="1"/>
              <a:t>Docker</a:t>
            </a:r>
            <a:r>
              <a:rPr lang="en-US" dirty="0"/>
              <a:t> images are the "source code" for our containers; we use them to build containers. They can have software pre-installed which speeds up deployment. They are portable, and we can use existing images or build our own</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1436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Registries</a:t>
            </a:r>
          </a:p>
          <a:p>
            <a:r>
              <a:rPr lang="en-US" dirty="0" err="1"/>
              <a:t>Docker</a:t>
            </a:r>
            <a:r>
              <a:rPr lang="en-US" dirty="0"/>
              <a:t> stores the images we build in registries. There are public and private registries. </a:t>
            </a:r>
            <a:r>
              <a:rPr lang="en-US" dirty="0" err="1"/>
              <a:t>Docker</a:t>
            </a:r>
            <a:r>
              <a:rPr lang="en-US" dirty="0"/>
              <a:t> company has public registry called </a:t>
            </a:r>
            <a:r>
              <a:rPr lang="en-US" dirty="0" err="1">
                <a:hlinkClick r:id="rId2"/>
              </a:rPr>
              <a:t>Docker</a:t>
            </a:r>
            <a:r>
              <a:rPr lang="en-US" dirty="0">
                <a:hlinkClick r:id="rId2"/>
              </a:rPr>
              <a:t> hub</a:t>
            </a:r>
            <a:r>
              <a:rPr lang="en-US" dirty="0"/>
              <a:t>, where you can also store images privately. </a:t>
            </a:r>
            <a:r>
              <a:rPr lang="en-US" dirty="0" err="1"/>
              <a:t>Docker</a:t>
            </a:r>
            <a:r>
              <a:rPr lang="en-US" dirty="0"/>
              <a:t> hub has millions of images, which you can start using now.</a:t>
            </a:r>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31500458"/>
      </p:ext>
    </p:extLst>
  </p:cSld>
  <p:clrMapOvr>
    <a:masterClrMapping/>
  </p:clrMapOvr>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10</TotalTime>
  <Words>589</Words>
  <Application>Microsoft Office PowerPoint</Application>
  <PresentationFormat>On-screen Show (4:3)</PresentationFormat>
  <Paragraphs>40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Composite</vt:lpstr>
      <vt:lpstr>DOCKER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HP</dc:creator>
  <cp:lastModifiedBy>HP</cp:lastModifiedBy>
  <cp:revision>5</cp:revision>
  <dcterms:created xsi:type="dcterms:W3CDTF">2020-01-13T05:07:48Z</dcterms:created>
  <dcterms:modified xsi:type="dcterms:W3CDTF">2020-01-13T05:17:51Z</dcterms:modified>
</cp:coreProperties>
</file>