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Roboto Mono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geq68beHSR8DHXz8MMPIKz8xVc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2B1324-7B22-483E-B94C-82CE3C9E63D9}">
  <a:tblStyle styleId="{292B1324-7B22-483E-B94C-82CE3C9E63D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5.xml"/><Relationship Id="rId24" Type="http://schemas.openxmlformats.org/officeDocument/2006/relationships/font" Target="fonts/RobotoMono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RobotoMon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6f8a9c89c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96f8a9c89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6f8a9c89c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96f8a9c89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026016b1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6026016b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ee3c71024_1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23ee3c71024_1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026016b16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6026016b1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3ef3b397ce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3ef3b397c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7de8e2ade_3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77de8e2ade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026016b16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6026016b1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026016b16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6026016b1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ef3b397ce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3ef3b397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edca91d04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3edca91d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7fe394993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77fe3949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6f8a9c89c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96f8a9c89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6f8a9c89c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96f8a9c89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1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1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1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1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1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1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1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0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30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2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2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28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/>
          <p:nvPr/>
        </p:nvSpPr>
        <p:spPr>
          <a:xfrm>
            <a:off x="1546500" y="3113450"/>
            <a:ext cx="675000" cy="11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6915275" y="3113450"/>
            <a:ext cx="675000" cy="11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"/>
          <p:cNvSpPr txBox="1"/>
          <p:nvPr>
            <p:ph type="ctrTitle"/>
          </p:nvPr>
        </p:nvSpPr>
        <p:spPr>
          <a:xfrm>
            <a:off x="311700" y="1403900"/>
            <a:ext cx="85206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60"/>
              <a:buNone/>
            </a:pPr>
            <a:r>
              <a:rPr lang="en" sz="2200"/>
              <a:t>Character-Level Bangla Text-to-IPA Transcription Using Transformer Architecture with Sequence Alignment</a:t>
            </a:r>
            <a:endParaRPr sz="2020"/>
          </a:p>
        </p:txBody>
      </p:sp>
      <p:sp>
        <p:nvSpPr>
          <p:cNvPr id="69" name="Google Shape;69;p1"/>
          <p:cNvSpPr txBox="1"/>
          <p:nvPr/>
        </p:nvSpPr>
        <p:spPr>
          <a:xfrm>
            <a:off x="4693309" y="2560376"/>
            <a:ext cx="2011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42E22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1"/>
          <p:cNvGrpSpPr/>
          <p:nvPr/>
        </p:nvGrpSpPr>
        <p:grpSpPr>
          <a:xfrm>
            <a:off x="1114501" y="2879602"/>
            <a:ext cx="6956033" cy="614421"/>
            <a:chOff x="1114501" y="2854548"/>
            <a:chExt cx="6956033" cy="850646"/>
          </a:xfrm>
        </p:grpSpPr>
        <p:sp>
          <p:nvSpPr>
            <p:cNvPr id="71" name="Google Shape;71;p1"/>
            <p:cNvSpPr txBox="1"/>
            <p:nvPr/>
          </p:nvSpPr>
          <p:spPr>
            <a:xfrm>
              <a:off x="5978934" y="2854548"/>
              <a:ext cx="209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>
                  <a:latin typeface="Open Sans"/>
                  <a:ea typeface="Open Sans"/>
                  <a:cs typeface="Open Sans"/>
                  <a:sym typeface="Open Sans"/>
                </a:rPr>
                <a:t>Shrestha Datta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" name="Google Shape;72;p1"/>
            <p:cNvSpPr txBox="1"/>
            <p:nvPr/>
          </p:nvSpPr>
          <p:spPr>
            <a:xfrm>
              <a:off x="3474718" y="2854548"/>
              <a:ext cx="19869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Jakir Hasan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" name="Google Shape;73;p1"/>
            <p:cNvSpPr txBox="1"/>
            <p:nvPr/>
          </p:nvSpPr>
          <p:spPr>
            <a:xfrm>
              <a:off x="1114501" y="2895494"/>
              <a:ext cx="1842900" cy="80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" sz="1600">
                  <a:solidFill>
                    <a:srgbClr val="38761D"/>
                  </a:solidFill>
                  <a:latin typeface="Open Sans"/>
                  <a:ea typeface="Open Sans"/>
                  <a:cs typeface="Open Sans"/>
                  <a:sym typeface="Open Sans"/>
                </a:rPr>
                <a:t>pho</a:t>
              </a:r>
              <a:r>
                <a:rPr b="1" lang="en" sz="1600">
                  <a:solidFill>
                    <a:srgbClr val="DB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neme</a:t>
              </a:r>
              <a:endParaRPr b="1" i="0" sz="1600" u="none" cap="none" strike="noStrike">
                <a:solidFill>
                  <a:srgbClr val="DB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4" name="Google Shape;74;p1"/>
          <p:cNvSpPr txBox="1"/>
          <p:nvPr/>
        </p:nvSpPr>
        <p:spPr>
          <a:xfrm>
            <a:off x="1114501" y="2560376"/>
            <a:ext cx="163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342E22"/>
                </a:solidFill>
              </a:rPr>
              <a:t>Team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1"/>
          <p:cNvCxnSpPr/>
          <p:nvPr/>
        </p:nvCxnSpPr>
        <p:spPr>
          <a:xfrm flipH="1">
            <a:off x="3115388" y="2530700"/>
            <a:ext cx="10200" cy="12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"/>
          <p:cNvSpPr txBox="1"/>
          <p:nvPr/>
        </p:nvSpPr>
        <p:spPr>
          <a:xfrm>
            <a:off x="4693309" y="3355816"/>
            <a:ext cx="20118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Ameya Debnath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6f8a9c89c_0_66"/>
          <p:cNvSpPr txBox="1"/>
          <p:nvPr>
            <p:ph type="title"/>
          </p:nvPr>
        </p:nvSpPr>
        <p:spPr>
          <a:xfrm>
            <a:off x="311700" y="466344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Sequence Alignment (Cont.)</a:t>
            </a:r>
            <a:endParaRPr/>
          </a:p>
        </p:txBody>
      </p:sp>
      <p:sp>
        <p:nvSpPr>
          <p:cNvPr id="175" name="Google Shape;175;g296f8a9c89c_0_66"/>
          <p:cNvSpPr txBox="1"/>
          <p:nvPr/>
        </p:nvSpPr>
        <p:spPr>
          <a:xfrm>
            <a:off x="1170138" y="1546706"/>
            <a:ext cx="68037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Can handle word with bigger length which </a:t>
            </a: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potentially</a:t>
            </a: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cause</a:t>
            </a: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incorrect prediction in character-level translation and efficiently handle the characters which are not seen in the training set.</a:t>
            </a:r>
            <a:endParaRPr b="0" baseline="30000" i="0" sz="18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g296f8a9c89c_0_66"/>
          <p:cNvSpPr txBox="1"/>
          <p:nvPr/>
        </p:nvSpPr>
        <p:spPr>
          <a:xfrm>
            <a:off x="1170138" y="2371463"/>
            <a:ext cx="68031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highlight>
                  <a:srgbClr val="FCFCFC"/>
                </a:highlight>
                <a:latin typeface="Open Sans"/>
                <a:ea typeface="Open Sans"/>
                <a:cs typeface="Open Sans"/>
                <a:sym typeface="Open Sans"/>
              </a:rPr>
              <a:t>Finally token list is merged for generating the transcription of the initial word. </a:t>
            </a:r>
            <a:endParaRPr b="0" baseline="30000" i="0" sz="20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g296f8a9c89c_0_66"/>
          <p:cNvSpPr txBox="1"/>
          <p:nvPr/>
        </p:nvSpPr>
        <p:spPr>
          <a:xfrm>
            <a:off x="2028600" y="3115488"/>
            <a:ext cx="66996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Word:                           </a:t>
            </a:r>
            <a:r>
              <a:rPr lang="en" sz="1500">
                <a:solidFill>
                  <a:srgbClr val="21212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‘(কৃষিবিদ্যা/প্রাণিবিদ্যা/উদ্ভিদবিদ্যা)।’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g296f8a9c89c_0_66"/>
          <p:cNvSpPr txBox="1"/>
          <p:nvPr/>
        </p:nvSpPr>
        <p:spPr>
          <a:xfrm>
            <a:off x="2028600" y="3808240"/>
            <a:ext cx="66996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Category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:                     </a:t>
            </a:r>
            <a:r>
              <a:rPr lang="en" sz="1500">
                <a:solidFill>
                  <a:srgbClr val="21212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[‘EXT’, ‘BN’, ‘EXT’, ‘BN’, ‘EXT’, ‘BN’, ‘EXT’]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g296f8a9c89c_0_66"/>
          <p:cNvSpPr txBox="1"/>
          <p:nvPr/>
        </p:nvSpPr>
        <p:spPr>
          <a:xfrm>
            <a:off x="2028600" y="4154617"/>
            <a:ext cx="68037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Updated token list: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</a:t>
            </a:r>
            <a:r>
              <a:rPr lang="en" sz="1500">
                <a:solidFill>
                  <a:srgbClr val="21212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[‘(‘, ‘kɾiʃibid̪d̪ɐ’, ‘/’, ‘pɾɐnibid̪d̪ɐ’, ‘/’, ‘ud̪bʱid̪bid̪d̪ɐ’, ‘)।’]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g296f8a9c89c_0_66"/>
          <p:cNvSpPr txBox="1"/>
          <p:nvPr/>
        </p:nvSpPr>
        <p:spPr>
          <a:xfrm>
            <a:off x="2028600" y="4500993"/>
            <a:ext cx="66996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IPA: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                        </a:t>
            </a:r>
            <a:r>
              <a:rPr lang="en" sz="1500">
                <a:solidFill>
                  <a:srgbClr val="21212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‘(kɾiʃibid̪d̪ɐ/pɾɐnibid̪d̪ɐ’/ud̪bʱid̪bid̪d̪ɐ)।’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g296f8a9c89c_0_66"/>
          <p:cNvSpPr txBox="1"/>
          <p:nvPr/>
        </p:nvSpPr>
        <p:spPr>
          <a:xfrm>
            <a:off x="2028600" y="3461864"/>
            <a:ext cx="68037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Token List: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           </a:t>
            </a:r>
            <a:r>
              <a:rPr lang="en" sz="1500">
                <a:solidFill>
                  <a:srgbClr val="21212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[‘(‘, ‘কৃষিবিদ্যা’, ‘/’, ‘প্রাণিবিদ্যা’, ‘/’, ‘উদ্ভিদবিদ্যা’, ‘)।’]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6f8a9c89c_0_91"/>
          <p:cNvSpPr txBox="1"/>
          <p:nvPr>
            <p:ph type="title"/>
          </p:nvPr>
        </p:nvSpPr>
        <p:spPr>
          <a:xfrm>
            <a:off x="311700" y="466344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Number Handling</a:t>
            </a:r>
            <a:endParaRPr/>
          </a:p>
        </p:txBody>
      </p:sp>
      <p:sp>
        <p:nvSpPr>
          <p:cNvPr id="187" name="Google Shape;187;g296f8a9c89c_0_91"/>
          <p:cNvSpPr txBox="1"/>
          <p:nvPr/>
        </p:nvSpPr>
        <p:spPr>
          <a:xfrm>
            <a:off x="1170138" y="1546706"/>
            <a:ext cx="68037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Using previously mentioned sequence alignment approach we generated tokens representing Bengali numbers.</a:t>
            </a:r>
            <a:endParaRPr b="0" baseline="30000" i="0" sz="18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g296f8a9c89c_0_91"/>
          <p:cNvSpPr txBox="1"/>
          <p:nvPr/>
        </p:nvSpPr>
        <p:spPr>
          <a:xfrm>
            <a:off x="1170138" y="2579128"/>
            <a:ext cx="68031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highlight>
                  <a:srgbClr val="FCFCFC"/>
                </a:highlight>
                <a:latin typeface="Open Sans"/>
                <a:ea typeface="Open Sans"/>
                <a:cs typeface="Open Sans"/>
                <a:sym typeface="Open Sans"/>
              </a:rPr>
              <a:t>Bengali numbers are then converted into word representation and IPA representation is generated.</a:t>
            </a:r>
            <a:endParaRPr b="0" baseline="30000" i="0" sz="20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g296f8a9c89c_0_91"/>
          <p:cNvSpPr txBox="1"/>
          <p:nvPr/>
        </p:nvSpPr>
        <p:spPr>
          <a:xfrm>
            <a:off x="1170138" y="3611550"/>
            <a:ext cx="68031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highlight>
                  <a:srgbClr val="FCFCFC"/>
                </a:highlight>
                <a:latin typeface="Open Sans"/>
                <a:ea typeface="Open Sans"/>
                <a:cs typeface="Open Sans"/>
                <a:sym typeface="Open Sans"/>
              </a:rPr>
              <a:t>But, in this approach word error rate increases significantly, so we ultimately replaces Bengali digits with empty strings.</a:t>
            </a:r>
            <a:endParaRPr b="0" baseline="30000" i="0" sz="20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026016b16_0_0"/>
          <p:cNvSpPr txBox="1"/>
          <p:nvPr>
            <p:ph type="title"/>
          </p:nvPr>
        </p:nvSpPr>
        <p:spPr>
          <a:xfrm>
            <a:off x="311700" y="466344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195" name="Google Shape;195;g26026016b1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175" y="328650"/>
            <a:ext cx="3618050" cy="45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ee3c71024_1_285"/>
          <p:cNvSpPr txBox="1"/>
          <p:nvPr>
            <p:ph type="title"/>
          </p:nvPr>
        </p:nvSpPr>
        <p:spPr>
          <a:xfrm>
            <a:off x="311700" y="466344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201" name="Google Shape;201;g23ee3c71024_1_285"/>
          <p:cNvGraphicFramePr/>
          <p:nvPr/>
        </p:nvGraphicFramePr>
        <p:xfrm>
          <a:off x="1109613" y="1260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{292B1324-7B22-483E-B94C-82CE3C9E63D9}</a:tableStyleId>
              </a:tblPr>
              <a:tblGrid>
                <a:gridCol w="4416800"/>
                <a:gridCol w="2511025"/>
              </a:tblGrid>
              <a:tr h="62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Approach</a:t>
                      </a:r>
                      <a:endParaRPr b="1" sz="14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</a:rPr>
                        <a:t>Word Error Rate (%)</a:t>
                      </a:r>
                      <a:endParaRPr b="1" sz="14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50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Direct mapping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20.48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Punctuations and English letters handling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11.41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Bengali numerals handling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13.43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All foreign symbols handling</a:t>
                      </a:r>
                      <a:endParaRPr sz="1400" u="none" cap="none" strike="noStrike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10.58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026016b16_0_29"/>
          <p:cNvSpPr txBox="1"/>
          <p:nvPr>
            <p:ph type="title"/>
          </p:nvPr>
        </p:nvSpPr>
        <p:spPr>
          <a:xfrm>
            <a:off x="311700" y="466344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207" name="Google Shape;207;g26026016b16_0_29"/>
          <p:cNvSpPr txBox="1"/>
          <p:nvPr/>
        </p:nvSpPr>
        <p:spPr>
          <a:xfrm>
            <a:off x="1170138" y="1546706"/>
            <a:ext cx="68037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Investigating correct word representation of Bengali numerals on different contexts as alternative </a:t>
            </a: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representations commonly used.</a:t>
            </a:r>
            <a:endParaRPr b="0" baseline="30000" i="0" sz="18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g26026016b16_0_29"/>
          <p:cNvSpPr txBox="1"/>
          <p:nvPr/>
        </p:nvSpPr>
        <p:spPr>
          <a:xfrm>
            <a:off x="1170138" y="2579128"/>
            <a:ext cx="68031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highlight>
                  <a:srgbClr val="FCFCFC"/>
                </a:highlight>
                <a:latin typeface="Open Sans"/>
                <a:ea typeface="Open Sans"/>
                <a:cs typeface="Open Sans"/>
                <a:sym typeface="Open Sans"/>
              </a:rPr>
              <a:t>Preparing annotated dataset of Bengali single and double digit numbers as they are the basis of forming bigger numbers.</a:t>
            </a:r>
            <a:endParaRPr b="0" baseline="30000" i="0" sz="20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g26026016b16_0_29"/>
          <p:cNvSpPr txBox="1"/>
          <p:nvPr/>
        </p:nvSpPr>
        <p:spPr>
          <a:xfrm>
            <a:off x="1170138" y="3611550"/>
            <a:ext cx="68031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highlight>
                  <a:srgbClr val="FCFCFC"/>
                </a:highlight>
                <a:latin typeface="Open Sans"/>
                <a:ea typeface="Open Sans"/>
                <a:cs typeface="Open Sans"/>
                <a:sym typeface="Open Sans"/>
              </a:rPr>
              <a:t>To preserve </a:t>
            </a:r>
            <a:r>
              <a:rPr lang="en" sz="1500">
                <a:solidFill>
                  <a:schemeClr val="dk2"/>
                </a:solidFill>
                <a:highlight>
                  <a:srgbClr val="FCFCFC"/>
                </a:highlight>
                <a:latin typeface="Open Sans"/>
                <a:ea typeface="Open Sans"/>
                <a:cs typeface="Open Sans"/>
                <a:sym typeface="Open Sans"/>
              </a:rPr>
              <a:t>contextual informations training  another model in sentence level in case a sentence have Bengali numerals. </a:t>
            </a:r>
            <a:endParaRPr b="0" baseline="30000" i="0" sz="20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ef3b397ce_0_21"/>
          <p:cNvSpPr txBox="1"/>
          <p:nvPr>
            <p:ph idx="1" type="body"/>
          </p:nvPr>
        </p:nvSpPr>
        <p:spPr>
          <a:xfrm>
            <a:off x="1385325" y="2118150"/>
            <a:ext cx="57705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946"/>
              <a:buNone/>
            </a:pPr>
            <a:r>
              <a:rPr b="1" lang="en" sz="4000">
                <a:solidFill>
                  <a:srgbClr val="38761D"/>
                </a:solidFill>
              </a:rPr>
              <a:t>THANK </a:t>
            </a:r>
            <a:r>
              <a:rPr b="1" lang="en" sz="4000">
                <a:solidFill>
                  <a:srgbClr val="DB0000"/>
                </a:solidFill>
              </a:rPr>
              <a:t>YOU!</a:t>
            </a:r>
            <a:endParaRPr b="1" sz="4000">
              <a:solidFill>
                <a:srgbClr val="DB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7de8e2ade_3_61"/>
          <p:cNvSpPr txBox="1"/>
          <p:nvPr>
            <p:ph idx="1" type="body"/>
          </p:nvPr>
        </p:nvSpPr>
        <p:spPr>
          <a:xfrm>
            <a:off x="230050" y="853050"/>
            <a:ext cx="8520600" cy="3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2" name="Google Shape;82;g277de8e2ade_3_61"/>
          <p:cNvSpPr/>
          <p:nvPr/>
        </p:nvSpPr>
        <p:spPr>
          <a:xfrm>
            <a:off x="818750" y="418650"/>
            <a:ext cx="4011000" cy="4306200"/>
          </a:xfrm>
          <a:prstGeom prst="verticalScroll">
            <a:avLst>
              <a:gd fmla="val 125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277de8e2ade_3_61"/>
          <p:cNvSpPr txBox="1"/>
          <p:nvPr/>
        </p:nvSpPr>
        <p:spPr>
          <a:xfrm>
            <a:off x="1307725" y="1702725"/>
            <a:ext cx="303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g277de8e2ade_3_61"/>
          <p:cNvSpPr txBox="1"/>
          <p:nvPr/>
        </p:nvSpPr>
        <p:spPr>
          <a:xfrm>
            <a:off x="1305575" y="2107463"/>
            <a:ext cx="303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Dataset Analysis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g277de8e2ade_3_61"/>
          <p:cNvSpPr txBox="1"/>
          <p:nvPr/>
        </p:nvSpPr>
        <p:spPr>
          <a:xfrm>
            <a:off x="1307725" y="2512200"/>
            <a:ext cx="303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Methodology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g277de8e2ade_3_61"/>
          <p:cNvSpPr txBox="1"/>
          <p:nvPr/>
        </p:nvSpPr>
        <p:spPr>
          <a:xfrm>
            <a:off x="1307725" y="3321675"/>
            <a:ext cx="303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Future Scope</a:t>
            </a:r>
            <a:endParaRPr b="0"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g277de8e2ade_3_61"/>
          <p:cNvSpPr txBox="1"/>
          <p:nvPr/>
        </p:nvSpPr>
        <p:spPr>
          <a:xfrm>
            <a:off x="1305575" y="2916938"/>
            <a:ext cx="303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Result</a:t>
            </a:r>
            <a:endParaRPr b="0"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g277de8e2ade_3_61"/>
          <p:cNvSpPr/>
          <p:nvPr/>
        </p:nvSpPr>
        <p:spPr>
          <a:xfrm>
            <a:off x="5767725" y="-5825"/>
            <a:ext cx="3376200" cy="5143500"/>
          </a:xfrm>
          <a:prstGeom prst="rect">
            <a:avLst/>
          </a:prstGeom>
          <a:solidFill>
            <a:srgbClr val="4DB6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g277de8e2ade_3_61"/>
          <p:cNvSpPr txBox="1"/>
          <p:nvPr/>
        </p:nvSpPr>
        <p:spPr>
          <a:xfrm>
            <a:off x="6396975" y="2114700"/>
            <a:ext cx="21177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Outline</a:t>
            </a:r>
            <a:endParaRPr b="0" i="0" sz="36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" name="Google Shape;90;g277de8e2ade_3_61"/>
          <p:cNvSpPr/>
          <p:nvPr/>
        </p:nvSpPr>
        <p:spPr>
          <a:xfrm>
            <a:off x="-108000" y="4944000"/>
            <a:ext cx="5867100" cy="21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026016b16_0_19"/>
          <p:cNvSpPr txBox="1"/>
          <p:nvPr>
            <p:ph type="title"/>
          </p:nvPr>
        </p:nvSpPr>
        <p:spPr>
          <a:xfrm>
            <a:off x="311700" y="466344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6" name="Google Shape;96;g26026016b16_0_19"/>
          <p:cNvSpPr txBox="1"/>
          <p:nvPr/>
        </p:nvSpPr>
        <p:spPr>
          <a:xfrm>
            <a:off x="1170150" y="1363900"/>
            <a:ext cx="57018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Bangla text-to-ipa transcription is the process of converting Bangle text into International Phonetic Alphabet (IPA) notation. </a:t>
            </a:r>
            <a:endParaRPr b="0" baseline="30000" i="0" sz="18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g26026016b16_0_19"/>
          <p:cNvSpPr txBox="1"/>
          <p:nvPr/>
        </p:nvSpPr>
        <p:spPr>
          <a:xfrm>
            <a:off x="1170150" y="2476838"/>
            <a:ext cx="57018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highlight>
                  <a:srgbClr val="FCFCFC"/>
                </a:highlight>
                <a:latin typeface="Open Sans"/>
                <a:ea typeface="Open Sans"/>
                <a:cs typeface="Open Sans"/>
                <a:sym typeface="Open Sans"/>
              </a:rPr>
              <a:t>Transformer architecture has gained huge popularity for solving </a:t>
            </a:r>
            <a:r>
              <a:rPr lang="en" sz="1500">
                <a:solidFill>
                  <a:schemeClr val="dk2"/>
                </a:solidFill>
                <a:highlight>
                  <a:srgbClr val="FCFCFC"/>
                </a:highlight>
                <a:latin typeface="Open Sans"/>
                <a:ea typeface="Open Sans"/>
                <a:cs typeface="Open Sans"/>
                <a:sym typeface="Open Sans"/>
              </a:rPr>
              <a:t>different</a:t>
            </a:r>
            <a:r>
              <a:rPr lang="en" sz="1500">
                <a:solidFill>
                  <a:schemeClr val="dk2"/>
                </a:solidFill>
                <a:highlight>
                  <a:srgbClr val="FCFCFC"/>
                </a:highlight>
                <a:latin typeface="Open Sans"/>
                <a:ea typeface="Open Sans"/>
                <a:cs typeface="Open Sans"/>
                <a:sym typeface="Open Sans"/>
              </a:rPr>
              <a:t> NLP tasks including machine translation.</a:t>
            </a:r>
            <a:endParaRPr b="0" baseline="30000" i="0" sz="20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g26026016b16_0_19"/>
          <p:cNvSpPr txBox="1"/>
          <p:nvPr/>
        </p:nvSpPr>
        <p:spPr>
          <a:xfrm>
            <a:off x="1170150" y="3438875"/>
            <a:ext cx="57018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highlight>
                  <a:srgbClr val="FCFCFC"/>
                </a:highlight>
                <a:latin typeface="Open Sans"/>
                <a:ea typeface="Open Sans"/>
                <a:cs typeface="Open Sans"/>
                <a:sym typeface="Open Sans"/>
              </a:rPr>
              <a:t>In our work, we have trained transformer model with sequence </a:t>
            </a:r>
            <a:r>
              <a:rPr lang="en" sz="1500">
                <a:solidFill>
                  <a:schemeClr val="dk2"/>
                </a:solidFill>
                <a:highlight>
                  <a:srgbClr val="FCFCFC"/>
                </a:highlight>
                <a:latin typeface="Open Sans"/>
                <a:ea typeface="Open Sans"/>
                <a:cs typeface="Open Sans"/>
                <a:sym typeface="Open Sans"/>
              </a:rPr>
              <a:t>alignment for Bangla text-to-ipa transcription in character-level.</a:t>
            </a:r>
            <a:endParaRPr b="0" baseline="30000" i="0" sz="20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g26026016b16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025" y="1326150"/>
            <a:ext cx="2077275" cy="196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026016b16_0_39"/>
          <p:cNvSpPr txBox="1"/>
          <p:nvPr>
            <p:ph type="title"/>
          </p:nvPr>
        </p:nvSpPr>
        <p:spPr>
          <a:xfrm>
            <a:off x="311700" y="466344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Dataset Analysis</a:t>
            </a:r>
            <a:endParaRPr/>
          </a:p>
        </p:txBody>
      </p:sp>
      <p:sp>
        <p:nvSpPr>
          <p:cNvPr id="105" name="Google Shape;105;g26026016b16_0_39"/>
          <p:cNvSpPr txBox="1"/>
          <p:nvPr/>
        </p:nvSpPr>
        <p:spPr>
          <a:xfrm>
            <a:off x="1170138" y="1363888"/>
            <a:ext cx="44898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Text column of firstly provided training dataset contains foreign characters along with Bengali characters but these foreign characters are ignored in IPA transcription. </a:t>
            </a:r>
            <a:endParaRPr b="0" baseline="30000" i="0" sz="18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g26026016b16_0_39"/>
          <p:cNvSpPr txBox="1"/>
          <p:nvPr/>
        </p:nvSpPr>
        <p:spPr>
          <a:xfrm>
            <a:off x="1170138" y="2529938"/>
            <a:ext cx="4822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highlight>
                  <a:srgbClr val="FCFCFC"/>
                </a:highlight>
                <a:latin typeface="Open Sans"/>
                <a:ea typeface="Open Sans"/>
                <a:cs typeface="Open Sans"/>
                <a:sym typeface="Open Sans"/>
              </a:rPr>
              <a:t>Except 7 sentences all of the the sentences of text column and IPA column have equal number of words in the training dataset.</a:t>
            </a:r>
            <a:endParaRPr b="0" baseline="30000" i="0" sz="20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g26026016b16_0_39"/>
          <p:cNvSpPr txBox="1"/>
          <p:nvPr/>
        </p:nvSpPr>
        <p:spPr>
          <a:xfrm>
            <a:off x="1170138" y="3438875"/>
            <a:ext cx="62694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highlight>
                  <a:srgbClr val="FCFCFC"/>
                </a:highlight>
                <a:latin typeface="Open Sans"/>
                <a:ea typeface="Open Sans"/>
                <a:cs typeface="Open Sans"/>
                <a:sym typeface="Open Sans"/>
              </a:rPr>
              <a:t>Test dataset contains Bengali numerals but training dataset doesn’t contain any Bengali numeral.</a:t>
            </a:r>
            <a:endParaRPr b="0" baseline="30000" i="0" sz="20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g26026016b16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975" y="1335500"/>
            <a:ext cx="3172351" cy="21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26026016b16_0_39"/>
          <p:cNvSpPr txBox="1"/>
          <p:nvPr/>
        </p:nvSpPr>
        <p:spPr>
          <a:xfrm>
            <a:off x="1170138" y="4139625"/>
            <a:ext cx="73644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highlight>
                  <a:srgbClr val="FCFCFC"/>
                </a:highlight>
                <a:latin typeface="Open Sans"/>
                <a:ea typeface="Open Sans"/>
                <a:cs typeface="Open Sans"/>
                <a:sym typeface="Open Sans"/>
              </a:rPr>
              <a:t>In the training dataset, the maximum length of a word in the text column is 31, and in the ipa column, it is 34. The maximum length of a word in the text column of the test dataset is 36</a:t>
            </a:r>
            <a:endParaRPr b="0" baseline="30000" i="0" sz="20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ef3b397ce_0_10"/>
          <p:cNvSpPr txBox="1"/>
          <p:nvPr>
            <p:ph type="title"/>
          </p:nvPr>
        </p:nvSpPr>
        <p:spPr>
          <a:xfrm>
            <a:off x="311700" y="4858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5" name="Google Shape;115;g23ef3b397ce_0_10"/>
          <p:cNvSpPr/>
          <p:nvPr/>
        </p:nvSpPr>
        <p:spPr>
          <a:xfrm>
            <a:off x="4386850" y="1365050"/>
            <a:ext cx="4551300" cy="678300"/>
          </a:xfrm>
          <a:prstGeom prst="horizontalScroll">
            <a:avLst>
              <a:gd fmla="val 125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Direct Mapping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g23ef3b397ce_0_10"/>
          <p:cNvSpPr/>
          <p:nvPr/>
        </p:nvSpPr>
        <p:spPr>
          <a:xfrm>
            <a:off x="4386475" y="1994675"/>
            <a:ext cx="4551300" cy="679500"/>
          </a:xfrm>
          <a:prstGeom prst="horizontalScroll">
            <a:avLst>
              <a:gd fmla="val 125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Transformer Model</a:t>
            </a:r>
            <a:endParaRPr b="0" i="0" sz="14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g23ef3b397ce_0_10"/>
          <p:cNvSpPr/>
          <p:nvPr/>
        </p:nvSpPr>
        <p:spPr>
          <a:xfrm>
            <a:off x="4386475" y="2674175"/>
            <a:ext cx="4551300" cy="679500"/>
          </a:xfrm>
          <a:prstGeom prst="horizontalScroll">
            <a:avLst>
              <a:gd fmla="val 125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Foreign Characters Elimination</a:t>
            </a:r>
            <a:endParaRPr b="1" i="0" sz="1400" u="none" cap="none" strike="noStrike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g23ef3b397ce_0_10"/>
          <p:cNvSpPr/>
          <p:nvPr/>
        </p:nvSpPr>
        <p:spPr>
          <a:xfrm>
            <a:off x="4386475" y="3353675"/>
            <a:ext cx="4551300" cy="679500"/>
          </a:xfrm>
          <a:prstGeom prst="horizontalScroll">
            <a:avLst>
              <a:gd fmla="val 125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Sequence Alignment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9" name="Google Shape;119;g23ef3b397ce_0_10"/>
          <p:cNvPicPr preferRelativeResize="0"/>
          <p:nvPr/>
        </p:nvPicPr>
        <p:blipFill rotWithShape="1">
          <a:blip r:embed="rId3">
            <a:alphaModFix/>
          </a:blip>
          <a:srcRect b="0" l="3528" r="3342" t="0"/>
          <a:stretch/>
        </p:blipFill>
        <p:spPr>
          <a:xfrm>
            <a:off x="152375" y="1452672"/>
            <a:ext cx="3845075" cy="258051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3ef3b397ce_0_10"/>
          <p:cNvSpPr/>
          <p:nvPr/>
        </p:nvSpPr>
        <p:spPr>
          <a:xfrm>
            <a:off x="4386850" y="4033200"/>
            <a:ext cx="4551300" cy="679500"/>
          </a:xfrm>
          <a:prstGeom prst="horizontalScroll">
            <a:avLst>
              <a:gd fmla="val 125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Number Handling</a:t>
            </a:r>
            <a:endParaRPr b="0" i="0" sz="14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edca91d04_1_0"/>
          <p:cNvSpPr txBox="1"/>
          <p:nvPr>
            <p:ph type="title"/>
          </p:nvPr>
        </p:nvSpPr>
        <p:spPr>
          <a:xfrm>
            <a:off x="311700" y="466344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Direct Mapping</a:t>
            </a:r>
            <a:endParaRPr/>
          </a:p>
        </p:txBody>
      </p:sp>
      <p:sp>
        <p:nvSpPr>
          <p:cNvPr id="126" name="Google Shape;126;g23edca91d04_1_0"/>
          <p:cNvSpPr txBox="1"/>
          <p:nvPr/>
        </p:nvSpPr>
        <p:spPr>
          <a:xfrm>
            <a:off x="1170138" y="1546706"/>
            <a:ext cx="68037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In the training set almost all the Bengali text and its corresponding IPA has equal number of words.</a:t>
            </a:r>
            <a:endParaRPr b="0" baseline="30000" i="0" sz="18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g23edca91d04_1_0"/>
          <p:cNvSpPr txBox="1"/>
          <p:nvPr/>
        </p:nvSpPr>
        <p:spPr>
          <a:xfrm>
            <a:off x="1170438" y="2369828"/>
            <a:ext cx="68031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IPA representation of Bengali words remain same in different (or all?) sentences.</a:t>
            </a:r>
            <a:endParaRPr b="0" baseline="30000" i="0" sz="18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g23edca91d04_1_0"/>
          <p:cNvSpPr txBox="1"/>
          <p:nvPr/>
        </p:nvSpPr>
        <p:spPr>
          <a:xfrm>
            <a:off x="1170438" y="3192950"/>
            <a:ext cx="68031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highlight>
                  <a:srgbClr val="FCFCFC"/>
                </a:highlight>
                <a:latin typeface="Open Sans"/>
                <a:ea typeface="Open Sans"/>
                <a:cs typeface="Open Sans"/>
                <a:sym typeface="Open Sans"/>
              </a:rPr>
              <a:t>Create a dictionary where key is every </a:t>
            </a:r>
            <a:r>
              <a:rPr lang="en" sz="1500">
                <a:solidFill>
                  <a:schemeClr val="dk2"/>
                </a:solidFill>
                <a:highlight>
                  <a:srgbClr val="FCFCFC"/>
                </a:highlight>
                <a:latin typeface="Open Sans"/>
                <a:ea typeface="Open Sans"/>
                <a:cs typeface="Open Sans"/>
                <a:sym typeface="Open Sans"/>
              </a:rPr>
              <a:t>distinct</a:t>
            </a:r>
            <a:r>
              <a:rPr lang="en" sz="1500">
                <a:solidFill>
                  <a:schemeClr val="dk2"/>
                </a:solidFill>
                <a:highlight>
                  <a:srgbClr val="FCFCFC"/>
                </a:highlight>
                <a:latin typeface="Open Sans"/>
                <a:ea typeface="Open Sans"/>
                <a:cs typeface="Open Sans"/>
                <a:sym typeface="Open Sans"/>
              </a:rPr>
              <a:t> Bengali word and value is its IPA representation.</a:t>
            </a:r>
            <a:endParaRPr b="0" baseline="30000" i="0" sz="20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g23edca91d04_1_0"/>
          <p:cNvSpPr txBox="1"/>
          <p:nvPr/>
        </p:nvSpPr>
        <p:spPr>
          <a:xfrm>
            <a:off x="1170450" y="3873350"/>
            <a:ext cx="6803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20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g23edca91d04_1_0"/>
          <p:cNvSpPr txBox="1"/>
          <p:nvPr/>
        </p:nvSpPr>
        <p:spPr>
          <a:xfrm>
            <a:off x="1170450" y="4016075"/>
            <a:ext cx="68031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এরপরও তারা বকেয়া পরিশোধ করেনি।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eɾpɔɾo t̪ɐɾɐ bɔkeʲɐ poɾɪʃod̪ʱ kɔɾenɪ।</a:t>
            </a:r>
            <a:endParaRPr sz="15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1" name="Google Shape;131;g23edca91d04_1_0"/>
          <p:cNvCxnSpPr/>
          <p:nvPr/>
        </p:nvCxnSpPr>
        <p:spPr>
          <a:xfrm>
            <a:off x="3391175" y="4333900"/>
            <a:ext cx="0" cy="2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g23edca91d04_1_0"/>
          <p:cNvCxnSpPr/>
          <p:nvPr/>
        </p:nvCxnSpPr>
        <p:spPr>
          <a:xfrm>
            <a:off x="3915150" y="4333900"/>
            <a:ext cx="0" cy="2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g23edca91d04_1_0"/>
          <p:cNvCxnSpPr/>
          <p:nvPr/>
        </p:nvCxnSpPr>
        <p:spPr>
          <a:xfrm>
            <a:off x="4380475" y="4333900"/>
            <a:ext cx="0" cy="2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g23edca91d04_1_0"/>
          <p:cNvCxnSpPr/>
          <p:nvPr/>
        </p:nvCxnSpPr>
        <p:spPr>
          <a:xfrm>
            <a:off x="5100025" y="4333900"/>
            <a:ext cx="0" cy="2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g23edca91d04_1_0"/>
          <p:cNvCxnSpPr/>
          <p:nvPr/>
        </p:nvCxnSpPr>
        <p:spPr>
          <a:xfrm>
            <a:off x="5702225" y="4333900"/>
            <a:ext cx="0" cy="2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7fe394993_1_0"/>
          <p:cNvSpPr txBox="1"/>
          <p:nvPr>
            <p:ph type="title"/>
          </p:nvPr>
        </p:nvSpPr>
        <p:spPr>
          <a:xfrm>
            <a:off x="311700" y="4644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Transformer Model</a:t>
            </a:r>
            <a:endParaRPr/>
          </a:p>
        </p:txBody>
      </p:sp>
      <p:sp>
        <p:nvSpPr>
          <p:cNvPr id="141" name="Google Shape;141;g277fe394993_1_0"/>
          <p:cNvSpPr txBox="1"/>
          <p:nvPr>
            <p:ph idx="1" type="body"/>
          </p:nvPr>
        </p:nvSpPr>
        <p:spPr>
          <a:xfrm>
            <a:off x="7820000" y="4131450"/>
            <a:ext cx="18291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2" name="Google Shape;142;g277fe394993_1_0"/>
          <p:cNvSpPr txBox="1"/>
          <p:nvPr/>
        </p:nvSpPr>
        <p:spPr>
          <a:xfrm>
            <a:off x="1170450" y="1586425"/>
            <a:ext cx="6803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Represent word and IPA pairs as sentences consisting of individual characters without changing relative order of characters.</a:t>
            </a:r>
            <a:endParaRPr b="0" baseline="30000" i="0" sz="18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g277fe394993_1_0"/>
          <p:cNvSpPr txBox="1"/>
          <p:nvPr/>
        </p:nvSpPr>
        <p:spPr>
          <a:xfrm>
            <a:off x="1170450" y="2206218"/>
            <a:ext cx="68031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C4043"/>
                </a:solidFill>
                <a:latin typeface="Open Sans"/>
                <a:ea typeface="Open Sans"/>
                <a:cs typeface="Open Sans"/>
                <a:sym typeface="Open Sans"/>
              </a:rPr>
              <a:t>বাড়ি, bɐɽi</a:t>
            </a:r>
            <a:endParaRPr sz="1500">
              <a:solidFill>
                <a:srgbClr val="3C40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g277fe394993_1_0"/>
          <p:cNvSpPr txBox="1"/>
          <p:nvPr/>
        </p:nvSpPr>
        <p:spPr>
          <a:xfrm>
            <a:off x="1170450" y="2620781"/>
            <a:ext cx="68031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C4043"/>
                </a:solidFill>
                <a:latin typeface="Open Sans"/>
                <a:ea typeface="Open Sans"/>
                <a:cs typeface="Open Sans"/>
                <a:sym typeface="Open Sans"/>
              </a:rPr>
              <a:t>'ব া ড় ি '                                                     </a:t>
            </a:r>
            <a:r>
              <a:rPr lang="en" sz="1500">
                <a:solidFill>
                  <a:srgbClr val="3C4043"/>
                </a:solidFill>
                <a:latin typeface="Open Sans"/>
                <a:ea typeface="Open Sans"/>
                <a:cs typeface="Open Sans"/>
                <a:sym typeface="Open Sans"/>
              </a:rPr>
              <a:t>'b ɐ ɽ i'</a:t>
            </a:r>
            <a:endParaRPr sz="1500">
              <a:solidFill>
                <a:srgbClr val="3C40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5" name="Google Shape;145;g277fe394993_1_0"/>
          <p:cNvCxnSpPr/>
          <p:nvPr/>
        </p:nvCxnSpPr>
        <p:spPr>
          <a:xfrm>
            <a:off x="3782325" y="2812400"/>
            <a:ext cx="16623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g277fe394993_1_0"/>
          <p:cNvCxnSpPr/>
          <p:nvPr/>
        </p:nvCxnSpPr>
        <p:spPr>
          <a:xfrm flipH="1">
            <a:off x="3391300" y="2401700"/>
            <a:ext cx="762600" cy="2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g277fe394993_1_0"/>
          <p:cNvCxnSpPr/>
          <p:nvPr/>
        </p:nvCxnSpPr>
        <p:spPr>
          <a:xfrm>
            <a:off x="5073100" y="2440825"/>
            <a:ext cx="821400" cy="2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g277fe394993_1_0"/>
          <p:cNvSpPr txBox="1"/>
          <p:nvPr/>
        </p:nvSpPr>
        <p:spPr>
          <a:xfrm>
            <a:off x="1170450" y="3165651"/>
            <a:ext cx="6803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Perform machine translation in character-level using a </a:t>
            </a: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lightweight</a:t>
            </a: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transformer model having single encoder and decoder layer.</a:t>
            </a:r>
            <a:endParaRPr b="0" baseline="30000" i="0" sz="18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g277fe394993_1_0"/>
          <p:cNvSpPr txBox="1"/>
          <p:nvPr/>
        </p:nvSpPr>
        <p:spPr>
          <a:xfrm>
            <a:off x="1170450" y="4333988"/>
            <a:ext cx="68031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model is trained for 50 epochs with a learning rate of 0.001 and batch size of 64 with mini-batch approach</a:t>
            </a:r>
            <a:endParaRPr b="0" baseline="30000" i="0" sz="18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g277fe394993_1_0"/>
          <p:cNvSpPr txBox="1"/>
          <p:nvPr/>
        </p:nvSpPr>
        <p:spPr>
          <a:xfrm>
            <a:off x="1170450" y="3851069"/>
            <a:ext cx="68031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Vocabulary is adapted from training set and its size is 125.</a:t>
            </a:r>
            <a:endParaRPr b="0" baseline="30000" i="0" sz="18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6f8a9c89c_0_24"/>
          <p:cNvSpPr txBox="1"/>
          <p:nvPr>
            <p:ph type="title"/>
          </p:nvPr>
        </p:nvSpPr>
        <p:spPr>
          <a:xfrm>
            <a:off x="311700" y="466344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en"/>
              <a:t>Foreign Characters Elimination</a:t>
            </a:r>
            <a:endParaRPr/>
          </a:p>
        </p:txBody>
      </p:sp>
      <p:sp>
        <p:nvSpPr>
          <p:cNvPr id="156" name="Google Shape;156;g296f8a9c89c_0_24"/>
          <p:cNvSpPr txBox="1"/>
          <p:nvPr/>
        </p:nvSpPr>
        <p:spPr>
          <a:xfrm>
            <a:off x="1170138" y="1546706"/>
            <a:ext cx="68037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In the IPA transcription of Bengali text foreign characters are eliminated.</a:t>
            </a:r>
            <a:endParaRPr b="0" baseline="30000" i="0" sz="18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g296f8a9c89c_0_24"/>
          <p:cNvSpPr txBox="1"/>
          <p:nvPr/>
        </p:nvSpPr>
        <p:spPr>
          <a:xfrm>
            <a:off x="1170438" y="2369828"/>
            <a:ext cx="68031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vocabulary</a:t>
            </a: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of all Bengali characters, punctuations and symbols is created with consideration of some irregularities.</a:t>
            </a:r>
            <a:endParaRPr b="0" baseline="30000" i="0" sz="18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g296f8a9c89c_0_24"/>
          <p:cNvSpPr txBox="1"/>
          <p:nvPr/>
        </p:nvSpPr>
        <p:spPr>
          <a:xfrm>
            <a:off x="1170438" y="3192950"/>
            <a:ext cx="68031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highlight>
                  <a:srgbClr val="FCFCFC"/>
                </a:highlight>
                <a:latin typeface="Open Sans"/>
                <a:ea typeface="Open Sans"/>
                <a:cs typeface="Open Sans"/>
                <a:sym typeface="Open Sans"/>
              </a:rPr>
              <a:t>Characters which are not present in this Bengali vocabulary list are eliminated in the IPA transcription.</a:t>
            </a:r>
            <a:endParaRPr b="0" baseline="30000" i="0" sz="20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9" name="Google Shape;159;g296f8a9c89c_0_24"/>
          <p:cNvCxnSpPr>
            <a:stCxn id="160" idx="3"/>
            <a:endCxn id="161" idx="1"/>
          </p:cNvCxnSpPr>
          <p:nvPr/>
        </p:nvCxnSpPr>
        <p:spPr>
          <a:xfrm>
            <a:off x="4348300" y="4162775"/>
            <a:ext cx="84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g296f8a9c89c_0_24"/>
          <p:cNvSpPr txBox="1"/>
          <p:nvPr/>
        </p:nvSpPr>
        <p:spPr>
          <a:xfrm>
            <a:off x="3416800" y="4016075"/>
            <a:ext cx="931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C4043"/>
                </a:solidFill>
                <a:latin typeface="Open Sans"/>
                <a:ea typeface="Open Sans"/>
                <a:cs typeface="Open Sans"/>
                <a:sym typeface="Open Sans"/>
              </a:rPr>
              <a:t>FAO-এর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g296f8a9c89c_0_24"/>
          <p:cNvSpPr txBox="1"/>
          <p:nvPr/>
        </p:nvSpPr>
        <p:spPr>
          <a:xfrm>
            <a:off x="5190475" y="4016075"/>
            <a:ext cx="7257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C4043"/>
                </a:solidFill>
                <a:latin typeface="Open Sans"/>
                <a:ea typeface="Open Sans"/>
                <a:cs typeface="Open Sans"/>
                <a:sym typeface="Open Sans"/>
              </a:rPr>
              <a:t>-eɾ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6f8a9c89c_0_51"/>
          <p:cNvSpPr txBox="1"/>
          <p:nvPr>
            <p:ph type="title"/>
          </p:nvPr>
        </p:nvSpPr>
        <p:spPr>
          <a:xfrm>
            <a:off x="311700" y="466344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Sequence Alignment</a:t>
            </a:r>
            <a:endParaRPr/>
          </a:p>
        </p:txBody>
      </p:sp>
      <p:sp>
        <p:nvSpPr>
          <p:cNvPr id="167" name="Google Shape;167;g296f8a9c89c_0_51"/>
          <p:cNvSpPr txBox="1"/>
          <p:nvPr/>
        </p:nvSpPr>
        <p:spPr>
          <a:xfrm>
            <a:off x="1170138" y="1546706"/>
            <a:ext cx="68037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Generates tokens by splitting words  with positional and category informations.</a:t>
            </a:r>
            <a:endParaRPr b="0" baseline="30000" i="0" sz="18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g296f8a9c89c_0_51"/>
          <p:cNvSpPr txBox="1"/>
          <p:nvPr/>
        </p:nvSpPr>
        <p:spPr>
          <a:xfrm>
            <a:off x="1170138" y="2579128"/>
            <a:ext cx="68031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highlight>
                  <a:srgbClr val="FCFCFC"/>
                </a:highlight>
                <a:latin typeface="Open Sans"/>
                <a:ea typeface="Open Sans"/>
                <a:cs typeface="Open Sans"/>
                <a:sym typeface="Open Sans"/>
              </a:rPr>
              <a:t>IPA representation is generated by the model for only the tokens of category Bengali (BN) and token list is updated with that value and other tokens remain same. </a:t>
            </a:r>
            <a:endParaRPr b="0" baseline="30000" i="0" sz="20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g296f8a9c89c_0_51"/>
          <p:cNvSpPr txBox="1"/>
          <p:nvPr/>
        </p:nvSpPr>
        <p:spPr>
          <a:xfrm>
            <a:off x="1170138" y="3611550"/>
            <a:ext cx="68031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highlight>
                  <a:srgbClr val="FCFCFC"/>
                </a:highlight>
                <a:latin typeface="Open Sans"/>
                <a:ea typeface="Open Sans"/>
                <a:cs typeface="Open Sans"/>
                <a:sym typeface="Open Sans"/>
              </a:rPr>
              <a:t>Finally token list is merged for generating the transcription of the initial word.</a:t>
            </a:r>
            <a:endParaRPr b="0" baseline="30000" i="0" sz="20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Abir</dc:creator>
</cp:coreProperties>
</file>