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3"/>
  </p:notesMasterIdLst>
  <p:sldIdLst>
    <p:sldId id="278" r:id="rId2"/>
    <p:sldId id="279" r:id="rId3"/>
    <p:sldId id="280" r:id="rId4"/>
    <p:sldId id="281" r:id="rId5"/>
    <p:sldId id="284" r:id="rId6"/>
    <p:sldId id="299" r:id="rId7"/>
    <p:sldId id="282" r:id="rId8"/>
    <p:sldId id="297" r:id="rId9"/>
    <p:sldId id="294" r:id="rId10"/>
    <p:sldId id="295" r:id="rId11"/>
    <p:sldId id="298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EFEC7-691E-3222-17BD-B048DF0676AF}" v="56" dt="2022-12-11T10:35:04.621"/>
    <p1510:client id="{0DBBCD98-CB2A-7BBA-F5C1-F69226B55639}" v="238" dt="2022-12-09T13:31:04.307"/>
    <p1510:client id="{45FF0224-B53C-CCBA-86EA-760AC915C1D3}" v="21" dt="2022-12-09T11:54:29.714"/>
    <p1510:client id="{A2B5506D-462C-BC84-7A71-8B31F72345A1}" v="700" dt="2022-12-11T17:04:31.639"/>
    <p1510:client id="{AE2BB316-E9F0-EE0B-484D-F3ADF51829ED}" v="120" dt="2022-12-09T10:45:51.250"/>
    <p1510:client id="{D4013855-74E1-4856-AEDF-F884C6928004}" v="114" dt="2022-12-09T07:06:19.840"/>
    <p1510:client id="{F7D9DACD-1865-6393-F5D0-3D4B4E146131}" v="64" dt="2022-12-11T09:39:13.040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0"/>
    <p:restoredTop sz="94609" autoAdjust="0"/>
  </p:normalViewPr>
  <p:slideViewPr>
    <p:cSldViewPr snapToGrid="0" snapToObjects="1">
      <p:cViewPr varScale="1">
        <p:scale>
          <a:sx n="62" d="100"/>
          <a:sy n="62" d="100"/>
        </p:scale>
        <p:origin x="800" y="5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52" y="279721"/>
            <a:ext cx="11666170" cy="765721"/>
          </a:xfrm>
        </p:spPr>
        <p:txBody>
          <a:bodyPr/>
          <a:lstStyle/>
          <a:p>
            <a:r>
              <a:rPr lang="en-US" sz="4000" b="0" cap="none" dirty="0">
                <a:latin typeface="Arial"/>
                <a:ea typeface="+mj-lt"/>
                <a:cs typeface="+mj-lt"/>
              </a:rPr>
              <a:t>CNN-Based Image Analysis for Malaria Diagnosis</a:t>
            </a:r>
            <a:br>
              <a:rPr lang="en-US" dirty="0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7417" y="2086194"/>
            <a:ext cx="6618577" cy="224796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2000" dirty="0">
                <a:latin typeface="Arial"/>
                <a:cs typeface="Sabon Next LT"/>
              </a:rPr>
              <a:t>Presented by</a:t>
            </a:r>
          </a:p>
          <a:p>
            <a:r>
              <a:rPr lang="en-US" sz="2000" dirty="0">
                <a:latin typeface="Arial"/>
                <a:cs typeface="Sabon Next LT"/>
              </a:rPr>
              <a:t>Jakir Hasan</a:t>
            </a:r>
          </a:p>
          <a:p>
            <a:r>
              <a:rPr lang="en-US" sz="2000" dirty="0">
                <a:latin typeface="Arial"/>
                <a:cs typeface="Sabon Next LT"/>
              </a:rPr>
              <a:t>Golam Mostafa Naeem</a:t>
            </a:r>
          </a:p>
          <a:p>
            <a:r>
              <a:rPr lang="en-US" sz="2000" dirty="0">
                <a:latin typeface="Arial"/>
                <a:cs typeface="Sabon Next LT"/>
              </a:rPr>
              <a:t>BSc. Computer Science &amp; Engineering</a:t>
            </a:r>
          </a:p>
          <a:p>
            <a:r>
              <a:rPr lang="en-US" sz="2000" dirty="0">
                <a:latin typeface="Arial"/>
                <a:ea typeface="+mn-lt"/>
                <a:cs typeface="+mn-lt"/>
              </a:rPr>
              <a:t>Shahjalal University of Science &amp; Technology</a:t>
            </a:r>
            <a:endParaRPr lang="en-US" sz="2000" dirty="0"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1698E-48D3-FA08-30A8-51311F1C5EFF}"/>
              </a:ext>
            </a:extLst>
          </p:cNvPr>
          <p:cNvSpPr txBox="1"/>
          <p:nvPr/>
        </p:nvSpPr>
        <p:spPr>
          <a:xfrm>
            <a:off x="5152868" y="1049311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BA30C-E3DD-3C13-E40E-67C31E383D30}"/>
              </a:ext>
            </a:extLst>
          </p:cNvPr>
          <p:cNvSpPr txBox="1"/>
          <p:nvPr/>
        </p:nvSpPr>
        <p:spPr>
          <a:xfrm>
            <a:off x="2254771" y="980607"/>
            <a:ext cx="836950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Authors: Zhaohui Liang, Andrew Powell, Ilker Ersoy, Mahdieh </a:t>
            </a:r>
            <a:r>
              <a:rPr lang="en-US" dirty="0" err="1">
                <a:ea typeface="+mn-lt"/>
                <a:cs typeface="+mn-lt"/>
              </a:rPr>
              <a:t>Poostchi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Kamolrat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Silamut</a:t>
            </a:r>
            <a:r>
              <a:rPr lang="en-US" dirty="0">
                <a:ea typeface="+mn-lt"/>
                <a:cs typeface="+mn-lt"/>
              </a:rPr>
              <a:t>, Kannappan Palaniappan, Peng Guo, Md Amir Hossain, </a:t>
            </a:r>
            <a:r>
              <a:rPr lang="en-US" dirty="0" err="1">
                <a:ea typeface="+mn-lt"/>
                <a:cs typeface="+mn-lt"/>
              </a:rPr>
              <a:t>Antani</a:t>
            </a:r>
            <a:r>
              <a:rPr lang="en-US" dirty="0">
                <a:ea typeface="+mn-lt"/>
                <a:cs typeface="+mn-lt"/>
              </a:rPr>
              <a:t> Sameer, Richard James Maude,  Jimmy </a:t>
            </a:r>
            <a:r>
              <a:rPr lang="en-US" dirty="0" err="1">
                <a:ea typeface="+mn-lt"/>
                <a:cs typeface="+mn-lt"/>
              </a:rPr>
              <a:t>Xiangji</a:t>
            </a:r>
            <a:r>
              <a:rPr lang="en-US" dirty="0">
                <a:ea typeface="+mn-lt"/>
                <a:cs typeface="+mn-lt"/>
              </a:rPr>
              <a:t> Huang,  Stefan Jaeger, George </a:t>
            </a:r>
            <a:r>
              <a:rPr lang="en-US" dirty="0" err="1">
                <a:ea typeface="+mn-lt"/>
                <a:cs typeface="+mn-lt"/>
              </a:rPr>
              <a:t>Thoma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Sabon Next 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9104A7-1AD5-0154-7C9B-7BD594878C49}"/>
              </a:ext>
            </a:extLst>
          </p:cNvPr>
          <p:cNvSpPr txBox="1"/>
          <p:nvPr/>
        </p:nvSpPr>
        <p:spPr>
          <a:xfrm>
            <a:off x="11673590" y="112425"/>
            <a:ext cx="5182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  <a:latin typeface="Arial"/>
                <a:cs typeface="Sabon Next 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3435-37C6-8B56-BC7E-CA66DE330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901085" cy="817827"/>
          </a:xfrm>
        </p:spPr>
        <p:txBody>
          <a:bodyPr/>
          <a:lstStyle/>
          <a:p>
            <a:r>
              <a:rPr lang="en-US" sz="4000" b="0" cap="none" dirty="0">
                <a:latin typeface="Arial"/>
                <a:cs typeface="Arial"/>
              </a:rPr>
              <a:t>Conclusions and Discussions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41A63-3661-1C3D-D0F9-5A2689704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3052" y="2038513"/>
            <a:ext cx="10287290" cy="413920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7345" indent="-347345"/>
            <a:endParaRPr lang="en-US" sz="2400" dirty="0">
              <a:latin typeface="Arial"/>
              <a:cs typeface="Sabon Next LT"/>
            </a:endParaRPr>
          </a:p>
          <a:p>
            <a:pPr marL="285750" indent="-285750">
              <a:buFont typeface="Wingdings,Sans-Serif" panose="020B0604020202020204" pitchFamily="34" charset="0"/>
              <a:buChar char="§"/>
            </a:pPr>
            <a:r>
              <a:rPr lang="en-US" sz="2400" dirty="0">
                <a:latin typeface="Arial"/>
                <a:cs typeface="Arial"/>
              </a:rPr>
              <a:t>The significance of the study of this paper is to propose a new and robust machine learning model based on a convolutional neural network (CNN) to automatically classify single cells in thin blood smears on standard microscope slides as either infected or uninfected.</a:t>
            </a:r>
            <a:endParaRPr lang="en-US" sz="2400">
              <a:latin typeface="Arial"/>
              <a:cs typeface="Sabon Next LT"/>
            </a:endParaRPr>
          </a:p>
          <a:p>
            <a:pPr marL="285750" indent="-285750">
              <a:buFont typeface="Wingdings,Sans-Serif" panose="020B0604020202020204" pitchFamily="34" charset="0"/>
              <a:buChar char="§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Wingdings,Sans-Serif" panose="020B0604020202020204" pitchFamily="34" charset="0"/>
              <a:buChar char="§"/>
            </a:pPr>
            <a:r>
              <a:rPr lang="en-US" sz="2400" dirty="0">
                <a:latin typeface="Arial"/>
                <a:cs typeface="Arial"/>
              </a:rPr>
              <a:t>Compared to Transfer Learning model, the CNN model shows much better classification performance after training with more than 27,000 images and it is scalable. </a:t>
            </a:r>
            <a:endParaRPr lang="en-US" sz="2400" dirty="0">
              <a:ea typeface="+mn-lt"/>
              <a:cs typeface="+mn-lt"/>
            </a:endParaRPr>
          </a:p>
          <a:p>
            <a:pPr marL="347345" indent="-347345"/>
            <a:endParaRPr lang="en-US" dirty="0">
              <a:cs typeface="Sabon Next 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DCD76-9C64-4F2D-8458-37B467D0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z="1800" dirty="0">
                <a:latin typeface="Arial"/>
                <a:cs typeface="Arial"/>
              </a:rPr>
              <a:t>10</a:t>
            </a:fld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2122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7A2C-FA8F-EC8C-FC99-81E86505A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1638" y="2924481"/>
            <a:ext cx="4581894" cy="1679349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5EAF0-25F3-1EA7-8CD6-45D9C4D168AB}"/>
              </a:ext>
            </a:extLst>
          </p:cNvPr>
          <p:cNvSpPr txBox="1"/>
          <p:nvPr/>
        </p:nvSpPr>
        <p:spPr>
          <a:xfrm>
            <a:off x="10699229" y="356016"/>
            <a:ext cx="6681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  <a:latin typeface="Arial"/>
                <a:cs typeface="Sabon Next LT"/>
              </a:rPr>
              <a:t>11</a:t>
            </a:r>
            <a:endParaRPr lang="en-US" dirty="0">
              <a:solidFill>
                <a:schemeClr val="accent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353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305" y="77284"/>
            <a:ext cx="7280897" cy="587482"/>
          </a:xfrm>
        </p:spPr>
        <p:txBody>
          <a:bodyPr/>
          <a:lstStyle/>
          <a:p>
            <a:r>
              <a:rPr lang="en-US" sz="4000" b="0" cap="none" dirty="0"/>
              <a:t>What is Malaria?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746" y="727589"/>
            <a:ext cx="9503664" cy="173069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Arial"/>
                <a:ea typeface="+mn-lt"/>
                <a:cs typeface="+mn-lt"/>
              </a:rPr>
              <a:t>Malaria is a life-threatening disease caused by parasites that are transmitted to people through the bites of infected female Anopheles mosquitoes. </a:t>
            </a:r>
            <a:endParaRPr lang="en-US">
              <a:latin typeface="Arial"/>
            </a:endParaRPr>
          </a:p>
          <a:p>
            <a:endParaRPr lang="en-US" dirty="0"/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07D0B570-56A9-AEE7-EAD1-58CA197E3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97" y="2382991"/>
            <a:ext cx="7340313" cy="4155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BBCB33-56DC-AF1C-21C6-E27D42A34289}"/>
              </a:ext>
            </a:extLst>
          </p:cNvPr>
          <p:cNvSpPr txBox="1"/>
          <p:nvPr/>
        </p:nvSpPr>
        <p:spPr>
          <a:xfrm>
            <a:off x="11298836" y="187376"/>
            <a:ext cx="8930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  <a:latin typeface="Arial"/>
                <a:cs typeface="Sabon Next LT"/>
              </a:rPr>
              <a:t>2</a:t>
            </a:r>
            <a:endParaRPr lang="en-US" dirty="0">
              <a:solidFill>
                <a:schemeClr val="accent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284" y="258960"/>
            <a:ext cx="8429286" cy="1362856"/>
          </a:xfrm>
        </p:spPr>
        <p:txBody>
          <a:bodyPr anchor="b">
            <a:normAutofit/>
          </a:bodyPr>
          <a:lstStyle/>
          <a:p>
            <a:r>
              <a:rPr lang="en-US" sz="4000" cap="none" dirty="0">
                <a:latin typeface="Arial"/>
                <a:cs typeface="Arial"/>
              </a:rPr>
              <a:t>Current Diagnostic Methods</a:t>
            </a:r>
          </a:p>
        </p:txBody>
      </p:sp>
      <p:pic>
        <p:nvPicPr>
          <p:cNvPr id="5" name="Picture 5" descr="A picture containing text, grass&#10;&#10;Description automatically generated">
            <a:extLst>
              <a:ext uri="{FF2B5EF4-FFF2-40B4-BE49-F238E27FC236}">
                <a16:creationId xmlns:a16="http://schemas.microsoft.com/office/drawing/2014/main" id="{1EE2BD41-C119-7DFE-B10C-AE824A92E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837" y="3350655"/>
            <a:ext cx="6059774" cy="3008148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2214" y="1857531"/>
            <a:ext cx="10178139" cy="150821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br>
              <a:rPr lang="en-US" dirty="0"/>
            </a:br>
            <a:endParaRPr lang="en-US"/>
          </a:p>
          <a:p>
            <a:r>
              <a:rPr lang="en-US" sz="2800" dirty="0">
                <a:latin typeface="Arial"/>
                <a:ea typeface="+mn-lt"/>
                <a:cs typeface="+mn-lt"/>
              </a:rPr>
              <a:t>Malaria pathogens infiltrate the human erythrocytes and can be detected by examining parasite-infected red blood cells.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0418" y="457200"/>
            <a:ext cx="1062502" cy="69904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800" dirty="0" smtClean="0">
                <a:latin typeface="Arial"/>
                <a:cs typeface="Arial"/>
              </a:rPr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223" y="403685"/>
            <a:ext cx="9973455" cy="980457"/>
          </a:xfrm>
        </p:spPr>
        <p:txBody>
          <a:bodyPr/>
          <a:lstStyle/>
          <a:p>
            <a:r>
              <a:rPr lang="en-US" sz="4000" cap="none" dirty="0">
                <a:latin typeface="Arial"/>
                <a:cs typeface="Arial"/>
              </a:rPr>
              <a:t>Current Diagnostic Methods (contd.)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E0F7E69-90D6-21A1-6051-79BA2A407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221" y="1390338"/>
            <a:ext cx="3904937" cy="2603291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11F02B22-C99C-E5AF-9CB6-C526842CD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236" y="4068579"/>
            <a:ext cx="2593299" cy="2605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B7129D-32F9-052C-38F6-6F03910926E6}"/>
              </a:ext>
            </a:extLst>
          </p:cNvPr>
          <p:cNvSpPr txBox="1"/>
          <p:nvPr/>
        </p:nvSpPr>
        <p:spPr>
          <a:xfrm>
            <a:off x="1861278" y="1905001"/>
            <a:ext cx="5527465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Wingdings"/>
              <a:buChar char="§"/>
            </a:pPr>
            <a:r>
              <a:rPr lang="en-US" sz="2400" dirty="0">
                <a:solidFill>
                  <a:schemeClr val="accent6"/>
                </a:solidFill>
                <a:latin typeface="Arial"/>
                <a:cs typeface="Sabon Next LT"/>
              </a:rPr>
              <a:t>Microscopy</a:t>
            </a:r>
          </a:p>
          <a:p>
            <a:pPr marL="742950" lvl="1" indent="-285750">
              <a:buFont typeface="Wingdings"/>
              <a:buChar char="§"/>
            </a:pPr>
            <a:r>
              <a:rPr lang="en-US" sz="2400" dirty="0">
                <a:solidFill>
                  <a:schemeClr val="accent6"/>
                </a:solidFill>
                <a:latin typeface="Arial"/>
                <a:ea typeface="+mn-lt"/>
                <a:cs typeface="+mn-lt"/>
              </a:rPr>
              <a:t>Inefficient and dependent on the expertise of microscopist</a:t>
            </a:r>
            <a:endParaRPr lang="en-US" sz="2400" dirty="0">
              <a:solidFill>
                <a:schemeClr val="accent6"/>
              </a:solidFill>
              <a:latin typeface="Arial"/>
              <a:cs typeface="Sabon Next LT"/>
            </a:endParaRPr>
          </a:p>
          <a:p>
            <a:pPr marL="285750" indent="-285750">
              <a:buFont typeface="Wingdings"/>
              <a:buChar char="§"/>
            </a:pPr>
            <a:endParaRPr lang="en-US" sz="2400" dirty="0">
              <a:solidFill>
                <a:schemeClr val="accent6"/>
              </a:solidFill>
              <a:latin typeface="Arial"/>
              <a:ea typeface="+mn-lt"/>
              <a:cs typeface="+mn-lt"/>
            </a:endParaRPr>
          </a:p>
          <a:p>
            <a:pPr marL="285750" indent="-285750">
              <a:buFont typeface="Wingdings"/>
              <a:buChar char="§"/>
            </a:pPr>
            <a:r>
              <a:rPr lang="en-US" sz="2400" dirty="0">
                <a:solidFill>
                  <a:schemeClr val="accent6"/>
                </a:solidFill>
                <a:latin typeface="Arial"/>
                <a:ea typeface="+mn-lt"/>
                <a:cs typeface="+mn-lt"/>
              </a:rPr>
              <a:t>Rapid Diagnostic Test(RDT)</a:t>
            </a:r>
          </a:p>
          <a:p>
            <a:pPr marL="742950" lvl="1" indent="-285750">
              <a:buFont typeface="Wingdings"/>
              <a:buChar char="§"/>
            </a:pPr>
            <a:r>
              <a:rPr lang="en-US" sz="2400" dirty="0">
                <a:solidFill>
                  <a:schemeClr val="accent6"/>
                </a:solidFill>
                <a:latin typeface="Arial"/>
                <a:ea typeface="+mn-lt"/>
                <a:cs typeface="+mn-lt"/>
              </a:rPr>
              <a:t>Expensive</a:t>
            </a:r>
          </a:p>
          <a:p>
            <a:pPr marL="742950" lvl="1" indent="-285750">
              <a:buFont typeface="Wingdings"/>
              <a:buChar char="§"/>
            </a:pPr>
            <a:r>
              <a:rPr lang="en-US" sz="2400" dirty="0">
                <a:solidFill>
                  <a:schemeClr val="accent6"/>
                </a:solidFill>
                <a:latin typeface="Arial"/>
                <a:ea typeface="+mn-lt"/>
                <a:cs typeface="+mn-lt"/>
              </a:rPr>
              <a:t>Provide less information than microscopy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74CF06-E5EC-0F39-0C44-D7B26A575E91}"/>
              </a:ext>
            </a:extLst>
          </p:cNvPr>
          <p:cNvSpPr txBox="1"/>
          <p:nvPr/>
        </p:nvSpPr>
        <p:spPr>
          <a:xfrm>
            <a:off x="11511196" y="212360"/>
            <a:ext cx="5932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cs typeface="Sabon Next LT"/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09" y="803922"/>
            <a:ext cx="10671048" cy="768096"/>
          </a:xfrm>
        </p:spPr>
        <p:txBody>
          <a:bodyPr/>
          <a:lstStyle/>
          <a:p>
            <a:r>
              <a:rPr lang="en-US" sz="4000" b="0" cap="none" dirty="0">
                <a:latin typeface="Arial"/>
                <a:ea typeface="+mj-lt"/>
                <a:cs typeface="+mj-lt"/>
              </a:rPr>
              <a:t>Problem Context</a:t>
            </a:r>
            <a:endParaRPr lang="en-US" sz="4000" dirty="0">
              <a:latin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48C26-37A2-068A-3D0E-16313C891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3215" y="2013529"/>
            <a:ext cx="10680192" cy="152300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7345" indent="-347345">
              <a:buFont typeface="Wingdings" panose="020B0604020202020204" pitchFamily="34" charset="0"/>
              <a:buChar char="§"/>
            </a:pPr>
            <a:r>
              <a:rPr lang="en-US" sz="2400" dirty="0">
                <a:latin typeface="Arial"/>
                <a:ea typeface="+mn-lt"/>
                <a:cs typeface="+mn-lt"/>
              </a:rPr>
              <a:t>How can we reduce the wait time and improve the sensitivity and specificity of the malaria diagnostic process?</a:t>
            </a:r>
          </a:p>
          <a:p>
            <a:pPr marL="347345" indent="-347345">
              <a:buFont typeface="Wingdings" panose="020B0604020202020204" pitchFamily="34" charset="0"/>
              <a:buChar char="§"/>
            </a:pPr>
            <a:r>
              <a:rPr lang="en-US" sz="2400" dirty="0">
                <a:latin typeface="Arial"/>
                <a:ea typeface="+mn-lt"/>
                <a:cs typeface="+mn-lt"/>
              </a:rPr>
              <a:t>Automatic image recognition based on Machine Learning!</a:t>
            </a:r>
            <a:endParaRPr lang="en-US" sz="2400" dirty="0">
              <a:latin typeface="Arial"/>
              <a:cs typeface="Sabon Next 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672A0-E2CD-2E51-D2A6-64B7922D2391}"/>
              </a:ext>
            </a:extLst>
          </p:cNvPr>
          <p:cNvSpPr txBox="1"/>
          <p:nvPr/>
        </p:nvSpPr>
        <p:spPr>
          <a:xfrm>
            <a:off x="1105524" y="3997377"/>
            <a:ext cx="10586645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Arial"/>
                <a:ea typeface="+mn-lt"/>
                <a:cs typeface="+mn-lt"/>
              </a:rPr>
              <a:t>This study proposes a new and robust machine learning model based on a convolutional neural network (CNN) to automatically classify single cells in thin blood smears on standard microscope slides as either infected or uninfected.</a:t>
            </a:r>
            <a:endParaRPr lang="en-US" sz="2800" dirty="0">
              <a:solidFill>
                <a:schemeClr val="accent6"/>
              </a:solidFill>
              <a:latin typeface="Sabon Next LT"/>
              <a:cs typeface="Sabon Next 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5590C-ABD3-D7AD-2AA0-11501BE4CD25}"/>
              </a:ext>
            </a:extLst>
          </p:cNvPr>
          <p:cNvSpPr txBox="1"/>
          <p:nvPr/>
        </p:nvSpPr>
        <p:spPr>
          <a:xfrm>
            <a:off x="11330064" y="487180"/>
            <a:ext cx="3933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  <a:latin typeface="Arial"/>
                <a:cs typeface="Sabon Next LT"/>
              </a:rPr>
              <a:t>5</a:t>
            </a:r>
            <a:endParaRPr lang="en-US" dirty="0">
              <a:solidFill>
                <a:schemeClr val="accent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403D-DB8F-2897-2953-575BDA64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2332" y="428069"/>
            <a:ext cx="3993380" cy="768096"/>
          </a:xfrm>
        </p:spPr>
        <p:txBody>
          <a:bodyPr/>
          <a:lstStyle/>
          <a:p>
            <a:r>
              <a:rPr lang="en-US" sz="4000" b="0" cap="none" dirty="0">
                <a:latin typeface="Arial"/>
                <a:ea typeface="+mj-lt"/>
                <a:cs typeface="+mj-lt"/>
              </a:rPr>
              <a:t>Related Work</a:t>
            </a:r>
            <a:endParaRPr lang="en-US" sz="4000" dirty="0">
              <a:latin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C87D2-1827-C67A-E26E-29FBC261F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480" y="1199081"/>
            <a:ext cx="9389837" cy="56610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sz="2400" dirty="0">
                <a:latin typeface="Arial"/>
                <a:ea typeface="+mn-lt"/>
                <a:cs typeface="+mn-lt"/>
              </a:rPr>
              <a:t> Automatic Malaria Blood Smear Classification. </a:t>
            </a:r>
            <a:endParaRPr lang="en-US" dirty="0"/>
          </a:p>
          <a:p>
            <a:pPr marL="342900" indent="-342900">
              <a:buFont typeface="Wingdings" panose="020B0604020202020204" pitchFamily="34" charset="0"/>
              <a:buChar char="§"/>
            </a:pPr>
            <a:endParaRPr lang="en-US" sz="2400" dirty="0">
              <a:latin typeface="Arial"/>
              <a:ea typeface="+mn-lt"/>
              <a:cs typeface="+mn-lt"/>
            </a:endParaRPr>
          </a:p>
          <a:p>
            <a:pPr marL="971550" lvl="1" indent="-347345">
              <a:buFont typeface="Wingdings" panose="020B0604020202020204" pitchFamily="34" charset="0"/>
              <a:buChar char="§"/>
            </a:pPr>
            <a:r>
              <a:rPr lang="en-US" sz="2400" dirty="0">
                <a:latin typeface="Arial"/>
                <a:ea typeface="+mn-lt"/>
                <a:cs typeface="+mn-lt"/>
              </a:rPr>
              <a:t>Automatic image recognition technologies based on machine learning and big data have been applied to both thick and thin malaria blood smears for microscopic diagnosis since 2005.</a:t>
            </a:r>
          </a:p>
          <a:p>
            <a:pPr marL="285750" indent="-285750">
              <a:buFont typeface="Wingdings" panose="020B0604020202020204" pitchFamily="34" charset="0"/>
              <a:buChar char="§"/>
            </a:pPr>
            <a:endParaRPr lang="en-US" sz="2400" dirty="0">
              <a:latin typeface="Arial"/>
              <a:ea typeface="+mn-lt"/>
              <a:cs typeface="+mn-lt"/>
            </a:endParaRPr>
          </a:p>
          <a:p>
            <a:pPr marL="285750" indent="-285750">
              <a:buFont typeface="Wingdings" panose="020B0604020202020204" pitchFamily="34" charset="0"/>
              <a:buChar char="§"/>
            </a:pPr>
            <a:r>
              <a:rPr lang="en-US" sz="2400" dirty="0">
                <a:latin typeface="Arial"/>
                <a:ea typeface="+mn-lt"/>
                <a:cs typeface="+mn-lt"/>
              </a:rPr>
              <a:t>Convolutional Neural Network(CNN) Application. </a:t>
            </a:r>
          </a:p>
          <a:p>
            <a:pPr marL="285750" indent="-285750">
              <a:buFont typeface="Wingdings" panose="020B0604020202020204" pitchFamily="34" charset="0"/>
              <a:buChar char="§"/>
            </a:pPr>
            <a:endParaRPr lang="en-US" sz="2400" dirty="0">
              <a:latin typeface="Arial"/>
              <a:ea typeface="+mn-lt"/>
              <a:cs typeface="+mn-lt"/>
            </a:endParaRPr>
          </a:p>
          <a:p>
            <a:pPr marL="971550" lvl="1" indent="-347345">
              <a:buFont typeface="Wingdings" panose="020B0604020202020204" pitchFamily="34" charset="0"/>
              <a:buChar char="§"/>
            </a:pPr>
            <a:r>
              <a:rPr lang="en-US" sz="2400" dirty="0">
                <a:latin typeface="Arial"/>
                <a:ea typeface="+mn-lt"/>
                <a:cs typeface="+mn-lt"/>
              </a:rPr>
              <a:t>A convolutional neural network (CNN) is a specific deep learning architecture suitable for image recognition, CNN classifier has performed exceptionally well under limited computational resources giving an accuracy of 95%.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3461B5-8A3B-E32A-D2A4-449685E79A1C}"/>
              </a:ext>
            </a:extLst>
          </p:cNvPr>
          <p:cNvSpPr txBox="1"/>
          <p:nvPr/>
        </p:nvSpPr>
        <p:spPr>
          <a:xfrm>
            <a:off x="11098967" y="424720"/>
            <a:ext cx="380843" cy="3744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  <a:latin typeface="Calibri"/>
                <a:cs typeface="Sabon Next LT"/>
              </a:rPr>
              <a:t>6</a:t>
            </a:r>
            <a:endParaRPr lang="en-US" dirty="0">
              <a:solidFill>
                <a:schemeClr val="accent6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408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417" y="559432"/>
            <a:ext cx="10960856" cy="940583"/>
          </a:xfrm>
        </p:spPr>
        <p:txBody>
          <a:bodyPr/>
          <a:lstStyle/>
          <a:p>
            <a:r>
              <a:rPr lang="en-US" sz="4000" b="0" cap="none" dirty="0">
                <a:latin typeface="Arial"/>
                <a:cs typeface="Arial"/>
              </a:rPr>
              <a:t>Configuration of a Convolutional Neural Network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7496"/>
            <a:ext cx="987552" cy="724024"/>
          </a:xfrm>
        </p:spPr>
        <p:txBody>
          <a:bodyPr/>
          <a:lstStyle/>
          <a:p>
            <a:fld id="{48F63A3B-78C7-47BE-AE5E-E10140E04643}" type="slidenum">
              <a:rPr lang="en-US" sz="1800" dirty="0" smtClean="0">
                <a:latin typeface="Arial"/>
                <a:cs typeface="Arial"/>
              </a:rPr>
              <a:t>7</a:t>
            </a:fld>
            <a:endParaRPr lang="en-US" sz="1800" dirty="0">
              <a:latin typeface="Arial"/>
              <a:cs typeface="Arial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4A44F2-A6DA-1E32-1A79-5648E79041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6421" y="1500015"/>
            <a:ext cx="6721299" cy="1928985"/>
          </a:xfrm>
        </p:spPr>
        <p:txBody>
          <a:bodyPr vert="horz" lIns="0" tIns="0" rIns="0" bIns="0" rtlCol="0" anchor="t">
            <a:noAutofit/>
          </a:bodyPr>
          <a:lstStyle/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dirty="0">
                <a:latin typeface="Arial"/>
                <a:ea typeface="+mn-lt"/>
                <a:cs typeface="+mn-lt"/>
              </a:rPr>
              <a:t>Deep Learning applies a multi-layer network to map the input space by transforming it at the hidden nodes.</a:t>
            </a:r>
          </a:p>
          <a:p>
            <a:pPr marL="342900" indent="-342900">
              <a:buFont typeface="Wingdings" panose="020B0604020202020204" pitchFamily="34" charset="0"/>
              <a:buChar char="§"/>
            </a:pPr>
            <a:endParaRPr lang="en-US" dirty="0">
              <a:latin typeface="Arial"/>
              <a:ea typeface="+mn-lt"/>
              <a:cs typeface="+mn-lt"/>
            </a:endParaRPr>
          </a:p>
          <a:p>
            <a:endParaRPr lang="en-US" dirty="0">
              <a:latin typeface="Arial"/>
              <a:ea typeface="+mn-lt"/>
              <a:cs typeface="+mn-lt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609A779-A984-BC9C-E447-5BA6C151B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420" y="3241043"/>
            <a:ext cx="81153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417" y="459498"/>
            <a:ext cx="10960856" cy="667414"/>
          </a:xfrm>
        </p:spPr>
        <p:txBody>
          <a:bodyPr/>
          <a:lstStyle/>
          <a:p>
            <a:r>
              <a:rPr lang="en-US" sz="4000" b="0" cap="none" dirty="0">
                <a:latin typeface="Arial"/>
                <a:cs typeface="Arial"/>
              </a:rPr>
              <a:t>Configuration of a Convolutional Neural Network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69955"/>
            <a:ext cx="987552" cy="661565"/>
          </a:xfrm>
        </p:spPr>
        <p:txBody>
          <a:bodyPr/>
          <a:lstStyle/>
          <a:p>
            <a:fld id="{48F63A3B-78C7-47BE-AE5E-E10140E04643}" type="slidenum">
              <a:rPr lang="en-US" sz="1800" dirty="0" smtClean="0">
                <a:latin typeface="Arial"/>
                <a:cs typeface="Arial"/>
              </a:rPr>
              <a:t>8</a:t>
            </a:fld>
            <a:endParaRPr lang="en-US" sz="1800" dirty="0">
              <a:latin typeface="Arial"/>
              <a:cs typeface="Arial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4A44F2-A6DA-1E32-1A79-5648E79041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8599" y="1860082"/>
            <a:ext cx="5918434" cy="4436437"/>
          </a:xfrm>
        </p:spPr>
        <p:txBody>
          <a:bodyPr vert="horz" lIns="0" tIns="0" rIns="0" bIns="0" rtlCol="0" anchor="t">
            <a:noAutofit/>
          </a:bodyPr>
          <a:lstStyle/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dirty="0">
                <a:latin typeface="Arial"/>
                <a:ea typeface="+mn-lt"/>
                <a:cs typeface="+mn-lt"/>
              </a:rPr>
              <a:t>Learning of a CNN model consists of feed-forward and back-propagation computation.</a:t>
            </a:r>
          </a:p>
          <a:p>
            <a:pPr marL="342900" indent="-342900">
              <a:buFont typeface="Wingdings" panose="020B0604020202020204" pitchFamily="34" charset="0"/>
              <a:buChar char="§"/>
            </a:pPr>
            <a:endParaRPr lang="en-US" dirty="0">
              <a:latin typeface="Arial"/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dirty="0">
                <a:latin typeface="Arial"/>
                <a:ea typeface="+mn-lt"/>
                <a:cs typeface="+mn-lt"/>
              </a:rPr>
              <a:t>17-layer CNN model is applied for malaria blood smear classification.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A2166E3D-DD20-D995-3ED5-E75B8586C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66" y="1079618"/>
            <a:ext cx="4142281" cy="577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22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B6B3-3E20-5406-4584-75984E4AD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022" y="22285"/>
            <a:ext cx="4465121" cy="865632"/>
          </a:xfrm>
        </p:spPr>
        <p:txBody>
          <a:bodyPr/>
          <a:lstStyle/>
          <a:p>
            <a:r>
              <a:rPr lang="en-US" sz="4000" b="0" cap="none" dirty="0">
                <a:latin typeface="Arial"/>
                <a:cs typeface="Arial"/>
              </a:rPr>
              <a:t>Model Evaluation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E5200-6D96-962B-C1C9-BE03A52430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03316" y="735819"/>
            <a:ext cx="9366172" cy="2750044"/>
          </a:xfrm>
        </p:spPr>
        <p:txBody>
          <a:bodyPr vert="horz" lIns="0" tIns="0" rIns="0" bIns="0" rtlCol="0" anchor="t">
            <a:noAutofit/>
          </a:bodyPr>
          <a:lstStyle/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dirty="0">
                <a:latin typeface="Arial"/>
                <a:ea typeface="+mn-lt"/>
                <a:cs typeface="+mn-lt"/>
              </a:rPr>
              <a:t>The dataset contains 27578 erythrocyte images.</a:t>
            </a: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dirty="0">
                <a:latin typeface="Arial"/>
                <a:ea typeface="+mn-lt"/>
                <a:cs typeface="+mn-lt"/>
              </a:rPr>
              <a:t>The infected and uninfected image ratio is 1:1</a:t>
            </a: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dirty="0">
                <a:latin typeface="Arial"/>
                <a:ea typeface="+mn-lt"/>
                <a:cs typeface="+mn-lt"/>
              </a:rPr>
              <a:t>Ten-fold cross-validation is applied to the whole dataset.</a:t>
            </a:r>
            <a:endParaRPr lang="en-US">
              <a:latin typeface="Arial"/>
              <a:cs typeface="Sabon Next LT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dirty="0">
                <a:latin typeface="Arial"/>
                <a:ea typeface="+mn-lt"/>
                <a:cs typeface="+mn-lt"/>
              </a:rPr>
              <a:t>To train and evaluate the CNN model 90% of images are used for training and 10% for testing</a:t>
            </a: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dirty="0">
                <a:latin typeface="Arial"/>
                <a:ea typeface="+mn-lt"/>
                <a:cs typeface="+mn-lt"/>
              </a:rPr>
              <a:t>The average classification accuracy of the model is 97.37%</a:t>
            </a:r>
            <a:endParaRPr lang="en-US" dirty="0">
              <a:latin typeface="Arial"/>
              <a:cs typeface="Sabon Next LT"/>
            </a:endParaRPr>
          </a:p>
          <a:p>
            <a:br>
              <a:rPr lang="en-US" dirty="0"/>
            </a:br>
            <a:endParaRPr lang="en-US">
              <a:cs typeface="Sabon Next 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4BE1C-96FD-3A3C-F80B-F64EAB19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z="1800" dirty="0">
                <a:latin typeface="Arial"/>
                <a:cs typeface="Arial"/>
              </a:rPr>
              <a:t>9</a:t>
            </a:fld>
            <a:endParaRPr lang="en-US" sz="1800" dirty="0">
              <a:latin typeface="Arial"/>
              <a:cs typeface="Arial"/>
            </a:endParaRP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337D4589-DAA8-B6C3-DF1D-3C2B7E580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777" y="3356301"/>
            <a:ext cx="8664316" cy="336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20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" id="{18518462-57BD-4B9F-9628-24DEFF39786A}" vid="{86105DA6-E613-46C4-BC07-43C4C2AF65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491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Wingdings</vt:lpstr>
      <vt:lpstr>Wingdings,Sans-Serif</vt:lpstr>
      <vt:lpstr>Office Theme</vt:lpstr>
      <vt:lpstr>CNN-Based Image Analysis for Malaria Diagnosis </vt:lpstr>
      <vt:lpstr>What is Malaria?</vt:lpstr>
      <vt:lpstr>Current Diagnostic Methods</vt:lpstr>
      <vt:lpstr>Current Diagnostic Methods (contd.)</vt:lpstr>
      <vt:lpstr>Problem Context</vt:lpstr>
      <vt:lpstr>Related Work</vt:lpstr>
      <vt:lpstr>Configuration of a Convolutional Neural Network</vt:lpstr>
      <vt:lpstr>Configuration of a Convolutional Neural Network</vt:lpstr>
      <vt:lpstr>Model Evaluation</vt:lpstr>
      <vt:lpstr>Conclusions and Discussions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</dc:title>
  <dc:subject/>
  <dc:creator/>
  <cp:lastModifiedBy>Jakir Hasan</cp:lastModifiedBy>
  <cp:revision>640</cp:revision>
  <dcterms:created xsi:type="dcterms:W3CDTF">2022-12-09T06:40:21Z</dcterms:created>
  <dcterms:modified xsi:type="dcterms:W3CDTF">2022-12-11T17:33:39Z</dcterms:modified>
</cp:coreProperties>
</file>