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2cf22ade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2cf22ade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2cf22ade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2cf22ade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2e0df2c7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2e0df2c7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2e0df2c7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2e0df2c7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2e0df2c7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2e0df2c7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2e0df2c79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2e0df2c79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2cf22ade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2cf22ade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2efa00b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2efa00b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2cf22ade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2cf22ade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2cf22adef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2cf22adef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2cf22ade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2cf22ade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2cf22adef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2cf22adef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2cf22ade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2cf22ade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2cf22ad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2cf22ad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2cf22ade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2cf22ade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rxiv.org/pdf/cond-mat/9512119.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morethanoneanimal/Nagel-Schreckenberg-simulation" TargetMode="External"/><Relationship Id="rId4" Type="http://schemas.openxmlformats.org/officeDocument/2006/relationships/hyperlink" Target="https://www.youtube.com/watch?v=9mvEJSlWZa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rovaniemi/osm-graph-parser" TargetMode="External"/><Relationship Id="rId4" Type="http://schemas.openxmlformats.org/officeDocument/2006/relationships/hyperlink" Target="https://wiki.openstreetmap.org/wiki/Rout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numpy.org/" TargetMode="External"/><Relationship Id="rId4" Type="http://schemas.openxmlformats.org/officeDocument/2006/relationships/hyperlink" Target="https://numpy.org/devdocs/" TargetMode="External"/><Relationship Id="rId11" Type="http://schemas.openxmlformats.org/officeDocument/2006/relationships/hyperlink" Target="https://www.spyder-ide.org/" TargetMode="External"/><Relationship Id="rId10" Type="http://schemas.openxmlformats.org/officeDocument/2006/relationships/hyperlink" Target="https://devdocs.io/pygame/" TargetMode="External"/><Relationship Id="rId9" Type="http://schemas.openxmlformats.org/officeDocument/2006/relationships/hyperlink" Target="https://wiki.python.org/moin/TkInter" TargetMode="External"/><Relationship Id="rId5" Type="http://schemas.openxmlformats.org/officeDocument/2006/relationships/hyperlink" Target="http://www.sympy.org" TargetMode="External"/><Relationship Id="rId6" Type="http://schemas.openxmlformats.org/officeDocument/2006/relationships/hyperlink" Target="http://docs.sympy.org" TargetMode="External"/><Relationship Id="rId7" Type="http://schemas.openxmlformats.org/officeDocument/2006/relationships/hyperlink" Target="http://docs.sympy.org" TargetMode="External"/><Relationship Id="rId8" Type="http://schemas.openxmlformats.org/officeDocument/2006/relationships/hyperlink" Target="https://matplotlib.org/3.2.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natureofcode.com/book/chapter-7-cellular-autom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sciencedirect.com/science/article/pii/S030439750500054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iis.ipipan.waw.pl/2009/proceedings/iis09-64.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par.cse.nsysu.edu.tw/~cbyang/person/publish/c07traffic.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9367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Artificial City</a:t>
            </a:r>
            <a:endParaRPr/>
          </a:p>
          <a:p>
            <a:pPr indent="0" lvl="0" marL="0" rtl="0" algn="l">
              <a:spcBef>
                <a:spcPts val="0"/>
              </a:spcBef>
              <a:spcAft>
                <a:spcPts val="0"/>
              </a:spcAft>
              <a:buNone/>
            </a:pPr>
            <a:r>
              <a:rPr lang="en-GB" sz="2400"/>
              <a:t>Simulation of city traffic </a:t>
            </a:r>
            <a:endParaRPr sz="2400"/>
          </a:p>
        </p:txBody>
      </p:sp>
      <p:sp>
        <p:nvSpPr>
          <p:cNvPr id="135" name="Google Shape;135;p13"/>
          <p:cNvSpPr txBox="1"/>
          <p:nvPr>
            <p:ph idx="1" type="subTitle"/>
          </p:nvPr>
        </p:nvSpPr>
        <p:spPr>
          <a:xfrm>
            <a:off x="3537150" y="257175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Literature &amp; Tools</a:t>
            </a:r>
            <a:endParaRPr sz="1800">
              <a:solidFill>
                <a:schemeClr val="lt2"/>
              </a:solidFill>
            </a:endParaRPr>
          </a:p>
        </p:txBody>
      </p:sp>
      <p:sp>
        <p:nvSpPr>
          <p:cNvPr id="136" name="Google Shape;136;p13"/>
          <p:cNvSpPr txBox="1"/>
          <p:nvPr>
            <p:ph idx="1" type="subTitle"/>
          </p:nvPr>
        </p:nvSpPr>
        <p:spPr>
          <a:xfrm>
            <a:off x="5167675" y="3894900"/>
            <a:ext cx="3470700" cy="5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lt2"/>
                </a:solidFill>
              </a:rPr>
              <a:t>Katarzyna Pyrczak, Kinga Florek, Jakub Popielarz</a:t>
            </a:r>
            <a:endParaRPr sz="18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Two Lane Traffic Simulations using Cellular Automata</a:t>
            </a:r>
            <a:endParaRPr>
              <a:solidFill>
                <a:schemeClr val="lt2"/>
              </a:solidFill>
            </a:endParaRPr>
          </a:p>
          <a:p>
            <a:pPr indent="0" lvl="0" marL="0" rtl="0" algn="l">
              <a:spcBef>
                <a:spcPts val="0"/>
              </a:spcBef>
              <a:spcAft>
                <a:spcPts val="0"/>
              </a:spcAft>
              <a:buNone/>
            </a:pPr>
            <a:r>
              <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examine a simple two lane cellular automaton based upon the single lane CA introduced by Nagel and Schreckenberg. We point out important parameters defining the shape of the fundamental diagram. Moreover we investigate the importance of stochastic elements with respect to real life traffic.”</a:t>
            </a:r>
            <a:endParaRPr/>
          </a:p>
          <a:p>
            <a:pPr indent="0" lvl="0" marL="0" rtl="0" algn="l">
              <a:spcBef>
                <a:spcPts val="1600"/>
              </a:spcBef>
              <a:spcAft>
                <a:spcPts val="0"/>
              </a:spcAft>
              <a:buNone/>
            </a:pPr>
            <a:r>
              <a:rPr lang="en-GB"/>
              <a:t>“We have presented straightforward extensions of the cellular automata approach to traffic flow so that it includes two-lane traffic. The basic scheme introduced here is fairly general, essentially consisting of two rules: Look ahead in your own lane for obstructions, and look in the other lane if there is enough space. The flow-density relations of several realizations of this scheme have been investigated in detail; possible artifacts for certain parameter choices have been pointed 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lt2"/>
                </a:solidFill>
                <a:hlinkClick r:id="rId3"/>
              </a:rPr>
              <a:t>https://arxiv.org/pdf/cond-mat/9512119.pdf</a:t>
            </a:r>
            <a:endParaRPr>
              <a:solidFill>
                <a:schemeClr val="lt2"/>
              </a:solidFill>
            </a:endParaRPr>
          </a:p>
          <a:p>
            <a:pPr indent="0" lvl="0" marL="0" rtl="0" algn="l">
              <a:spcBef>
                <a:spcPts val="1600"/>
              </a:spcBef>
              <a:spcAft>
                <a:spcPts val="0"/>
              </a:spcAft>
              <a:buNone/>
            </a:pPr>
            <a:r>
              <a:t/>
            </a:r>
            <a:endParaRPr>
              <a:solidFill>
                <a:schemeClr val="lt2"/>
              </a:solidFill>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Nagel-Schreckenberg simulation (lane change model)</a:t>
            </a:r>
            <a:endParaRPr>
              <a:solidFill>
                <a:schemeClr val="lt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Traffic simulation based on Nagel-Schreckenberg model with:</a:t>
            </a:r>
            <a:endParaRPr/>
          </a:p>
          <a:p>
            <a:pPr indent="-311150" lvl="0" marL="457200" rtl="0" algn="l">
              <a:spcBef>
                <a:spcPts val="0"/>
              </a:spcBef>
              <a:spcAft>
                <a:spcPts val="0"/>
              </a:spcAft>
              <a:buSzPts val="1300"/>
              <a:buChar char="●"/>
            </a:pPr>
            <a:r>
              <a:rPr lang="en-GB"/>
              <a:t>n lanes,</a:t>
            </a:r>
            <a:endParaRPr/>
          </a:p>
          <a:p>
            <a:pPr indent="-311150" lvl="0" marL="457200" rtl="0" algn="l">
              <a:spcBef>
                <a:spcPts val="0"/>
              </a:spcBef>
              <a:spcAft>
                <a:spcPts val="0"/>
              </a:spcAft>
              <a:buSzPts val="1300"/>
              <a:buChar char="●"/>
            </a:pPr>
            <a:r>
              <a:rPr lang="en-GB"/>
              <a:t>traffic lights,</a:t>
            </a:r>
            <a:endParaRPr/>
          </a:p>
          <a:p>
            <a:pPr indent="-311150" lvl="0" marL="457200" rtl="0" algn="l">
              <a:spcBef>
                <a:spcPts val="0"/>
              </a:spcBef>
              <a:spcAft>
                <a:spcPts val="0"/>
              </a:spcAft>
              <a:buSzPts val="1300"/>
              <a:buChar char="●"/>
            </a:pPr>
            <a:r>
              <a:rPr lang="en-GB"/>
              <a:t>speed limits,</a:t>
            </a:r>
            <a:endParaRPr/>
          </a:p>
          <a:p>
            <a:pPr indent="-311150" lvl="0" marL="457200" rtl="0" algn="l">
              <a:spcBef>
                <a:spcPts val="0"/>
              </a:spcBef>
              <a:spcAft>
                <a:spcPts val="0"/>
              </a:spcAft>
              <a:buSzPts val="1300"/>
              <a:buChar char="●"/>
            </a:pPr>
            <a:r>
              <a:rPr lang="en-GB"/>
              <a:t>obstacles.</a:t>
            </a:r>
            <a:endParaRPr/>
          </a:p>
          <a:p>
            <a:pPr indent="0" lvl="0" marL="0" rtl="0" algn="l">
              <a:spcBef>
                <a:spcPts val="1600"/>
              </a:spcBef>
              <a:spcAft>
                <a:spcPts val="0"/>
              </a:spcAft>
              <a:buNone/>
            </a:pPr>
            <a:r>
              <a:rPr lang="en-GB"/>
              <a:t>“In classic NS model cars move around in circle, so there is the same number of cars all the time. In this model they are generated in each iteration and once they reach the end of the road they are destroyed.”</a:t>
            </a:r>
            <a:endParaRPr/>
          </a:p>
          <a:p>
            <a:pPr indent="0" lvl="0" marL="0" rtl="0" algn="l">
              <a:spcBef>
                <a:spcPts val="1600"/>
              </a:spcBef>
              <a:spcAft>
                <a:spcPts val="0"/>
              </a:spcAft>
              <a:buNone/>
            </a:pPr>
            <a:r>
              <a:rPr lang="en-GB" u="sng">
                <a:solidFill>
                  <a:schemeClr val="lt2"/>
                </a:solidFill>
                <a:hlinkClick r:id="rId3"/>
              </a:rPr>
              <a:t>https://github.com/morethanoneanimal/Nagel-Schreckenberg-simulation</a:t>
            </a:r>
            <a:endParaRPr>
              <a:solidFill>
                <a:schemeClr val="lt2"/>
              </a:solidFill>
            </a:endParaRPr>
          </a:p>
          <a:p>
            <a:pPr indent="0" lvl="0" marL="0" rtl="0" algn="l">
              <a:spcBef>
                <a:spcPts val="1600"/>
              </a:spcBef>
              <a:spcAft>
                <a:spcPts val="0"/>
              </a:spcAft>
              <a:buNone/>
            </a:pPr>
            <a:r>
              <a:rPr lang="en-GB" u="sng">
                <a:solidFill>
                  <a:schemeClr val="lt2"/>
                </a:solidFill>
                <a:hlinkClick r:id="rId4"/>
              </a:rPr>
              <a:t>https://www.youtube.com/watch?v=9mvEJSlWZa8</a:t>
            </a:r>
            <a:endParaRPr>
              <a:solidFill>
                <a:schemeClr val="lt2"/>
              </a:solidFill>
            </a:endParaRPr>
          </a:p>
          <a:p>
            <a:pPr indent="0" lvl="0" marL="0" rtl="0" algn="l">
              <a:spcBef>
                <a:spcPts val="1600"/>
              </a:spcBef>
              <a:spcAft>
                <a:spcPts val="0"/>
              </a:spcAft>
              <a:buNone/>
            </a:pPr>
            <a:r>
              <a:t/>
            </a:r>
            <a:endParaRPr>
              <a:solidFill>
                <a:schemeClr val="lt2"/>
              </a:solidFill>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Tools overview</a:t>
            </a:r>
            <a:endParaRPr/>
          </a:p>
        </p:txBody>
      </p:sp>
      <p:sp>
        <p:nvSpPr>
          <p:cNvPr id="201" name="Google Shape;201;p24"/>
          <p:cNvSpPr txBox="1"/>
          <p:nvPr>
            <p:ph type="title"/>
          </p:nvPr>
        </p:nvSpPr>
        <p:spPr>
          <a:xfrm>
            <a:off x="768675" y="27925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lt2"/>
                </a:solidFill>
              </a:rPr>
              <a:t>Languages, f</a:t>
            </a:r>
            <a:r>
              <a:rPr lang="en-GB" sz="1800">
                <a:solidFill>
                  <a:schemeClr val="lt2"/>
                </a:solidFill>
              </a:rPr>
              <a:t>rameworks and APIs </a:t>
            </a:r>
            <a:endParaRPr sz="1800">
              <a:solidFill>
                <a:schemeClr val="lt2"/>
              </a:solidFill>
            </a:endParaRPr>
          </a:p>
          <a:p>
            <a:pPr indent="0" lvl="0" marL="0" rtl="0" algn="l">
              <a:spcBef>
                <a:spcPts val="0"/>
              </a:spcBef>
              <a:spcAft>
                <a:spcPts val="0"/>
              </a:spcAft>
              <a:buNone/>
            </a:pPr>
            <a:r>
              <a:t/>
            </a:r>
            <a:endParaRPr sz="2400">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chemeClr val="lt2"/>
                </a:solidFill>
              </a:rPr>
              <a:t>Language</a:t>
            </a:r>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After our research we concluded there are few popular languages used in simulations. Examples include Java, C++ and Python.</a:t>
            </a:r>
            <a:endParaRPr/>
          </a:p>
          <a:p>
            <a:pPr indent="0" lvl="0" marL="0" rtl="0" algn="l">
              <a:spcBef>
                <a:spcPts val="1600"/>
              </a:spcBef>
              <a:spcAft>
                <a:spcPts val="0"/>
              </a:spcAft>
              <a:buNone/>
            </a:pPr>
            <a:r>
              <a:rPr lang="en-GB"/>
              <a:t>Based on our knowledge and familiarity with said languages, we lean towards choosing Python.</a:t>
            </a:r>
            <a:endParaRPr/>
          </a:p>
          <a:p>
            <a:pPr indent="0" lvl="0" marL="0" rtl="0" algn="l">
              <a:spcBef>
                <a:spcPts val="1600"/>
              </a:spcBef>
              <a:spcAft>
                <a:spcPts val="1600"/>
              </a:spcAft>
              <a:buNone/>
            </a:pPr>
            <a:r>
              <a:rPr lang="en-GB"/>
              <a:t>It seems to be a good choice, because it’s comparatively easy to visualize data, construct gui and, most importantly, conduct calculations - numerically or symbolically.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chemeClr val="lt2"/>
                </a:solidFill>
              </a:rPr>
              <a:t>Obtaining road-graph data</a:t>
            </a:r>
            <a:endParaRPr/>
          </a:p>
        </p:txBody>
      </p:sp>
      <p:sp>
        <p:nvSpPr>
          <p:cNvPr id="213" name="Google Shape;213;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OpenStreetMap offers an option to export data from a chosen area of the map (in OSM .xml format). There are complete solutions for this - for example, for Java: OSM Graph Parser.</a:t>
            </a:r>
            <a:endParaRPr/>
          </a:p>
          <a:p>
            <a:pPr indent="0" lvl="0" marL="0" rtl="0" algn="l">
              <a:spcBef>
                <a:spcPts val="1600"/>
              </a:spcBef>
              <a:spcAft>
                <a:spcPts val="0"/>
              </a:spcAft>
              <a:buNone/>
            </a:pPr>
            <a:r>
              <a:rPr lang="en-GB"/>
              <a:t>Then, it can be converted to road graph data using several frameworks, algorithms and libraries.</a:t>
            </a:r>
            <a:endParaRPr/>
          </a:p>
          <a:p>
            <a:pPr indent="0" lvl="0" marL="0" rtl="0" algn="l">
              <a:spcBef>
                <a:spcPts val="1600"/>
              </a:spcBef>
              <a:spcAft>
                <a:spcPts val="0"/>
              </a:spcAft>
              <a:buNone/>
            </a:pPr>
            <a:r>
              <a:rPr lang="en-GB"/>
              <a:t>OpenStreetMap even offers APIs for several languages, which implement routing algorithms - for Python one simple routing engine is named SimpleOsmRouter. Another one, openrouteservice is a free, open source library and API with many options and an ecosystem of further tools and libs for Javascript, R, Python, QGIS etc.</a:t>
            </a:r>
            <a:endParaRPr/>
          </a:p>
          <a:p>
            <a:pPr indent="0" lvl="0" marL="0" rtl="0" algn="l">
              <a:spcBef>
                <a:spcPts val="1600"/>
              </a:spcBef>
              <a:spcAft>
                <a:spcPts val="0"/>
              </a:spcAft>
              <a:buNone/>
            </a:pPr>
            <a:r>
              <a:rPr lang="en-GB" u="sng">
                <a:solidFill>
                  <a:schemeClr val="lt2"/>
                </a:solidFill>
                <a:hlinkClick r:id="rId3"/>
              </a:rPr>
              <a:t>https://github.com/rovaniemi/osm-graph-parser</a:t>
            </a:r>
            <a:endParaRPr/>
          </a:p>
          <a:p>
            <a:pPr indent="0" lvl="0" marL="0" marR="0" rtl="0" algn="l">
              <a:lnSpc>
                <a:spcPct val="115000"/>
              </a:lnSpc>
              <a:spcBef>
                <a:spcPts val="1600"/>
              </a:spcBef>
              <a:spcAft>
                <a:spcPts val="1600"/>
              </a:spcAft>
              <a:buNone/>
            </a:pPr>
            <a:r>
              <a:rPr lang="en-GB" u="sng">
                <a:solidFill>
                  <a:schemeClr val="lt2"/>
                </a:solidFill>
                <a:hlinkClick r:id="rId4"/>
              </a:rPr>
              <a:t>https://wiki.openstreetmap.org/wiki/Routing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Calculations, visualization &amp; GUI</a:t>
            </a:r>
            <a:endParaRPr/>
          </a:p>
        </p:txBody>
      </p:sp>
      <p:sp>
        <p:nvSpPr>
          <p:cNvPr id="219" name="Google Shape;219;p27"/>
          <p:cNvSpPr txBox="1"/>
          <p:nvPr>
            <p:ph idx="1" type="body"/>
          </p:nvPr>
        </p:nvSpPr>
        <p:spPr>
          <a:xfrm>
            <a:off x="1297500" y="1567550"/>
            <a:ext cx="7038900" cy="2911200"/>
          </a:xfrm>
          <a:prstGeom prst="rect">
            <a:avLst/>
          </a:prstGeom>
        </p:spPr>
        <p:txBody>
          <a:bodyPr anchorCtr="0" anchor="t" bIns="90000" lIns="91425" spcFirstLastPara="1" rIns="91425" wrap="square" tIns="90000">
            <a:noAutofit/>
          </a:bodyPr>
          <a:lstStyle/>
          <a:p>
            <a:pPr indent="0" lvl="0" marL="457200" rtl="0" algn="l">
              <a:lnSpc>
                <a:spcPct val="115000"/>
              </a:lnSpc>
              <a:spcBef>
                <a:spcPts val="0"/>
              </a:spcBef>
              <a:spcAft>
                <a:spcPts val="0"/>
              </a:spcAft>
              <a:buNone/>
            </a:pPr>
            <a:r>
              <a:rPr lang="en-GB"/>
              <a:t>Pythons offers several libraries focused on:</a:t>
            </a:r>
            <a:endParaRPr/>
          </a:p>
          <a:p>
            <a:pPr indent="-311150" lvl="0" marL="457200" rtl="0" algn="l">
              <a:spcBef>
                <a:spcPts val="0"/>
              </a:spcBef>
              <a:spcAft>
                <a:spcPts val="0"/>
              </a:spcAft>
              <a:buSzPts val="1300"/>
              <a:buChar char="●"/>
            </a:pPr>
            <a:r>
              <a:rPr lang="en-GB"/>
              <a:t> calculations:</a:t>
            </a:r>
            <a:endParaRPr/>
          </a:p>
          <a:p>
            <a:pPr indent="-298450" lvl="1" marL="914400" rtl="0" algn="l">
              <a:spcBef>
                <a:spcPts val="0"/>
              </a:spcBef>
              <a:spcAft>
                <a:spcPts val="0"/>
              </a:spcAft>
              <a:buSzPts val="1100"/>
              <a:buChar char="○"/>
            </a:pPr>
            <a:r>
              <a:rPr lang="en-GB"/>
              <a:t>NumPy -  the fundamental package for scientific computing with Python </a:t>
            </a:r>
            <a:r>
              <a:rPr lang="en-GB"/>
              <a:t>[</a:t>
            </a:r>
            <a:r>
              <a:rPr lang="en-GB" u="sng">
                <a:solidFill>
                  <a:schemeClr val="lt2"/>
                </a:solidFill>
                <a:hlinkClick r:id="rId3"/>
              </a:rPr>
              <a:t>https://numpy.org/</a:t>
            </a:r>
            <a:r>
              <a:rPr lang="en-GB"/>
              <a:t>]; [</a:t>
            </a:r>
            <a:r>
              <a:rPr lang="en-GB" u="sng">
                <a:solidFill>
                  <a:schemeClr val="lt2"/>
                </a:solidFill>
                <a:hlinkClick r:id="rId4"/>
              </a:rPr>
              <a:t>https://numpy.org/devdocs/</a:t>
            </a:r>
            <a:r>
              <a:rPr lang="en-GB"/>
              <a:t>]</a:t>
            </a:r>
            <a:endParaRPr/>
          </a:p>
          <a:p>
            <a:pPr indent="-298450" lvl="1" marL="914400" rtl="0" algn="l">
              <a:spcBef>
                <a:spcPts val="0"/>
              </a:spcBef>
              <a:spcAft>
                <a:spcPts val="0"/>
              </a:spcAft>
              <a:buSzPts val="1100"/>
              <a:buChar char="○"/>
            </a:pPr>
            <a:r>
              <a:rPr lang="en-GB"/>
              <a:t>SymPy - an open-source Python library for symbolic computation [</a:t>
            </a:r>
            <a:r>
              <a:rPr lang="en-GB" u="sng">
                <a:solidFill>
                  <a:schemeClr val="lt2"/>
                </a:solidFill>
                <a:hlinkClick r:id="rId5"/>
              </a:rPr>
              <a:t>www.sympy.org</a:t>
            </a:r>
            <a:r>
              <a:rPr lang="en-GB"/>
              <a:t>]; [</a:t>
            </a:r>
            <a:r>
              <a:rPr lang="en-GB" u="sng">
                <a:solidFill>
                  <a:schemeClr val="lt2"/>
                </a:solidFill>
                <a:hlinkClick r:id="rId6"/>
              </a:rPr>
              <a:t>docs.sympy.or</a:t>
            </a:r>
            <a:r>
              <a:rPr lang="en-GB" u="sng">
                <a:solidFill>
                  <a:schemeClr val="lt2"/>
                </a:solidFill>
                <a:hlinkClick r:id="rId7"/>
              </a:rPr>
              <a:t>g</a:t>
            </a:r>
            <a:r>
              <a:rPr lang="en-GB"/>
              <a:t>]</a:t>
            </a:r>
            <a:endParaRPr/>
          </a:p>
          <a:p>
            <a:pPr indent="-311150" lvl="0" marL="457200" rtl="0" algn="l">
              <a:spcBef>
                <a:spcPts val="0"/>
              </a:spcBef>
              <a:spcAft>
                <a:spcPts val="0"/>
              </a:spcAft>
              <a:buSzPts val="1300"/>
              <a:buChar char="●"/>
            </a:pPr>
            <a:r>
              <a:rPr lang="en-GB"/>
              <a:t>Data visualization:</a:t>
            </a:r>
            <a:endParaRPr/>
          </a:p>
          <a:p>
            <a:pPr indent="-298450" lvl="1" marL="914400" rtl="0" algn="l">
              <a:spcBef>
                <a:spcPts val="0"/>
              </a:spcBef>
              <a:spcAft>
                <a:spcPts val="0"/>
              </a:spcAft>
              <a:buSzPts val="1100"/>
              <a:buChar char="○"/>
            </a:pPr>
            <a:r>
              <a:rPr lang="en-GB"/>
              <a:t>Matplotlib - a plotting library for the Python and its numerical mathematics extension NumPy [</a:t>
            </a:r>
            <a:r>
              <a:rPr lang="en-GB" u="sng">
                <a:solidFill>
                  <a:schemeClr val="lt2"/>
                </a:solidFill>
                <a:hlinkClick r:id="rId8"/>
              </a:rPr>
              <a:t>https://matplotlib.org/3.2.1</a:t>
            </a:r>
            <a:r>
              <a:rPr lang="en-GB"/>
              <a:t>]</a:t>
            </a:r>
            <a:endParaRPr/>
          </a:p>
          <a:p>
            <a:pPr indent="-311150" lvl="0" marL="457200" rtl="0" algn="l">
              <a:spcBef>
                <a:spcPts val="0"/>
              </a:spcBef>
              <a:spcAft>
                <a:spcPts val="0"/>
              </a:spcAft>
              <a:buSzPts val="1300"/>
              <a:buChar char="●"/>
            </a:pPr>
            <a:r>
              <a:rPr lang="en-GB"/>
              <a:t>GUI creation:</a:t>
            </a:r>
            <a:endParaRPr/>
          </a:p>
          <a:p>
            <a:pPr indent="-298450" lvl="1" marL="914400" rtl="0" algn="l">
              <a:spcBef>
                <a:spcPts val="0"/>
              </a:spcBef>
              <a:spcAft>
                <a:spcPts val="0"/>
              </a:spcAft>
              <a:buSzPts val="1100"/>
              <a:buChar char="○"/>
            </a:pPr>
            <a:r>
              <a:rPr lang="en-GB"/>
              <a:t>Tkinter - Python's de-facto standard GUI package [</a:t>
            </a:r>
            <a:r>
              <a:rPr lang="en-GB" u="sng">
                <a:solidFill>
                  <a:schemeClr val="lt2"/>
                </a:solidFill>
                <a:hlinkClick r:id="rId9"/>
              </a:rPr>
              <a:t>https://wiki.python.org/moin/TkInter</a:t>
            </a:r>
            <a:r>
              <a:rPr lang="en-GB"/>
              <a:t>]</a:t>
            </a:r>
            <a:endParaRPr/>
          </a:p>
          <a:p>
            <a:pPr indent="-298450" lvl="1" marL="914400" rtl="0" algn="l">
              <a:spcBef>
                <a:spcPts val="0"/>
              </a:spcBef>
              <a:spcAft>
                <a:spcPts val="0"/>
              </a:spcAft>
              <a:buSzPts val="1100"/>
              <a:buChar char="○"/>
            </a:pPr>
            <a:r>
              <a:rPr lang="en-GB"/>
              <a:t>PyGame - a cross-platform set of Python modules designed for writing video games (as such supports building GUI and drawing on screen) [</a:t>
            </a:r>
            <a:r>
              <a:rPr lang="en-GB" u="sng">
                <a:solidFill>
                  <a:schemeClr val="lt2"/>
                </a:solidFill>
                <a:hlinkClick r:id="rId10"/>
              </a:rPr>
              <a:t>https://devdocs.io/pygame/</a:t>
            </a:r>
            <a:r>
              <a:rPr lang="en-GB"/>
              <a:t>]</a:t>
            </a:r>
            <a:endParaRPr/>
          </a:p>
          <a:p>
            <a:pPr indent="0" lvl="0" marL="0" rtl="0" algn="l">
              <a:spcBef>
                <a:spcPts val="1600"/>
              </a:spcBef>
              <a:spcAft>
                <a:spcPts val="1600"/>
              </a:spcAft>
              <a:buNone/>
            </a:pPr>
            <a:r>
              <a:rPr lang="en-GB">
                <a:solidFill>
                  <a:schemeClr val="lt2"/>
                </a:solidFill>
              </a:rPr>
              <a:t>Most of them are included in Scientific Python Development Environment (SPYDER)</a:t>
            </a:r>
            <a:r>
              <a:rPr lang="en-GB"/>
              <a:t> [</a:t>
            </a:r>
            <a:r>
              <a:rPr lang="en-GB" sz="1100" u="sng">
                <a:solidFill>
                  <a:schemeClr val="lt2"/>
                </a:solidFill>
                <a:hlinkClick r:id="rId11"/>
              </a:rPr>
              <a:t>https://www.spyder-ide.org/</a:t>
            </a:r>
            <a:r>
              <a:rPr lang="en-GB"/>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400600" y="448625"/>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PYTANIA ?</a:t>
            </a:r>
            <a:endParaRPr/>
          </a:p>
        </p:txBody>
      </p:sp>
      <p:sp>
        <p:nvSpPr>
          <p:cNvPr id="225" name="Google Shape;225;p28"/>
          <p:cNvSpPr txBox="1"/>
          <p:nvPr/>
        </p:nvSpPr>
        <p:spPr>
          <a:xfrm>
            <a:off x="552625" y="1580625"/>
            <a:ext cx="7707000" cy="3159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Czy możemy użyć gotowego oprogramowania do symulacji?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Czy mamy sami wymyślić dane jeżeli chodzi o natężenie ruchu </a:t>
            </a:r>
            <a:endParaRPr>
              <a:solidFill>
                <a:srgbClr val="FFFFFF"/>
              </a:solidFill>
              <a:latin typeface="Lato"/>
              <a:ea typeface="Lato"/>
              <a:cs typeface="Lato"/>
              <a:sym typeface="Lato"/>
            </a:endParaRPr>
          </a:p>
          <a:p>
            <a:pPr indent="0" lvl="0" marL="457200" rtl="0" algn="l">
              <a:spcBef>
                <a:spcPts val="0"/>
              </a:spcBef>
              <a:spcAft>
                <a:spcPts val="0"/>
              </a:spcAft>
              <a:buNone/>
            </a:pPr>
            <a:r>
              <a:rPr lang="en-GB">
                <a:solidFill>
                  <a:srgbClr val="FFFFFF"/>
                </a:solidFill>
                <a:latin typeface="Lato"/>
                <a:ea typeface="Lato"/>
                <a:cs typeface="Lato"/>
                <a:sym typeface="Lato"/>
              </a:rPr>
              <a:t>drogowego, czy jednak są one gdzieś dostępne?</a:t>
            </a:r>
            <a:endParaRPr>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ctrTitle"/>
          </p:nvPr>
        </p:nvSpPr>
        <p:spPr>
          <a:xfrm>
            <a:off x="3093925" y="1578400"/>
            <a:ext cx="54606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solidFill>
                  <a:schemeClr val="lt2"/>
                </a:solidFill>
              </a:rPr>
              <a:t>Definitions of cellular automaton and Nagel-Schreckenberg model</a:t>
            </a:r>
            <a:endParaRPr sz="3600">
              <a:solidFill>
                <a:schemeClr val="lt2"/>
              </a:solidFill>
            </a:endParaRPr>
          </a:p>
        </p:txBody>
      </p:sp>
      <p:sp>
        <p:nvSpPr>
          <p:cNvPr id="142" name="Google Shape;142;p14"/>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Cellular Automaton</a:t>
            </a:r>
            <a:endParaRPr>
              <a:solidFill>
                <a:schemeClr val="lt2"/>
              </a:solidFill>
            </a:endParaRPr>
          </a:p>
        </p:txBody>
      </p:sp>
      <p:sp>
        <p:nvSpPr>
          <p:cNvPr id="148" name="Google Shape;148;p15"/>
          <p:cNvSpPr txBox="1"/>
          <p:nvPr>
            <p:ph idx="1" type="body"/>
          </p:nvPr>
        </p:nvSpPr>
        <p:spPr>
          <a:xfrm>
            <a:off x="680575" y="1063275"/>
            <a:ext cx="7655700" cy="3406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i="1" lang="en-GB"/>
              <a:t>“A cellular automaton is a model of a system of “cell” objects with characteristics such as a grid, a state and the neighborhood of each cell” </a:t>
            </a:r>
            <a:endParaRPr i="1"/>
          </a:p>
          <a:p>
            <a:pPr indent="0" lvl="0" marL="457200" rtl="0" algn="l">
              <a:spcBef>
                <a:spcPts val="1600"/>
              </a:spcBef>
              <a:spcAft>
                <a:spcPts val="0"/>
              </a:spcAft>
              <a:buNone/>
            </a:pPr>
            <a:r>
              <a:rPr i="1" lang="en-GB">
                <a:solidFill>
                  <a:srgbClr val="FFFFFF"/>
                </a:solidFill>
              </a:rPr>
              <a:t>“We’re not really talking about real-world time here, but about the CA living over a period of time, which could also be called a </a:t>
            </a:r>
            <a:r>
              <a:rPr b="1" i="1" lang="en-GB" u="sng">
                <a:solidFill>
                  <a:srgbClr val="FFFFFF"/>
                </a:solidFill>
              </a:rPr>
              <a:t>generation</a:t>
            </a:r>
            <a:r>
              <a:rPr i="1" lang="en-GB">
                <a:solidFill>
                  <a:srgbClr val="FFFFFF"/>
                </a:solidFill>
              </a:rPr>
              <a:t> and, in our case, will likely refer to the </a:t>
            </a:r>
            <a:r>
              <a:rPr b="1" i="1" lang="en-GB" u="sng">
                <a:solidFill>
                  <a:srgbClr val="FFFFFF"/>
                </a:solidFill>
              </a:rPr>
              <a:t>frame count</a:t>
            </a:r>
            <a:r>
              <a:rPr i="1" lang="en-GB">
                <a:solidFill>
                  <a:srgbClr val="FFFFFF"/>
                </a:solidFill>
              </a:rPr>
              <a:t> of an animation.”</a:t>
            </a:r>
            <a:endParaRPr i="1">
              <a:solidFill>
                <a:srgbClr val="FFFFFF"/>
              </a:solidFill>
            </a:endParaRPr>
          </a:p>
          <a:p>
            <a:pPr indent="0" lvl="0" marL="457200" rtl="0" algn="l">
              <a:lnSpc>
                <a:spcPct val="161800"/>
              </a:lnSpc>
              <a:spcBef>
                <a:spcPts val="1600"/>
              </a:spcBef>
              <a:spcAft>
                <a:spcPts val="0"/>
              </a:spcAft>
              <a:buNone/>
            </a:pPr>
            <a:r>
              <a:rPr i="1" lang="en-GB">
                <a:solidFill>
                  <a:srgbClr val="FFFFFF"/>
                </a:solidFill>
              </a:rPr>
              <a:t>“The formula for calculating CELL’s state at any given time t is as follows:</a:t>
            </a:r>
            <a:br>
              <a:rPr i="1" lang="en-GB">
                <a:solidFill>
                  <a:srgbClr val="FFFFFF"/>
                </a:solidFill>
              </a:rPr>
            </a:br>
            <a:r>
              <a:rPr i="1" lang="en-GB">
                <a:solidFill>
                  <a:srgbClr val="FFFFFF"/>
                </a:solidFill>
              </a:rPr>
              <a:t>		</a:t>
            </a:r>
            <a:r>
              <a:rPr b="1" i="1" lang="en-GB">
                <a:solidFill>
                  <a:srgbClr val="FFFFFF"/>
                </a:solidFill>
              </a:rPr>
              <a:t>CELL state at time t = f(CELL neighborhood at time t - 1) ”</a:t>
            </a:r>
            <a:endParaRPr b="1" i="1">
              <a:solidFill>
                <a:srgbClr val="FFFFFF"/>
              </a:solidFill>
            </a:endParaRPr>
          </a:p>
          <a:p>
            <a:pPr indent="0" lvl="0" marL="457200" rtl="0" algn="l">
              <a:spcBef>
                <a:spcPts val="1400"/>
              </a:spcBef>
              <a:spcAft>
                <a:spcPts val="0"/>
              </a:spcAft>
              <a:buNone/>
            </a:pPr>
            <a:r>
              <a:t/>
            </a:r>
            <a:endParaRPr i="1">
              <a:solidFill>
                <a:srgbClr val="FFFFFF"/>
              </a:solidFill>
            </a:endParaRPr>
          </a:p>
          <a:p>
            <a:pPr indent="0" lvl="0" marL="457200" rtl="0" algn="l">
              <a:spcBef>
                <a:spcPts val="1600"/>
              </a:spcBef>
              <a:spcAft>
                <a:spcPts val="0"/>
              </a:spcAft>
              <a:buNone/>
            </a:pPr>
            <a:r>
              <a:rPr lang="en-GB" u="sng">
                <a:solidFill>
                  <a:schemeClr val="lt2"/>
                </a:solidFill>
                <a:hlinkClick r:id="rId3"/>
              </a:rPr>
              <a:t>https://natureofcode.com/book/chapter-7-cellular-automata</a:t>
            </a:r>
            <a:r>
              <a:rPr lang="en-GB">
                <a:solidFill>
                  <a:schemeClr val="lt2"/>
                </a:solidFill>
              </a:rPr>
              <a:t>/ </a:t>
            </a:r>
            <a:r>
              <a:rPr lang="en-GB">
                <a:solidFill>
                  <a:schemeClr val="lt2"/>
                </a:solidFill>
              </a:rPr>
              <a:t>by Daniel Schiffman</a:t>
            </a:r>
            <a:endParaRPr>
              <a:solidFill>
                <a:schemeClr val="lt2"/>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Cellular Automaton</a:t>
            </a:r>
            <a:endParaRPr>
              <a:solidFill>
                <a:schemeClr val="lt2"/>
              </a:solidFill>
            </a:endParaRPr>
          </a:p>
        </p:txBody>
      </p:sp>
      <p:sp>
        <p:nvSpPr>
          <p:cNvPr id="154" name="Google Shape;154;p16"/>
          <p:cNvSpPr txBox="1"/>
          <p:nvPr>
            <p:ph idx="1" type="body"/>
          </p:nvPr>
        </p:nvSpPr>
        <p:spPr>
          <a:xfrm>
            <a:off x="1103825" y="980225"/>
            <a:ext cx="7232400" cy="34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“Automat komórkowy jest pojęciem matematycznym. Jest to:</a:t>
            </a:r>
            <a:endParaRPr/>
          </a:p>
          <a:p>
            <a:pPr indent="-298450" lvl="1" marL="914400" rtl="0" algn="l">
              <a:spcBef>
                <a:spcPts val="1600"/>
              </a:spcBef>
              <a:spcAft>
                <a:spcPts val="0"/>
              </a:spcAft>
              <a:buSzPts val="1100"/>
              <a:buChar char="○"/>
            </a:pPr>
            <a:r>
              <a:rPr lang="en-GB"/>
              <a:t>Sieć	-	komórek {i} przestrzeni D-wymiarowej,</a:t>
            </a:r>
            <a:endParaRPr/>
          </a:p>
          <a:p>
            <a:pPr indent="-298450" lvl="1" marL="914400" rtl="0" algn="l">
              <a:spcBef>
                <a:spcPts val="0"/>
              </a:spcBef>
              <a:spcAft>
                <a:spcPts val="0"/>
              </a:spcAft>
              <a:buSzPts val="1100"/>
              <a:buChar char="○"/>
            </a:pPr>
            <a:r>
              <a:rPr lang="en-GB"/>
              <a:t>Zbiór	-	 {s</a:t>
            </a:r>
            <a:r>
              <a:rPr lang="en-GB" sz="800"/>
              <a:t>i</a:t>
            </a:r>
            <a:r>
              <a:rPr lang="en-GB"/>
              <a:t>} stanów pojedynczej komórki, zwykle ten sam dla wszystkich komórek zawierający k elementów,</a:t>
            </a:r>
            <a:endParaRPr/>
          </a:p>
          <a:p>
            <a:pPr indent="-298450" lvl="1" marL="914400" rtl="0" algn="l">
              <a:spcBef>
                <a:spcPts val="0"/>
              </a:spcBef>
              <a:spcAft>
                <a:spcPts val="0"/>
              </a:spcAft>
              <a:buSzPts val="1100"/>
              <a:buChar char="○"/>
            </a:pPr>
            <a:r>
              <a:rPr lang="en-GB"/>
              <a:t>Reguła F -	 określająca stan komórki w chwili t+1 w zależności od stanu w chwili t tej komórki i komórek ją otaczających:</a:t>
            </a:r>
            <a:endParaRPr/>
          </a:p>
          <a:p>
            <a:pPr indent="0" lvl="0" marL="1371600" rtl="0" algn="l">
              <a:spcBef>
                <a:spcPts val="1600"/>
              </a:spcBef>
              <a:spcAft>
                <a:spcPts val="0"/>
              </a:spcAft>
              <a:buNone/>
            </a:pPr>
            <a:r>
              <a:rPr lang="en-GB"/>
              <a:t>s</a:t>
            </a:r>
            <a:r>
              <a:rPr lang="en-GB" sz="800"/>
              <a:t>i</a:t>
            </a:r>
            <a:r>
              <a:rPr lang="en-GB"/>
              <a:t>(t+1) = F({s</a:t>
            </a:r>
            <a:r>
              <a:rPr lang="en-GB" sz="800"/>
              <a:t>j</a:t>
            </a:r>
            <a:r>
              <a:rPr lang="en-GB"/>
              <a:t>(t)}),  gdzie j należy do otoczenia i-tej komórki</a:t>
            </a:r>
            <a:br>
              <a:rPr lang="en-GB"/>
            </a:br>
            <a:r>
              <a:rPr lang="en-GB"/>
              <a:t>											“</a:t>
            </a:r>
            <a:endParaRPr/>
          </a:p>
          <a:p>
            <a:pPr indent="0" lvl="0" marL="1371600" rtl="0" algn="l">
              <a:spcBef>
                <a:spcPts val="1600"/>
              </a:spcBef>
              <a:spcAft>
                <a:spcPts val="0"/>
              </a:spcAft>
              <a:buNone/>
            </a:pPr>
            <a:r>
              <a:t/>
            </a:r>
            <a:endParaRPr>
              <a:solidFill>
                <a:schemeClr val="lt2"/>
              </a:solidFill>
            </a:endParaRPr>
          </a:p>
          <a:p>
            <a:pPr indent="457200" lvl="0" marL="0" rtl="0" algn="l">
              <a:spcBef>
                <a:spcPts val="1600"/>
              </a:spcBef>
              <a:spcAft>
                <a:spcPts val="1600"/>
              </a:spcAft>
              <a:buNone/>
            </a:pPr>
            <a:r>
              <a:rPr lang="en-GB">
                <a:solidFill>
                  <a:schemeClr val="lt2"/>
                </a:solidFill>
              </a:rPr>
              <a:t>http://ftj.agh.edu.pl/~kulakowski/AC/skrypt.pdf</a:t>
            </a:r>
            <a:endParaRPr>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Cellular Automaton</a:t>
            </a:r>
            <a:endParaRPr>
              <a:solidFill>
                <a:schemeClr val="lt2"/>
              </a:solidFill>
            </a:endParaRPr>
          </a:p>
        </p:txBody>
      </p:sp>
      <p:sp>
        <p:nvSpPr>
          <p:cNvPr id="160" name="Google Shape;160;p17"/>
          <p:cNvSpPr txBox="1"/>
          <p:nvPr>
            <p:ph idx="1" type="body"/>
          </p:nvPr>
        </p:nvSpPr>
        <p:spPr>
          <a:xfrm>
            <a:off x="1212075" y="1162050"/>
            <a:ext cx="7124100" cy="3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a:t>“</a:t>
            </a:r>
            <a:r>
              <a:rPr i="1" lang="en-GB"/>
              <a:t>The states of the automaton come from a finite state set S. At any given time, the configuration of the automaton is a mapping : </a:t>
            </a:r>
            <a:r>
              <a:rPr i="1" lang="en-GB" sz="1400"/>
              <a:t>Z</a:t>
            </a:r>
            <a:r>
              <a:rPr baseline="30000" i="1" lang="en-GB" sz="1400"/>
              <a:t>d</a:t>
            </a:r>
            <a:r>
              <a:rPr i="1" lang="en-GB" sz="1400"/>
              <a:t> →S </a:t>
            </a:r>
            <a:r>
              <a:rPr i="1" lang="en-GB"/>
              <a:t>that specifies the states of all cells. The set </a:t>
            </a:r>
            <a:r>
              <a:rPr i="1" lang="en-GB" sz="1400"/>
              <a:t>S</a:t>
            </a:r>
            <a:r>
              <a:rPr baseline="30000" i="1" lang="en-GB" sz="1400"/>
              <a:t>Zd</a:t>
            </a:r>
            <a:r>
              <a:rPr i="1" lang="en-GB"/>
              <a:t> </a:t>
            </a:r>
            <a:r>
              <a:rPr i="1" lang="en-GB"/>
              <a:t>of all configurations is denoted by </a:t>
            </a:r>
            <a:r>
              <a:rPr i="1" lang="en-GB" sz="1400"/>
              <a:t>C(d,S)</a:t>
            </a:r>
            <a:r>
              <a:rPr i="1" lang="en-GB"/>
              <a:t>, or briefly C when d and S are known from the context. Constant functions are called homogeneous configurations.”</a:t>
            </a:r>
            <a:br>
              <a:rPr i="1" lang="en-GB"/>
            </a:br>
            <a:endParaRPr i="1"/>
          </a:p>
          <a:p>
            <a:pPr indent="0" lvl="0" marL="0" rtl="0" algn="l">
              <a:spcBef>
                <a:spcPts val="1600"/>
              </a:spcBef>
              <a:spcAft>
                <a:spcPts val="0"/>
              </a:spcAft>
              <a:buNone/>
            </a:pPr>
            <a:r>
              <a:rPr i="1" lang="en-GB"/>
              <a:t>“The cells change their states synchronously at discrete time steps. The next state of each cell depends on the current states of the neighboring cells according to an update rule. All cells use the same rule, and the rule is applied to all cells at the same time.”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u="sng">
                <a:solidFill>
                  <a:schemeClr val="lt2"/>
                </a:solidFill>
                <a:hlinkClick r:id="rId3"/>
              </a:rPr>
              <a:t>https://www.sciencedirect.com/science/article/pii/S030439750500054X</a:t>
            </a:r>
            <a:br>
              <a:rPr lang="en-GB">
                <a:solidFill>
                  <a:schemeClr val="lt2"/>
                </a:solidFill>
              </a:rPr>
            </a:br>
            <a:r>
              <a:rPr lang="en-GB">
                <a:solidFill>
                  <a:schemeClr val="lt2"/>
                </a:solidFill>
              </a:rPr>
              <a:t>	- </a:t>
            </a:r>
            <a:r>
              <a:rPr lang="en-GB">
                <a:solidFill>
                  <a:schemeClr val="lt2"/>
                </a:solidFill>
              </a:rPr>
              <a:t>Theory of cellular automata by Jarkko Kari</a:t>
            </a:r>
            <a:endParaRPr>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Nagel-Schreckenberg model</a:t>
            </a:r>
            <a:endParaRPr>
              <a:solidFill>
                <a:schemeClr val="lt2"/>
              </a:solidFill>
            </a:endParaRPr>
          </a:p>
        </p:txBody>
      </p:sp>
      <p:sp>
        <p:nvSpPr>
          <p:cNvPr id="166" name="Google Shape;166;p18"/>
          <p:cNvSpPr txBox="1"/>
          <p:nvPr>
            <p:ph idx="1" type="body"/>
          </p:nvPr>
        </p:nvSpPr>
        <p:spPr>
          <a:xfrm>
            <a:off x="1221300" y="1266825"/>
            <a:ext cx="7038900" cy="35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The probabilistic cellular automata model of traffic represents a lane as one-dimensional lattice of L cells. Each cell is either occupied by one of N cars or is empty. A car can move with the velocity determined by integer values bounded by a speed limit </a:t>
            </a:r>
            <a:r>
              <a:rPr lang="en-GB">
                <a:solidFill>
                  <a:srgbClr val="000000"/>
                </a:solidFill>
              </a:rPr>
              <a:t> </a:t>
            </a:r>
            <a:r>
              <a:rPr i="1" lang="en-GB">
                <a:solidFill>
                  <a:srgbClr val="FFFFFF"/>
                </a:solidFill>
              </a:rPr>
              <a:t>Vmax</a:t>
            </a:r>
            <a:r>
              <a:rPr lang="en-GB">
                <a:solidFill>
                  <a:srgbClr val="FFFFFF"/>
                </a:solidFill>
              </a:rPr>
              <a:t> </a:t>
            </a:r>
            <a:r>
              <a:rPr lang="en-GB"/>
              <a:t>. At time t a car is identified by a cell number </a:t>
            </a:r>
            <a:r>
              <a:rPr lang="en-GB">
                <a:solidFill>
                  <a:srgbClr val="FFFFFF"/>
                </a:solidFill>
              </a:rPr>
              <a:t>At time t a car is identified by a cell number x</a:t>
            </a:r>
            <a:r>
              <a:rPr lang="en-GB" sz="800">
                <a:solidFill>
                  <a:srgbClr val="FFFFFF"/>
                </a:solidFill>
              </a:rPr>
              <a:t>i</a:t>
            </a:r>
            <a:r>
              <a:rPr baseline="30000" lang="en-GB">
                <a:solidFill>
                  <a:srgbClr val="FFFFFF"/>
                </a:solidFill>
              </a:rPr>
              <a:t>(t)</a:t>
            </a:r>
            <a:r>
              <a:rPr lang="en-GB">
                <a:solidFill>
                  <a:srgbClr val="FFFFFF"/>
                </a:solidFill>
              </a:rPr>
              <a:t> occupied by the car and its velocity v(t).</a:t>
            </a:r>
            <a:endParaRPr>
              <a:solidFill>
                <a:srgbClr val="FFFFFF"/>
              </a:solidFill>
            </a:endParaRPr>
          </a:p>
          <a:p>
            <a:pPr indent="0" lvl="0" marL="0" rtl="0" algn="l">
              <a:spcBef>
                <a:spcPts val="1600"/>
              </a:spcBef>
              <a:spcAft>
                <a:spcPts val="0"/>
              </a:spcAft>
              <a:buNone/>
            </a:pPr>
            <a:r>
              <a:rPr lang="en-GB">
                <a:solidFill>
                  <a:srgbClr val="FFFFFF"/>
                </a:solidFill>
              </a:rPr>
              <a:t>The number of empty cells before the car is called a gap and denoted g</a:t>
            </a:r>
            <a:r>
              <a:rPr lang="en-GB" sz="800">
                <a:solidFill>
                  <a:srgbClr val="FFFFFF"/>
                </a:solidFill>
              </a:rPr>
              <a:t>i</a:t>
            </a:r>
            <a:r>
              <a:rPr baseline="30000" lang="en-GB">
                <a:solidFill>
                  <a:srgbClr val="FFFFFF"/>
                </a:solidFill>
              </a:rPr>
              <a:t>(t)</a:t>
            </a:r>
            <a:r>
              <a:rPr lang="en-GB">
                <a:solidFill>
                  <a:srgbClr val="FFFFFF"/>
                </a:solidFill>
              </a:rPr>
              <a:t> = x</a:t>
            </a:r>
            <a:r>
              <a:rPr lang="en-GB" sz="800">
                <a:solidFill>
                  <a:srgbClr val="FFFFFF"/>
                </a:solidFill>
              </a:rPr>
              <a:t>(i+1)</a:t>
            </a:r>
            <a:r>
              <a:rPr lang="en-GB">
                <a:solidFill>
                  <a:srgbClr val="FFFFFF"/>
                </a:solidFill>
              </a:rPr>
              <a:t>i</a:t>
            </a:r>
            <a:r>
              <a:rPr baseline="30000" lang="en-GB">
                <a:solidFill>
                  <a:srgbClr val="FFFFFF"/>
                </a:solidFill>
              </a:rPr>
              <a:t>(t)</a:t>
            </a:r>
            <a:r>
              <a:rPr lang="en-GB">
                <a:solidFill>
                  <a:srgbClr val="FFFFFF"/>
                </a:solidFill>
              </a:rPr>
              <a:t>−x</a:t>
            </a:r>
            <a:r>
              <a:rPr lang="en-GB" sz="800">
                <a:solidFill>
                  <a:srgbClr val="FFFFFF"/>
                </a:solidFill>
              </a:rPr>
              <a:t>i</a:t>
            </a:r>
            <a:r>
              <a:rPr baseline="30000" lang="en-GB">
                <a:solidFill>
                  <a:srgbClr val="FFFFFF"/>
                </a:solidFill>
              </a:rPr>
              <a:t>(t)</a:t>
            </a:r>
            <a:r>
              <a:rPr lang="en-GB">
                <a:solidFill>
                  <a:srgbClr val="FFFFFF"/>
                </a:solidFill>
              </a:rPr>
              <a:t> −1. The cars move along the lane according to rules related to the driving habits:</a:t>
            </a:r>
            <a:endParaRPr>
              <a:solidFill>
                <a:srgbClr val="FFFFFF"/>
              </a:solidFill>
            </a:endParaRPr>
          </a:p>
          <a:p>
            <a:pPr indent="-311150" lvl="0" marL="457200" rtl="0" algn="l">
              <a:spcBef>
                <a:spcPts val="1200"/>
              </a:spcBef>
              <a:spcAft>
                <a:spcPts val="0"/>
              </a:spcAft>
              <a:buClr>
                <a:srgbClr val="FFFFFF"/>
              </a:buClr>
              <a:buSzPts val="1300"/>
              <a:buChar char="●"/>
            </a:pPr>
            <a:r>
              <a:rPr lang="en-GB">
                <a:solidFill>
                  <a:srgbClr val="FFFFFF"/>
                </a:solidFill>
              </a:rPr>
              <a:t>Acceleration:	v</a:t>
            </a:r>
            <a:r>
              <a:rPr lang="en-GB" sz="800">
                <a:solidFill>
                  <a:srgbClr val="FFFFFF"/>
                </a:solidFill>
              </a:rPr>
              <a:t>i</a:t>
            </a:r>
            <a:r>
              <a:rPr baseline="30000" lang="en-GB">
                <a:solidFill>
                  <a:srgbClr val="FFFFFF"/>
                </a:solidFill>
              </a:rPr>
              <a:t>(t+1) </a:t>
            </a:r>
            <a:r>
              <a:rPr lang="en-GB">
                <a:solidFill>
                  <a:srgbClr val="FFFFFF"/>
                </a:solidFill>
              </a:rPr>
              <a:t>=min(v</a:t>
            </a:r>
            <a:r>
              <a:rPr lang="en-GB" sz="800">
                <a:solidFill>
                  <a:srgbClr val="FFFFFF"/>
                </a:solidFill>
              </a:rPr>
              <a:t>i</a:t>
            </a:r>
            <a:r>
              <a:rPr baseline="30000" lang="en-GB">
                <a:solidFill>
                  <a:srgbClr val="FFFFFF"/>
                </a:solidFill>
              </a:rPr>
              <a:t>(t)</a:t>
            </a:r>
            <a:r>
              <a:rPr lang="en-GB">
                <a:solidFill>
                  <a:srgbClr val="FFFFFF"/>
                </a:solidFill>
              </a:rPr>
              <a:t>+1,v</a:t>
            </a:r>
            <a:r>
              <a:rPr lang="en-GB" sz="800">
                <a:solidFill>
                  <a:srgbClr val="FFFFFF"/>
                </a:solidFill>
              </a:rPr>
              <a:t>max</a:t>
            </a:r>
            <a:r>
              <a:rPr lang="en-GB">
                <a:solidFill>
                  <a:srgbClr val="FFFFFF"/>
                </a:solidFill>
              </a:rPr>
              <a:t>)</a:t>
            </a:r>
            <a:endParaRPr>
              <a:solidFill>
                <a:srgbClr val="FFFFFF"/>
              </a:solidFill>
            </a:endParaRPr>
          </a:p>
          <a:p>
            <a:pPr indent="-311150" lvl="0" marL="457200" rtl="0" algn="l">
              <a:spcBef>
                <a:spcPts val="0"/>
              </a:spcBef>
              <a:spcAft>
                <a:spcPts val="0"/>
              </a:spcAft>
              <a:buClr>
                <a:srgbClr val="FFFFFF"/>
              </a:buClr>
              <a:buSzPts val="1300"/>
              <a:buChar char="●"/>
            </a:pPr>
            <a:r>
              <a:rPr lang="en-GB">
                <a:solidFill>
                  <a:srgbClr val="FFFFFF"/>
                </a:solidFill>
              </a:rPr>
              <a:t>Deceleration:	</a:t>
            </a:r>
            <a:r>
              <a:rPr lang="en-GB">
                <a:solidFill>
                  <a:srgbClr val="FFFFFF"/>
                </a:solidFill>
              </a:rPr>
              <a:t>v</a:t>
            </a:r>
            <a:r>
              <a:rPr lang="en-GB" sz="800">
                <a:solidFill>
                  <a:srgbClr val="FFFFFF"/>
                </a:solidFill>
              </a:rPr>
              <a:t>i</a:t>
            </a:r>
            <a:r>
              <a:rPr baseline="30000" lang="en-GB">
                <a:solidFill>
                  <a:srgbClr val="FFFFFF"/>
                </a:solidFill>
              </a:rPr>
              <a:t>(t+1)</a:t>
            </a:r>
            <a:r>
              <a:rPr lang="en-GB">
                <a:solidFill>
                  <a:srgbClr val="FFFFFF"/>
                </a:solidFill>
              </a:rPr>
              <a:t>=min(v</a:t>
            </a:r>
            <a:r>
              <a:rPr lang="en-GB" sz="800">
                <a:solidFill>
                  <a:srgbClr val="FFFFFF"/>
                </a:solidFill>
              </a:rPr>
              <a:t>i</a:t>
            </a:r>
            <a:r>
              <a:rPr baseline="30000" lang="en-GB">
                <a:solidFill>
                  <a:srgbClr val="FFFFFF"/>
                </a:solidFill>
              </a:rPr>
              <a:t>(t)</a:t>
            </a:r>
            <a:r>
              <a:rPr lang="en-GB">
                <a:solidFill>
                  <a:srgbClr val="FFFFFF"/>
                </a:solidFill>
              </a:rPr>
              <a:t>,g</a:t>
            </a:r>
            <a:r>
              <a:rPr lang="en-GB" sz="800">
                <a:solidFill>
                  <a:srgbClr val="FFFFFF"/>
                </a:solidFill>
              </a:rPr>
              <a:t>i</a:t>
            </a:r>
            <a:r>
              <a:rPr baseline="30000" lang="en-GB">
                <a:solidFill>
                  <a:srgbClr val="FFFFFF"/>
                </a:solidFill>
              </a:rPr>
              <a:t>(t)</a:t>
            </a:r>
            <a:r>
              <a:rPr lang="en-GB">
                <a:solidFill>
                  <a:srgbClr val="FFFFFF"/>
                </a:solidFill>
              </a:rPr>
              <a:t>)</a:t>
            </a:r>
            <a:endParaRPr>
              <a:solidFill>
                <a:srgbClr val="FFFFFF"/>
              </a:solidFill>
            </a:endParaRPr>
          </a:p>
          <a:p>
            <a:pPr indent="-311150" lvl="0" marL="457200" rtl="0" algn="l">
              <a:spcBef>
                <a:spcPts val="0"/>
              </a:spcBef>
              <a:spcAft>
                <a:spcPts val="0"/>
              </a:spcAft>
              <a:buClr>
                <a:srgbClr val="FFFFFF"/>
              </a:buClr>
              <a:buSzPts val="1300"/>
              <a:buChar char="●"/>
            </a:pPr>
            <a:r>
              <a:rPr lang="en-GB">
                <a:solidFill>
                  <a:srgbClr val="FFFFFF"/>
                </a:solidFill>
              </a:rPr>
              <a:t>Randomization:	if random &lt; p then </a:t>
            </a:r>
            <a:r>
              <a:rPr lang="en-GB">
                <a:solidFill>
                  <a:srgbClr val="FFFFFF"/>
                </a:solidFill>
              </a:rPr>
              <a:t>v</a:t>
            </a:r>
            <a:r>
              <a:rPr lang="en-GB" sz="800">
                <a:solidFill>
                  <a:srgbClr val="FFFFFF"/>
                </a:solidFill>
              </a:rPr>
              <a:t>i</a:t>
            </a:r>
            <a:r>
              <a:rPr baseline="30000" lang="en-GB">
                <a:solidFill>
                  <a:srgbClr val="FFFFFF"/>
                </a:solidFill>
              </a:rPr>
              <a:t>(t+1)</a:t>
            </a:r>
            <a:r>
              <a:rPr lang="en-GB">
                <a:solidFill>
                  <a:srgbClr val="FFFFFF"/>
                </a:solidFill>
              </a:rPr>
              <a:t>= max(v</a:t>
            </a:r>
            <a:r>
              <a:rPr lang="en-GB" sz="800">
                <a:solidFill>
                  <a:srgbClr val="FFFFFF"/>
                </a:solidFill>
              </a:rPr>
              <a:t>i</a:t>
            </a:r>
            <a:r>
              <a:rPr baseline="30000" lang="en-GB">
                <a:solidFill>
                  <a:srgbClr val="FFFFFF"/>
                </a:solidFill>
              </a:rPr>
              <a:t>(t)</a:t>
            </a:r>
            <a:r>
              <a:rPr lang="en-GB">
                <a:solidFill>
                  <a:srgbClr val="FFFFFF"/>
                </a:solidFill>
              </a:rPr>
              <a:t>-1, 0)</a:t>
            </a:r>
            <a:endParaRPr>
              <a:solidFill>
                <a:srgbClr val="FFFFFF"/>
              </a:solidFill>
            </a:endParaRPr>
          </a:p>
          <a:p>
            <a:pPr indent="-311150" lvl="0" marL="457200" rtl="0" algn="l">
              <a:spcBef>
                <a:spcPts val="0"/>
              </a:spcBef>
              <a:spcAft>
                <a:spcPts val="0"/>
              </a:spcAft>
              <a:buClr>
                <a:srgbClr val="FFFFFF"/>
              </a:buClr>
              <a:buSzPts val="1300"/>
              <a:buChar char="●"/>
            </a:pPr>
            <a:r>
              <a:rPr lang="en-GB">
                <a:solidFill>
                  <a:srgbClr val="FFFFFF"/>
                </a:solidFill>
              </a:rPr>
              <a:t>Movement:		x</a:t>
            </a:r>
            <a:r>
              <a:rPr lang="en-GB" sz="800">
                <a:solidFill>
                  <a:srgbClr val="FFFFFF"/>
                </a:solidFill>
              </a:rPr>
              <a:t>i</a:t>
            </a:r>
            <a:r>
              <a:rPr baseline="30000" lang="en-GB">
                <a:solidFill>
                  <a:srgbClr val="FFFFFF"/>
                </a:solidFill>
              </a:rPr>
              <a:t>(t+1)</a:t>
            </a:r>
            <a:r>
              <a:rPr lang="en-GB">
                <a:solidFill>
                  <a:srgbClr val="FFFFFF"/>
                </a:solidFill>
              </a:rPr>
              <a:t>=x</a:t>
            </a:r>
            <a:r>
              <a:rPr lang="en-GB" sz="800">
                <a:solidFill>
                  <a:srgbClr val="FFFFFF"/>
                </a:solidFill>
              </a:rPr>
              <a:t>i</a:t>
            </a:r>
            <a:r>
              <a:rPr baseline="30000" lang="en-GB">
                <a:solidFill>
                  <a:srgbClr val="FFFFFF"/>
                </a:solidFill>
              </a:rPr>
              <a:t>(t)</a:t>
            </a:r>
            <a:r>
              <a:rPr lang="en-GB">
                <a:solidFill>
                  <a:srgbClr val="FFFFFF"/>
                </a:solidFill>
              </a:rPr>
              <a:t>+v</a:t>
            </a:r>
            <a:r>
              <a:rPr lang="en-GB" sz="800">
                <a:solidFill>
                  <a:srgbClr val="FFFFFF"/>
                </a:solidFill>
              </a:rPr>
              <a:t>i</a:t>
            </a:r>
            <a:r>
              <a:rPr baseline="30000" lang="en-GB">
                <a:solidFill>
                  <a:srgbClr val="FFFFFF"/>
                </a:solidFill>
              </a:rPr>
              <a:t>(t+1)</a:t>
            </a:r>
            <a:r>
              <a:rPr lang="en-GB">
                <a:solidFill>
                  <a:srgbClr val="FFFFFF"/>
                </a:solidFill>
              </a:rPr>
              <a:t>		“</a:t>
            </a:r>
            <a:endParaRPr>
              <a:solidFill>
                <a:srgbClr val="FFFFFF"/>
              </a:solidFill>
            </a:endParaRPr>
          </a:p>
          <a:p>
            <a:pPr indent="0" lvl="0" marL="0" rtl="0" algn="l">
              <a:spcBef>
                <a:spcPts val="1200"/>
              </a:spcBef>
              <a:spcAft>
                <a:spcPts val="0"/>
              </a:spcAft>
              <a:buNone/>
            </a:pPr>
            <a:r>
              <a:rPr baseline="30000" lang="en-GB" sz="1800">
                <a:solidFill>
                  <a:schemeClr val="lt2"/>
                </a:solidFill>
              </a:rPr>
              <a:t>https://link.springer.com/content/pdf/10.1007%2F11758532_36.pdf</a:t>
            </a:r>
            <a:endParaRPr baseline="30000" sz="1800">
              <a:solidFill>
                <a:schemeClr val="lt2"/>
              </a:solidFill>
            </a:endParaRPr>
          </a:p>
          <a:p>
            <a:pPr indent="0" lvl="0" marL="0" rtl="0" algn="l">
              <a:spcBef>
                <a:spcPts val="1200"/>
              </a:spcBef>
              <a:spcAft>
                <a:spcPts val="0"/>
              </a:spcAft>
              <a:buNone/>
            </a:pPr>
            <a:r>
              <a:t/>
            </a:r>
            <a:endParaRPr baseline="30000">
              <a:solidFill>
                <a:srgbClr val="FFFFFF"/>
              </a:solidFill>
              <a:latin typeface="Arial"/>
              <a:ea typeface="Arial"/>
              <a:cs typeface="Arial"/>
              <a:sym typeface="Arial"/>
            </a:endParaRPr>
          </a:p>
          <a:p>
            <a:pPr indent="0" lvl="0" marL="0" rtl="0" algn="l">
              <a:spcBef>
                <a:spcPts val="1200"/>
              </a:spcBef>
              <a:spcAft>
                <a:spcPts val="0"/>
              </a:spcAft>
              <a:buNone/>
            </a:pPr>
            <a:r>
              <a:t/>
            </a:r>
            <a:endParaRPr>
              <a:solidFill>
                <a:srgbClr val="FFFFFF"/>
              </a:solidFill>
              <a:latin typeface="Arial"/>
              <a:ea typeface="Arial"/>
              <a:cs typeface="Arial"/>
              <a:sym typeface="Arial"/>
            </a:endParaRPr>
          </a:p>
          <a:p>
            <a:pPr indent="0" lvl="0" marL="0" rtl="0" algn="l">
              <a:spcBef>
                <a:spcPts val="1200"/>
              </a:spcBef>
              <a:spcAft>
                <a:spcPts val="0"/>
              </a:spcAft>
              <a:buNone/>
            </a:pPr>
            <a:r>
              <a:t/>
            </a:r>
            <a:endParaRPr>
              <a:solidFill>
                <a:srgbClr val="FFFFFF"/>
              </a:solidFill>
              <a:latin typeface="Arial"/>
              <a:ea typeface="Arial"/>
              <a:cs typeface="Arial"/>
              <a:sym typeface="Arial"/>
            </a:endParaRPr>
          </a:p>
          <a:p>
            <a:pPr indent="0" lvl="0" marL="0" rtl="0" algn="l">
              <a:spcBef>
                <a:spcPts val="1200"/>
              </a:spcBef>
              <a:spcAft>
                <a:spcPts val="0"/>
              </a:spcAft>
              <a:buNone/>
            </a:pPr>
            <a:r>
              <a:t/>
            </a:r>
            <a:endParaRPr sz="1000">
              <a:solidFill>
                <a:srgbClr val="FFFFFF"/>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400"/>
              <a:t>LITERATURE OVERVIEW</a:t>
            </a:r>
            <a:endParaRPr sz="2400"/>
          </a:p>
          <a:p>
            <a:pPr indent="0" lvl="0" marL="0" rtl="0" algn="l">
              <a:spcBef>
                <a:spcPts val="0"/>
              </a:spcBef>
              <a:spcAft>
                <a:spcPts val="0"/>
              </a:spcAft>
              <a:buNone/>
            </a:pPr>
            <a:r>
              <a:rPr lang="en-GB" sz="1800">
                <a:solidFill>
                  <a:schemeClr val="lt2"/>
                </a:solidFill>
              </a:rPr>
              <a:t>Simulation of city traffic based on cellular automaton (Nagel–Schreckenberg model) </a:t>
            </a:r>
            <a:endParaRPr sz="1800">
              <a:solidFill>
                <a:schemeClr val="lt2"/>
              </a:solidFill>
            </a:endParaRPr>
          </a:p>
          <a:p>
            <a:pPr indent="0" lvl="0" marL="0" rtl="0" algn="l">
              <a:spcBef>
                <a:spcPts val="0"/>
              </a:spcBef>
              <a:spcAft>
                <a:spcPts val="0"/>
              </a:spcAft>
              <a:buNone/>
            </a:pPr>
            <a:r>
              <a:t/>
            </a:r>
            <a:endParaRPr sz="24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136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Traffic Simulation Framework — a Cellular Automaton-Based Tool for Simulating and Investigating Real City Traffic</a:t>
            </a:r>
            <a:endParaRPr sz="1200">
              <a:solidFill>
                <a:schemeClr val="lt2"/>
              </a:solidFill>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a:t>
            </a:r>
            <a:r>
              <a:rPr lang="en-GB"/>
              <a:t>In the paper we present the Traffic Simulation Framework (TSF) which is an information system for simulating a vehicular traffic in the real city road networks. The system is equipped with a comprehensive visualization which enables users to set and modify simulation parameters and road network preferences. It also supports gathering detailed data related with the simulated traffic.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TSF model is a probabilistic cellular automaton which inherits some foundations from well-known Nagel-Schreckenberg model (...) it is much more elaborated than the standard NaSch model, since its intention is to emulate the real road traffic in big agglomerations.”</a:t>
            </a:r>
            <a:endParaRPr/>
          </a:p>
          <a:p>
            <a:pPr indent="0" lvl="0" marL="0" rtl="0" algn="l">
              <a:lnSpc>
                <a:spcPct val="100000"/>
              </a:lnSpc>
              <a:spcBef>
                <a:spcPts val="1600"/>
              </a:spcBef>
              <a:spcAft>
                <a:spcPts val="0"/>
              </a:spcAft>
              <a:buNone/>
            </a:pPr>
            <a:r>
              <a:rPr lang="en-GB" sz="1200" u="sng">
                <a:solidFill>
                  <a:schemeClr val="lt2"/>
                </a:solidFill>
                <a:latin typeface="Montserrat"/>
                <a:ea typeface="Montserrat"/>
                <a:cs typeface="Montserrat"/>
                <a:sym typeface="Montserrat"/>
                <a:hlinkClick r:id="rId3"/>
              </a:rPr>
              <a:t>http://iis.ipipan.waw.pl/2009/proceedings/iis09-64.pdf</a:t>
            </a:r>
            <a:endParaRPr sz="1200">
              <a:solidFill>
                <a:schemeClr val="lt2"/>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Algorithms for the Traffic Light Setting Problem on the Graph Model</a:t>
            </a:r>
            <a:endParaRPr>
              <a:solidFill>
                <a:schemeClr val="lt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this paper, we use a graph model to represent the traffic network.”</a:t>
            </a:r>
            <a:endParaRPr/>
          </a:p>
          <a:p>
            <a:pPr indent="0" lvl="0" marL="0" rtl="0" algn="l">
              <a:spcBef>
                <a:spcPts val="1600"/>
              </a:spcBef>
              <a:spcAft>
                <a:spcPts val="0"/>
              </a:spcAft>
              <a:buNone/>
            </a:pPr>
            <a:r>
              <a:rPr b="1" lang="en-GB"/>
              <a:t>Section 2 - The Traffic Graph Model and Its Properties</a:t>
            </a:r>
            <a:endParaRPr b="1"/>
          </a:p>
          <a:p>
            <a:pPr indent="0" lvl="0" marL="0" rtl="0" algn="l">
              <a:spcBef>
                <a:spcPts val="0"/>
              </a:spcBef>
              <a:spcAft>
                <a:spcPts val="0"/>
              </a:spcAft>
              <a:buNone/>
            </a:pPr>
            <a:r>
              <a:rPr lang="en-GB"/>
              <a:t>“(...) we can transform the traffic network of a city into a traffic graph model. Here we use a graph G = (V, E) to represent the traffic network of a city, where each vertex v ∈ V denotes the intersection of some roads and each edge (u, v) ∈ E denotes the road segment between two vertices u and v. Since each intersection v ∈ V is controlled by a traffic light, we use t(v) to denote the starting time of green light on v. That is, the interval of green light on v can be written as [t(v),(t(v) + T /2 − 1) mod T ].”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u="sng">
                <a:solidFill>
                  <a:schemeClr val="lt2"/>
                </a:solidFill>
                <a:hlinkClick r:id="rId3"/>
              </a:rPr>
              <a:t>http://par.cse.nsysu.edu.tw/~cbyang/person/publish/mc07traffic.pdf</a:t>
            </a:r>
            <a:endParaRPr>
              <a:solidFill>
                <a:schemeClr val="lt2"/>
              </a:solidFill>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