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256" r:id="rId2"/>
    <p:sldId id="257" r:id="rId3"/>
    <p:sldId id="259" r:id="rId4"/>
    <p:sldId id="263" r:id="rId5"/>
    <p:sldId id="286" r:id="rId6"/>
    <p:sldId id="289" r:id="rId7"/>
    <p:sldId id="270" r:id="rId8"/>
    <p:sldId id="290" r:id="rId9"/>
  </p:sldIdLst>
  <p:sldSz cx="9144000" cy="5143500" type="screen16x9"/>
  <p:notesSz cx="6858000" cy="9144000"/>
  <p:embeddedFontLst>
    <p:embeddedFont>
      <p:font typeface="Arimo" panose="020B0604020202020204" charset="0"/>
      <p:regular r:id="rId11"/>
      <p:bold r:id="rId12"/>
      <p:italic r:id="rId13"/>
      <p:boldItalic r:id="rId14"/>
    </p:embeddedFont>
    <p:embeddedFont>
      <p:font typeface="Bebas Neue" panose="020B0606020202050201" pitchFamily="34" charset="0"/>
      <p:regular r:id="rId15"/>
    </p:embeddedFont>
    <p:embeddedFont>
      <p:font typeface="Roboto Condensed Light" panose="02000000000000000000" pitchFamily="2" charset="0"/>
      <p:regular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53BA8-030F-41D4-ABDC-78E25E0C4320}">
  <a:tblStyle styleId="{61253BA8-030F-41D4-ABDC-78E25E0C43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9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03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1" r:id="rId5"/>
    <p:sldLayoutId id="2147483669" r:id="rId6"/>
    <p:sldLayoutId id="2147483671"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jpg"/><Relationship Id="rId5" Type="http://schemas.openxmlformats.org/officeDocument/2006/relationships/slide" Target="slide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jpg"/><Relationship Id="rId5" Type="http://schemas.openxmlformats.org/officeDocument/2006/relationships/slide" Target="slide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5.xml"/><Relationship Id="rId7"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jpg"/><Relationship Id="rId5" Type="http://schemas.openxmlformats.org/officeDocument/2006/relationships/slide" Target="slide1.xml"/><Relationship Id="rId4" Type="http://schemas.openxmlformats.org/officeDocument/2006/relationships/slide" Target="slide6.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714299" y="1079004"/>
            <a:ext cx="5900843"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solidFill>
                  <a:schemeClr val="lt2"/>
                </a:solidFill>
              </a:rPr>
              <a:t>S</a:t>
            </a:r>
            <a:r>
              <a:rPr lang="en" dirty="0">
                <a:solidFill>
                  <a:schemeClr val="lt2"/>
                </a:solidFill>
              </a:rPr>
              <a:t>entiment ANALYSIS</a:t>
            </a:r>
            <a:br>
              <a:rPr lang="en" dirty="0">
                <a:solidFill>
                  <a:schemeClr val="lt2"/>
                </a:solidFill>
              </a:rPr>
            </a:br>
            <a:r>
              <a:rPr lang="en" dirty="0"/>
              <a:t>xl </a:t>
            </a:r>
            <a:r>
              <a:rPr lang="en" dirty="0">
                <a:solidFill>
                  <a:schemeClr val="tx2"/>
                </a:solidFill>
              </a:rPr>
              <a:t>&amp;</a:t>
            </a:r>
            <a:r>
              <a:rPr lang="en" dirty="0"/>
              <a:t> Smartfren</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A8EF8D40-2605-9BC6-750C-3D6F99B16C91}"/>
              </a:ext>
            </a:extLst>
          </p:cNvPr>
          <p:cNvSpPr>
            <a:spLocks noGrp="1"/>
          </p:cNvSpPr>
          <p:nvPr>
            <p:ph type="subTitle" idx="1"/>
          </p:nvPr>
        </p:nvSpPr>
        <p:spPr>
          <a:xfrm>
            <a:off x="740378" y="3455266"/>
            <a:ext cx="3815400" cy="889701"/>
          </a:xfrm>
        </p:spPr>
        <p:txBody>
          <a:bodyPr/>
          <a:lstStyle/>
          <a:p>
            <a:r>
              <a:rPr lang="en-US" sz="1400" dirty="0" err="1"/>
              <a:t>Kecerdasan</a:t>
            </a:r>
            <a:r>
              <a:rPr lang="en-US" sz="1400" dirty="0"/>
              <a:t> Bisnis</a:t>
            </a:r>
          </a:p>
          <a:p>
            <a:r>
              <a:rPr lang="en-US" sz="1400" dirty="0"/>
              <a:t>Jaka Dwi </a:t>
            </a:r>
            <a:r>
              <a:rPr lang="en-US" sz="1400" dirty="0" err="1"/>
              <a:t>Prasetyo</a:t>
            </a:r>
            <a:endParaRPr lang="en-US" sz="1400" dirty="0"/>
          </a:p>
          <a:p>
            <a:r>
              <a:rPr lang="en-US" sz="1400" dirty="0"/>
              <a:t>19.52.0004</a:t>
            </a:r>
            <a:endParaRPr lang="en-ID"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602093" y="2234926"/>
            <a:ext cx="7715400" cy="1700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solidFill>
                  <a:schemeClr val="tx2"/>
                </a:solidFill>
              </a:rPr>
              <a:t>Sentiment analysis </a:t>
            </a:r>
            <a:r>
              <a:rPr lang="en-ID" dirty="0" err="1">
                <a:solidFill>
                  <a:schemeClr val="tx2"/>
                </a:solidFill>
              </a:rPr>
              <a:t>adalah</a:t>
            </a:r>
            <a:r>
              <a:rPr lang="en-ID" dirty="0">
                <a:solidFill>
                  <a:schemeClr val="tx2"/>
                </a:solidFill>
              </a:rPr>
              <a:t> proses </a:t>
            </a:r>
            <a:r>
              <a:rPr lang="en-ID" dirty="0" err="1">
                <a:solidFill>
                  <a:schemeClr val="tx2"/>
                </a:solidFill>
              </a:rPr>
              <a:t>penggunaan</a:t>
            </a:r>
            <a:r>
              <a:rPr lang="en-ID" dirty="0">
                <a:solidFill>
                  <a:schemeClr val="tx2"/>
                </a:solidFill>
              </a:rPr>
              <a:t> text analytics </a:t>
            </a:r>
            <a:r>
              <a:rPr lang="en-ID" dirty="0" err="1">
                <a:solidFill>
                  <a:schemeClr val="tx2"/>
                </a:solidFill>
              </a:rPr>
              <a:t>untuk</a:t>
            </a:r>
            <a:r>
              <a:rPr lang="en-ID" dirty="0">
                <a:solidFill>
                  <a:schemeClr val="tx2"/>
                </a:solidFill>
              </a:rPr>
              <a:t> </a:t>
            </a:r>
            <a:r>
              <a:rPr lang="en-ID" dirty="0" err="1">
                <a:solidFill>
                  <a:schemeClr val="tx2"/>
                </a:solidFill>
              </a:rPr>
              <a:t>mendapatkan</a:t>
            </a:r>
            <a:r>
              <a:rPr lang="en-ID" dirty="0">
                <a:solidFill>
                  <a:schemeClr val="tx2"/>
                </a:solidFill>
              </a:rPr>
              <a:t> </a:t>
            </a:r>
            <a:r>
              <a:rPr lang="en-ID" dirty="0" err="1">
                <a:solidFill>
                  <a:schemeClr val="tx2"/>
                </a:solidFill>
              </a:rPr>
              <a:t>berbagai</a:t>
            </a:r>
            <a:r>
              <a:rPr lang="en-ID" dirty="0">
                <a:solidFill>
                  <a:schemeClr val="tx2"/>
                </a:solidFill>
              </a:rPr>
              <a:t> </a:t>
            </a:r>
            <a:r>
              <a:rPr lang="en-ID" dirty="0" err="1">
                <a:solidFill>
                  <a:schemeClr val="tx2"/>
                </a:solidFill>
              </a:rPr>
              <a:t>sumber</a:t>
            </a:r>
            <a:r>
              <a:rPr lang="en-ID" dirty="0">
                <a:solidFill>
                  <a:schemeClr val="tx2"/>
                </a:solidFill>
              </a:rPr>
              <a:t> data </a:t>
            </a:r>
            <a:r>
              <a:rPr lang="en-ID" dirty="0" err="1">
                <a:solidFill>
                  <a:schemeClr val="tx2"/>
                </a:solidFill>
              </a:rPr>
              <a:t>dari</a:t>
            </a:r>
            <a:r>
              <a:rPr lang="en-ID" dirty="0">
                <a:solidFill>
                  <a:schemeClr val="tx2"/>
                </a:solidFill>
              </a:rPr>
              <a:t> internet dan </a:t>
            </a:r>
            <a:r>
              <a:rPr lang="en-ID" dirty="0" err="1">
                <a:solidFill>
                  <a:schemeClr val="tx2"/>
                </a:solidFill>
              </a:rPr>
              <a:t>beragam</a:t>
            </a:r>
            <a:r>
              <a:rPr lang="en-ID" dirty="0">
                <a:solidFill>
                  <a:schemeClr val="tx2"/>
                </a:solidFill>
              </a:rPr>
              <a:t> platform media </a:t>
            </a:r>
            <a:r>
              <a:rPr lang="en-ID" dirty="0" err="1">
                <a:solidFill>
                  <a:schemeClr val="tx2"/>
                </a:solidFill>
              </a:rPr>
              <a:t>sosial</a:t>
            </a:r>
            <a:r>
              <a:rPr lang="en-ID" dirty="0">
                <a:solidFill>
                  <a:schemeClr val="tx2"/>
                </a:solidFill>
              </a:rPr>
              <a:t>. </a:t>
            </a:r>
            <a:r>
              <a:rPr lang="en-ID" dirty="0" err="1">
                <a:solidFill>
                  <a:schemeClr val="tx2"/>
                </a:solidFill>
              </a:rPr>
              <a:t>Tujuannya</a:t>
            </a:r>
            <a:r>
              <a:rPr lang="en-ID" dirty="0">
                <a:solidFill>
                  <a:schemeClr val="tx2"/>
                </a:solidFill>
              </a:rPr>
              <a:t> </a:t>
            </a:r>
            <a:r>
              <a:rPr lang="en-ID" dirty="0" err="1">
                <a:solidFill>
                  <a:schemeClr val="tx2"/>
                </a:solidFill>
              </a:rPr>
              <a:t>adalah</a:t>
            </a:r>
            <a:r>
              <a:rPr lang="en-ID" dirty="0">
                <a:solidFill>
                  <a:schemeClr val="tx2"/>
                </a:solidFill>
              </a:rPr>
              <a:t> </a:t>
            </a:r>
            <a:r>
              <a:rPr lang="en-ID" dirty="0" err="1">
                <a:solidFill>
                  <a:schemeClr val="tx2"/>
                </a:solidFill>
              </a:rPr>
              <a:t>untuk</a:t>
            </a:r>
            <a:r>
              <a:rPr lang="en-ID" dirty="0">
                <a:solidFill>
                  <a:schemeClr val="tx2"/>
                </a:solidFill>
              </a:rPr>
              <a:t> </a:t>
            </a:r>
            <a:r>
              <a:rPr lang="en-ID" dirty="0" err="1">
                <a:solidFill>
                  <a:schemeClr val="tx2"/>
                </a:solidFill>
              </a:rPr>
              <a:t>memperoleh</a:t>
            </a:r>
            <a:r>
              <a:rPr lang="en-ID" dirty="0">
                <a:solidFill>
                  <a:schemeClr val="tx2"/>
                </a:solidFill>
              </a:rPr>
              <a:t> </a:t>
            </a:r>
            <a:r>
              <a:rPr lang="en-ID" dirty="0" err="1">
                <a:solidFill>
                  <a:schemeClr val="tx2"/>
                </a:solidFill>
              </a:rPr>
              <a:t>opini</a:t>
            </a:r>
            <a:r>
              <a:rPr lang="en-ID" dirty="0">
                <a:solidFill>
                  <a:schemeClr val="tx2"/>
                </a:solidFill>
              </a:rPr>
              <a:t> </a:t>
            </a:r>
            <a:r>
              <a:rPr lang="en-ID" dirty="0" err="1">
                <a:solidFill>
                  <a:schemeClr val="tx2"/>
                </a:solidFill>
              </a:rPr>
              <a:t>dari</a:t>
            </a:r>
            <a:r>
              <a:rPr lang="en-ID" dirty="0">
                <a:solidFill>
                  <a:schemeClr val="tx2"/>
                </a:solidFill>
              </a:rPr>
              <a:t> </a:t>
            </a:r>
            <a:r>
              <a:rPr lang="en-ID" dirty="0" err="1">
                <a:solidFill>
                  <a:schemeClr val="tx2"/>
                </a:solidFill>
              </a:rPr>
              <a:t>pengguna</a:t>
            </a:r>
            <a:r>
              <a:rPr lang="en-ID" dirty="0">
                <a:solidFill>
                  <a:schemeClr val="tx2"/>
                </a:solidFill>
              </a:rPr>
              <a:t> yang </a:t>
            </a:r>
            <a:r>
              <a:rPr lang="en-ID" dirty="0" err="1">
                <a:solidFill>
                  <a:schemeClr val="tx2"/>
                </a:solidFill>
              </a:rPr>
              <a:t>terdapat</a:t>
            </a:r>
            <a:r>
              <a:rPr lang="en-ID" dirty="0">
                <a:solidFill>
                  <a:schemeClr val="tx2"/>
                </a:solidFill>
              </a:rPr>
              <a:t> pada platform </a:t>
            </a:r>
            <a:r>
              <a:rPr lang="en-ID" dirty="0" err="1">
                <a:solidFill>
                  <a:schemeClr val="tx2"/>
                </a:solidFill>
              </a:rPr>
              <a:t>tersebut</a:t>
            </a:r>
            <a:r>
              <a:rPr lang="en-ID" dirty="0">
                <a:solidFill>
                  <a:schemeClr val="tx2"/>
                </a:solidFill>
              </a:rPr>
              <a:t>.</a:t>
            </a:r>
          </a:p>
          <a:p>
            <a:pPr marL="0" lvl="0" indent="0" algn="l" rtl="0">
              <a:spcBef>
                <a:spcPts val="0"/>
              </a:spcBef>
              <a:spcAft>
                <a:spcPts val="0"/>
              </a:spcAft>
              <a:buNone/>
            </a:pPr>
            <a:endParaRPr lang="en-ID" dirty="0">
              <a:solidFill>
                <a:schemeClr val="tx2"/>
              </a:solidFill>
            </a:endParaRPr>
          </a:p>
          <a:p>
            <a:pPr marL="0" lvl="0" indent="0" algn="l" rtl="0">
              <a:spcBef>
                <a:spcPts val="0"/>
              </a:spcBef>
              <a:spcAft>
                <a:spcPts val="0"/>
              </a:spcAft>
              <a:buNone/>
            </a:pPr>
            <a:r>
              <a:rPr lang="en-ID" dirty="0" err="1">
                <a:solidFill>
                  <a:schemeClr val="tx2"/>
                </a:solidFill>
              </a:rPr>
              <a:t>merupakan</a:t>
            </a:r>
            <a:r>
              <a:rPr lang="en-ID" dirty="0">
                <a:solidFill>
                  <a:schemeClr val="tx2"/>
                </a:solidFill>
              </a:rPr>
              <a:t> salah </a:t>
            </a:r>
            <a:r>
              <a:rPr lang="en-ID" dirty="0" err="1">
                <a:solidFill>
                  <a:schemeClr val="tx2"/>
                </a:solidFill>
              </a:rPr>
              <a:t>satu</a:t>
            </a:r>
            <a:r>
              <a:rPr lang="en-ID" dirty="0">
                <a:solidFill>
                  <a:schemeClr val="tx2"/>
                </a:solidFill>
              </a:rPr>
              <a:t> </a:t>
            </a:r>
            <a:r>
              <a:rPr lang="en-ID" dirty="0" err="1">
                <a:solidFill>
                  <a:schemeClr val="tx2"/>
                </a:solidFill>
              </a:rPr>
              <a:t>bidang</a:t>
            </a:r>
            <a:r>
              <a:rPr lang="en-ID" dirty="0">
                <a:solidFill>
                  <a:schemeClr val="tx2"/>
                </a:solidFill>
              </a:rPr>
              <a:t> </a:t>
            </a:r>
            <a:r>
              <a:rPr lang="en-ID" dirty="0" err="1">
                <a:solidFill>
                  <a:schemeClr val="tx2"/>
                </a:solidFill>
              </a:rPr>
              <a:t>dari</a:t>
            </a:r>
            <a:r>
              <a:rPr lang="en-ID" dirty="0">
                <a:solidFill>
                  <a:schemeClr val="tx2"/>
                </a:solidFill>
              </a:rPr>
              <a:t> Natural </a:t>
            </a:r>
            <a:r>
              <a:rPr lang="en-ID" dirty="0" err="1">
                <a:solidFill>
                  <a:schemeClr val="tx2"/>
                </a:solidFill>
              </a:rPr>
              <a:t>Languange</a:t>
            </a:r>
            <a:r>
              <a:rPr lang="en-ID" dirty="0">
                <a:solidFill>
                  <a:schemeClr val="tx2"/>
                </a:solidFill>
              </a:rPr>
              <a:t> Processing (NLP) yang </a:t>
            </a:r>
            <a:r>
              <a:rPr lang="en-ID" dirty="0" err="1">
                <a:solidFill>
                  <a:schemeClr val="tx2"/>
                </a:solidFill>
              </a:rPr>
              <a:t>membangun</a:t>
            </a:r>
            <a:r>
              <a:rPr lang="en-ID" dirty="0">
                <a:solidFill>
                  <a:schemeClr val="tx2"/>
                </a:solidFill>
              </a:rPr>
              <a:t> </a:t>
            </a:r>
            <a:r>
              <a:rPr lang="en-ID" dirty="0" err="1">
                <a:solidFill>
                  <a:schemeClr val="tx2"/>
                </a:solidFill>
              </a:rPr>
              <a:t>sistem</a:t>
            </a:r>
            <a:r>
              <a:rPr lang="en-ID" dirty="0">
                <a:solidFill>
                  <a:schemeClr val="tx2"/>
                </a:solidFill>
              </a:rPr>
              <a:t> </a:t>
            </a:r>
            <a:r>
              <a:rPr lang="en-ID" dirty="0" err="1">
                <a:solidFill>
                  <a:schemeClr val="tx2"/>
                </a:solidFill>
              </a:rPr>
              <a:t>untuk</a:t>
            </a:r>
            <a:r>
              <a:rPr lang="en-ID" dirty="0">
                <a:solidFill>
                  <a:schemeClr val="tx2"/>
                </a:solidFill>
              </a:rPr>
              <a:t> </a:t>
            </a:r>
            <a:r>
              <a:rPr lang="en-ID" dirty="0" err="1">
                <a:solidFill>
                  <a:schemeClr val="tx2"/>
                </a:solidFill>
              </a:rPr>
              <a:t>mengenali</a:t>
            </a:r>
            <a:r>
              <a:rPr lang="en-ID" dirty="0">
                <a:solidFill>
                  <a:schemeClr val="tx2"/>
                </a:solidFill>
              </a:rPr>
              <a:t> dan </a:t>
            </a:r>
            <a:r>
              <a:rPr lang="en-ID" dirty="0" err="1">
                <a:solidFill>
                  <a:schemeClr val="tx2"/>
                </a:solidFill>
              </a:rPr>
              <a:t>mengekstraksi</a:t>
            </a:r>
            <a:r>
              <a:rPr lang="en-ID" dirty="0">
                <a:solidFill>
                  <a:schemeClr val="tx2"/>
                </a:solidFill>
              </a:rPr>
              <a:t> </a:t>
            </a:r>
            <a:r>
              <a:rPr lang="en-ID" dirty="0" err="1">
                <a:solidFill>
                  <a:schemeClr val="tx2"/>
                </a:solidFill>
              </a:rPr>
              <a:t>opini</a:t>
            </a:r>
            <a:r>
              <a:rPr lang="en-ID" dirty="0">
                <a:solidFill>
                  <a:schemeClr val="tx2"/>
                </a:solidFill>
              </a:rPr>
              <a:t> </a:t>
            </a:r>
            <a:r>
              <a:rPr lang="en-ID" dirty="0" err="1">
                <a:solidFill>
                  <a:schemeClr val="tx2"/>
                </a:solidFill>
              </a:rPr>
              <a:t>dalam</a:t>
            </a:r>
            <a:r>
              <a:rPr lang="en-ID" dirty="0">
                <a:solidFill>
                  <a:schemeClr val="tx2"/>
                </a:solidFill>
              </a:rPr>
              <a:t> </a:t>
            </a:r>
            <a:r>
              <a:rPr lang="en-ID" dirty="0" err="1">
                <a:solidFill>
                  <a:schemeClr val="tx2"/>
                </a:solidFill>
              </a:rPr>
              <a:t>bentuk</a:t>
            </a:r>
            <a:r>
              <a:rPr lang="en-ID" dirty="0">
                <a:solidFill>
                  <a:schemeClr val="tx2"/>
                </a:solidFill>
              </a:rPr>
              <a:t> </a:t>
            </a:r>
            <a:r>
              <a:rPr lang="en-ID" dirty="0" err="1">
                <a:solidFill>
                  <a:schemeClr val="tx2"/>
                </a:solidFill>
              </a:rPr>
              <a:t>teks</a:t>
            </a:r>
            <a:r>
              <a:rPr lang="en-ID" dirty="0">
                <a:solidFill>
                  <a:schemeClr val="tx2"/>
                </a:solidFill>
              </a:rPr>
              <a:t>. </a:t>
            </a:r>
            <a:r>
              <a:rPr lang="en-ID" dirty="0" err="1">
                <a:solidFill>
                  <a:schemeClr val="tx2"/>
                </a:solidFill>
              </a:rPr>
              <a:t>Informasi</a:t>
            </a:r>
            <a:r>
              <a:rPr lang="en-ID" dirty="0">
                <a:solidFill>
                  <a:schemeClr val="tx2"/>
                </a:solidFill>
              </a:rPr>
              <a:t> </a:t>
            </a:r>
            <a:r>
              <a:rPr lang="en-ID" dirty="0" err="1">
                <a:solidFill>
                  <a:schemeClr val="tx2"/>
                </a:solidFill>
              </a:rPr>
              <a:t>berbentuk</a:t>
            </a:r>
            <a:r>
              <a:rPr lang="en-ID" dirty="0">
                <a:solidFill>
                  <a:schemeClr val="tx2"/>
                </a:solidFill>
              </a:rPr>
              <a:t> </a:t>
            </a:r>
            <a:r>
              <a:rPr lang="en-ID" dirty="0" err="1">
                <a:solidFill>
                  <a:schemeClr val="tx2"/>
                </a:solidFill>
              </a:rPr>
              <a:t>teks</a:t>
            </a:r>
            <a:r>
              <a:rPr lang="en-ID" dirty="0">
                <a:solidFill>
                  <a:schemeClr val="tx2"/>
                </a:solidFill>
              </a:rPr>
              <a:t> </a:t>
            </a:r>
            <a:r>
              <a:rPr lang="en-ID" dirty="0" err="1">
                <a:solidFill>
                  <a:schemeClr val="tx2"/>
                </a:solidFill>
              </a:rPr>
              <a:t>saat</a:t>
            </a:r>
            <a:r>
              <a:rPr lang="en-ID" dirty="0">
                <a:solidFill>
                  <a:schemeClr val="tx2"/>
                </a:solidFill>
              </a:rPr>
              <a:t> </a:t>
            </a:r>
            <a:r>
              <a:rPr lang="en-ID" dirty="0" err="1">
                <a:solidFill>
                  <a:schemeClr val="tx2"/>
                </a:solidFill>
              </a:rPr>
              <a:t>ini</a:t>
            </a:r>
            <a:r>
              <a:rPr lang="en-ID" dirty="0">
                <a:solidFill>
                  <a:schemeClr val="tx2"/>
                </a:solidFill>
              </a:rPr>
              <a:t> </a:t>
            </a:r>
            <a:r>
              <a:rPr lang="en-ID" dirty="0" err="1">
                <a:solidFill>
                  <a:schemeClr val="tx2"/>
                </a:solidFill>
              </a:rPr>
              <a:t>banyak</a:t>
            </a:r>
            <a:r>
              <a:rPr lang="en-ID" dirty="0">
                <a:solidFill>
                  <a:schemeClr val="tx2"/>
                </a:solidFill>
              </a:rPr>
              <a:t> </a:t>
            </a:r>
            <a:r>
              <a:rPr lang="en-ID" dirty="0" err="1">
                <a:solidFill>
                  <a:schemeClr val="tx2"/>
                </a:solidFill>
              </a:rPr>
              <a:t>terdapat</a:t>
            </a:r>
            <a:r>
              <a:rPr lang="en-ID" dirty="0">
                <a:solidFill>
                  <a:schemeClr val="tx2"/>
                </a:solidFill>
              </a:rPr>
              <a:t> di internet </a:t>
            </a:r>
            <a:r>
              <a:rPr lang="en-ID" dirty="0" err="1">
                <a:solidFill>
                  <a:schemeClr val="tx2"/>
                </a:solidFill>
              </a:rPr>
              <a:t>dalam</a:t>
            </a:r>
            <a:r>
              <a:rPr lang="en-ID" dirty="0">
                <a:solidFill>
                  <a:schemeClr val="tx2"/>
                </a:solidFill>
              </a:rPr>
              <a:t> format forum, blog, media </a:t>
            </a:r>
            <a:r>
              <a:rPr lang="en-ID" dirty="0" err="1">
                <a:solidFill>
                  <a:schemeClr val="tx2"/>
                </a:solidFill>
              </a:rPr>
              <a:t>sosial</a:t>
            </a:r>
            <a:r>
              <a:rPr lang="en-ID" dirty="0">
                <a:solidFill>
                  <a:schemeClr val="tx2"/>
                </a:solidFill>
              </a:rPr>
              <a:t>, </a:t>
            </a:r>
            <a:r>
              <a:rPr lang="en-ID" dirty="0" err="1">
                <a:solidFill>
                  <a:schemeClr val="tx2"/>
                </a:solidFill>
              </a:rPr>
              <a:t>serta</a:t>
            </a:r>
            <a:r>
              <a:rPr lang="en-ID" dirty="0">
                <a:solidFill>
                  <a:schemeClr val="tx2"/>
                </a:solidFill>
              </a:rPr>
              <a:t> situs </a:t>
            </a:r>
            <a:r>
              <a:rPr lang="en-ID" dirty="0" err="1">
                <a:solidFill>
                  <a:schemeClr val="tx2"/>
                </a:solidFill>
              </a:rPr>
              <a:t>berisi</a:t>
            </a:r>
            <a:r>
              <a:rPr lang="en-ID" dirty="0">
                <a:solidFill>
                  <a:schemeClr val="tx2"/>
                </a:solidFill>
              </a:rPr>
              <a:t> review. </a:t>
            </a:r>
            <a:r>
              <a:rPr lang="en-ID" dirty="0" err="1">
                <a:solidFill>
                  <a:schemeClr val="tx2"/>
                </a:solidFill>
              </a:rPr>
              <a:t>Dengan</a:t>
            </a:r>
            <a:r>
              <a:rPr lang="en-ID" dirty="0">
                <a:solidFill>
                  <a:schemeClr val="tx2"/>
                </a:solidFill>
              </a:rPr>
              <a:t> </a:t>
            </a:r>
            <a:r>
              <a:rPr lang="en-ID" dirty="0" err="1">
                <a:solidFill>
                  <a:schemeClr val="tx2"/>
                </a:solidFill>
              </a:rPr>
              <a:t>bantuan</a:t>
            </a:r>
            <a:r>
              <a:rPr lang="en-ID" dirty="0">
                <a:solidFill>
                  <a:schemeClr val="tx2"/>
                </a:solidFill>
              </a:rPr>
              <a:t> sentiment analysis, </a:t>
            </a:r>
            <a:r>
              <a:rPr lang="en-ID" dirty="0" err="1">
                <a:solidFill>
                  <a:schemeClr val="tx2"/>
                </a:solidFill>
              </a:rPr>
              <a:t>informasi</a:t>
            </a:r>
            <a:r>
              <a:rPr lang="en-ID" dirty="0">
                <a:solidFill>
                  <a:schemeClr val="tx2"/>
                </a:solidFill>
              </a:rPr>
              <a:t> yang </a:t>
            </a:r>
            <a:r>
              <a:rPr lang="en-ID" dirty="0" err="1">
                <a:solidFill>
                  <a:schemeClr val="tx2"/>
                </a:solidFill>
              </a:rPr>
              <a:t>tadinya</a:t>
            </a:r>
            <a:r>
              <a:rPr lang="en-ID" dirty="0">
                <a:solidFill>
                  <a:schemeClr val="tx2"/>
                </a:solidFill>
              </a:rPr>
              <a:t> </a:t>
            </a:r>
            <a:r>
              <a:rPr lang="en-ID" dirty="0" err="1">
                <a:solidFill>
                  <a:schemeClr val="tx2"/>
                </a:solidFill>
              </a:rPr>
              <a:t>tidak</a:t>
            </a:r>
            <a:r>
              <a:rPr lang="en-ID" dirty="0">
                <a:solidFill>
                  <a:schemeClr val="tx2"/>
                </a:solidFill>
              </a:rPr>
              <a:t> </a:t>
            </a:r>
            <a:r>
              <a:rPr lang="en-ID" dirty="0" err="1">
                <a:solidFill>
                  <a:schemeClr val="tx2"/>
                </a:solidFill>
              </a:rPr>
              <a:t>terstruktur</a:t>
            </a:r>
            <a:r>
              <a:rPr lang="en-ID" dirty="0">
                <a:solidFill>
                  <a:schemeClr val="tx2"/>
                </a:solidFill>
              </a:rPr>
              <a:t> </a:t>
            </a:r>
            <a:r>
              <a:rPr lang="en-ID" dirty="0" err="1">
                <a:solidFill>
                  <a:schemeClr val="tx2"/>
                </a:solidFill>
              </a:rPr>
              <a:t>dapat</a:t>
            </a:r>
            <a:r>
              <a:rPr lang="en-ID" dirty="0">
                <a:solidFill>
                  <a:schemeClr val="tx2"/>
                </a:solidFill>
              </a:rPr>
              <a:t> </a:t>
            </a:r>
            <a:r>
              <a:rPr lang="en-ID" dirty="0" err="1">
                <a:solidFill>
                  <a:schemeClr val="tx2"/>
                </a:solidFill>
              </a:rPr>
              <a:t>diubah</a:t>
            </a:r>
            <a:r>
              <a:rPr lang="en-ID" dirty="0">
                <a:solidFill>
                  <a:schemeClr val="tx2"/>
                </a:solidFill>
              </a:rPr>
              <a:t> </a:t>
            </a:r>
            <a:r>
              <a:rPr lang="en-ID" dirty="0" err="1">
                <a:solidFill>
                  <a:schemeClr val="tx2"/>
                </a:solidFill>
              </a:rPr>
              <a:t>menjadi</a:t>
            </a:r>
            <a:r>
              <a:rPr lang="en-ID" dirty="0">
                <a:solidFill>
                  <a:schemeClr val="tx2"/>
                </a:solidFill>
              </a:rPr>
              <a:t> data yang </a:t>
            </a:r>
            <a:r>
              <a:rPr lang="en-ID" dirty="0" err="1">
                <a:solidFill>
                  <a:schemeClr val="tx2"/>
                </a:solidFill>
              </a:rPr>
              <a:t>lebih</a:t>
            </a:r>
            <a:r>
              <a:rPr lang="en-ID" dirty="0">
                <a:solidFill>
                  <a:schemeClr val="tx2"/>
                </a:solidFill>
              </a:rPr>
              <a:t> </a:t>
            </a:r>
            <a:r>
              <a:rPr lang="en-ID" dirty="0" err="1">
                <a:solidFill>
                  <a:schemeClr val="tx2"/>
                </a:solidFill>
              </a:rPr>
              <a:t>terstruktur</a:t>
            </a:r>
            <a:r>
              <a:rPr lang="en-ID" dirty="0">
                <a:solidFill>
                  <a:schemeClr val="tx2"/>
                </a:solidFill>
              </a:rPr>
              <a:t>.</a:t>
            </a:r>
          </a:p>
          <a:p>
            <a:pPr marL="0" lvl="0" indent="0" algn="l" rtl="0">
              <a:spcBef>
                <a:spcPts val="0"/>
              </a:spcBef>
              <a:spcAft>
                <a:spcPts val="0"/>
              </a:spcAft>
              <a:buNone/>
            </a:pPr>
            <a:endParaRPr dirty="0">
              <a:solidFill>
                <a:schemeClr val="tx2"/>
              </a:solidFill>
            </a:endParaRPr>
          </a:p>
        </p:txBody>
      </p:sp>
      <p:sp>
        <p:nvSpPr>
          <p:cNvPr id="328" name="Google Shape;328;p35"/>
          <p:cNvSpPr txBox="1">
            <a:spLocks noGrp="1"/>
          </p:cNvSpPr>
          <p:nvPr>
            <p:ph type="title"/>
          </p:nvPr>
        </p:nvSpPr>
        <p:spPr>
          <a:xfrm>
            <a:off x="602093" y="1538243"/>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A</a:t>
            </a:r>
            <a:r>
              <a:rPr lang="en" dirty="0"/>
              <a:t>pa itu sentiment analysis ?</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2408311" y="1440213"/>
            <a:ext cx="4113871"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SUMBER </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143021" y="1119504"/>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549171" y="779379"/>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928271" y="900954"/>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536496" y="1992654"/>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915256" y="1590773"/>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665109" y="299729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122384" y="2627479"/>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1874784" y="59963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559824" y="263796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832397" y="3714091"/>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1874797" y="375848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471883" y="320609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354651" y="342886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402999" y="212057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8035762" y="277389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365303" y="186717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675388" y="4015915"/>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235401" y="744067"/>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4" name="Google Shape;716;p41">
            <a:extLst>
              <a:ext uri="{FF2B5EF4-FFF2-40B4-BE49-F238E27FC236}">
                <a16:creationId xmlns:a16="http://schemas.microsoft.com/office/drawing/2014/main" id="{5937D57C-5A6F-3032-AB56-2AC5F93909EE}"/>
              </a:ext>
            </a:extLst>
          </p:cNvPr>
          <p:cNvSpPr/>
          <p:nvPr/>
        </p:nvSpPr>
        <p:spPr>
          <a:xfrm>
            <a:off x="4272856" y="3216649"/>
            <a:ext cx="621486" cy="64784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VS</a:t>
            </a:r>
          </a:p>
        </p:txBody>
      </p:sp>
      <p:pic>
        <p:nvPicPr>
          <p:cNvPr id="6" name="Picture 5">
            <a:extLst>
              <a:ext uri="{FF2B5EF4-FFF2-40B4-BE49-F238E27FC236}">
                <a16:creationId xmlns:a16="http://schemas.microsoft.com/office/drawing/2014/main" id="{727CA540-DBFC-F558-DC30-53038C186F6E}"/>
              </a:ext>
            </a:extLst>
          </p:cNvPr>
          <p:cNvPicPr>
            <a:picLocks noChangeAspect="1"/>
          </p:cNvPicPr>
          <p:nvPr/>
        </p:nvPicPr>
        <p:blipFill>
          <a:blip r:embed="rId6"/>
          <a:stretch>
            <a:fillRect/>
          </a:stretch>
        </p:blipFill>
        <p:spPr>
          <a:xfrm>
            <a:off x="2731218" y="2958907"/>
            <a:ext cx="1322107" cy="1101756"/>
          </a:xfrm>
          <a:prstGeom prst="rect">
            <a:avLst/>
          </a:prstGeom>
        </p:spPr>
      </p:pic>
      <p:pic>
        <p:nvPicPr>
          <p:cNvPr id="8" name="Picture 7">
            <a:extLst>
              <a:ext uri="{FF2B5EF4-FFF2-40B4-BE49-F238E27FC236}">
                <a16:creationId xmlns:a16="http://schemas.microsoft.com/office/drawing/2014/main" id="{1043554A-EEEA-013D-3261-857EB253FE3D}"/>
              </a:ext>
            </a:extLst>
          </p:cNvPr>
          <p:cNvPicPr>
            <a:picLocks noChangeAspect="1"/>
          </p:cNvPicPr>
          <p:nvPr/>
        </p:nvPicPr>
        <p:blipFill rotWithShape="1">
          <a:blip r:embed="rId7"/>
          <a:srcRect l="9967" r="7289" b="19757"/>
          <a:stretch/>
        </p:blipFill>
        <p:spPr>
          <a:xfrm>
            <a:off x="5113873" y="2974663"/>
            <a:ext cx="1513225" cy="10272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 AXIATA</a:t>
            </a:r>
            <a:endParaRPr dirty="0"/>
          </a:p>
        </p:txBody>
      </p:sp>
      <p:sp>
        <p:nvSpPr>
          <p:cNvPr id="688" name="Google Shape;688;p41"/>
          <p:cNvSpPr txBox="1">
            <a:spLocks noGrp="1"/>
          </p:cNvSpPr>
          <p:nvPr>
            <p:ph type="subTitle" idx="1"/>
          </p:nvPr>
        </p:nvSpPr>
        <p:spPr>
          <a:xfrm>
            <a:off x="1773725" y="2095102"/>
            <a:ext cx="2230500" cy="2466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D" sz="1200" dirty="0"/>
              <a:t>PT XL Axiata </a:t>
            </a:r>
            <a:r>
              <a:rPr lang="en-ID" sz="1200" dirty="0" err="1"/>
              <a:t>Tbk</a:t>
            </a:r>
            <a:r>
              <a:rPr lang="en-ID" sz="1200" dirty="0"/>
              <a:t> </a:t>
            </a:r>
            <a:r>
              <a:rPr lang="en-ID" sz="1200" dirty="0" err="1"/>
              <a:t>atau</a:t>
            </a:r>
            <a:r>
              <a:rPr lang="en-ID" sz="1200" dirty="0"/>
              <a:t> </a:t>
            </a:r>
            <a:r>
              <a:rPr lang="en-ID" sz="1200" dirty="0" err="1"/>
              <a:t>disingkat</a:t>
            </a:r>
            <a:r>
              <a:rPr lang="en-ID" sz="1200" dirty="0"/>
              <a:t> XL </a:t>
            </a:r>
            <a:r>
              <a:rPr lang="en-ID" sz="1200" dirty="0" err="1"/>
              <a:t>adalah</a:t>
            </a:r>
            <a:r>
              <a:rPr lang="en-ID" sz="1200" dirty="0"/>
              <a:t> </a:t>
            </a:r>
            <a:r>
              <a:rPr lang="en-ID" sz="1200" dirty="0" err="1"/>
              <a:t>sebuah</a:t>
            </a:r>
            <a:r>
              <a:rPr lang="en-ID" sz="1200" dirty="0"/>
              <a:t> </a:t>
            </a:r>
            <a:r>
              <a:rPr lang="en-ID" sz="1200" dirty="0" err="1"/>
              <a:t>perusahaan</a:t>
            </a:r>
            <a:r>
              <a:rPr lang="en-ID" sz="1200" dirty="0"/>
              <a:t> operator </a:t>
            </a:r>
            <a:r>
              <a:rPr lang="en-ID" sz="1200" dirty="0" err="1"/>
              <a:t>telekomunikasi</a:t>
            </a:r>
            <a:r>
              <a:rPr lang="en-ID" sz="1200" dirty="0"/>
              <a:t> </a:t>
            </a:r>
            <a:r>
              <a:rPr lang="en-ID" sz="1200" dirty="0" err="1"/>
              <a:t>seluler</a:t>
            </a:r>
            <a:r>
              <a:rPr lang="en-ID" sz="1200" dirty="0"/>
              <a:t> di Indonesia. XL Axiata </a:t>
            </a:r>
            <a:r>
              <a:rPr lang="en-ID" sz="1200" dirty="0" err="1"/>
              <a:t>mulai</a:t>
            </a:r>
            <a:r>
              <a:rPr lang="en-ID" sz="1200" dirty="0"/>
              <a:t> </a:t>
            </a:r>
            <a:r>
              <a:rPr lang="en-ID" sz="1200" dirty="0" err="1"/>
              <a:t>beroperasi</a:t>
            </a:r>
            <a:r>
              <a:rPr lang="en-ID" sz="1200" dirty="0"/>
              <a:t> </a:t>
            </a:r>
            <a:r>
              <a:rPr lang="en-ID" sz="1200" dirty="0" err="1"/>
              <a:t>secara</a:t>
            </a:r>
            <a:r>
              <a:rPr lang="en-ID" sz="1200" dirty="0"/>
              <a:t> </a:t>
            </a:r>
            <a:r>
              <a:rPr lang="en-ID" sz="1200" dirty="0" err="1"/>
              <a:t>komersial</a:t>
            </a:r>
            <a:r>
              <a:rPr lang="en-ID" sz="1200" dirty="0"/>
              <a:t> pada </a:t>
            </a:r>
            <a:r>
              <a:rPr lang="en-ID" sz="1200" dirty="0" err="1"/>
              <a:t>tanggal</a:t>
            </a:r>
            <a:r>
              <a:rPr lang="en-ID" sz="1200" dirty="0"/>
              <a:t> 8 </a:t>
            </a:r>
            <a:r>
              <a:rPr lang="en-ID" sz="1200" dirty="0" err="1"/>
              <a:t>Oktober</a:t>
            </a:r>
            <a:r>
              <a:rPr lang="en-ID" sz="1200" dirty="0"/>
              <a:t> 1996, dan </a:t>
            </a:r>
            <a:r>
              <a:rPr lang="en-ID" sz="1200" dirty="0" err="1"/>
              <a:t>merupakan</a:t>
            </a:r>
            <a:r>
              <a:rPr lang="en-ID" sz="1200" dirty="0"/>
              <a:t> </a:t>
            </a:r>
            <a:r>
              <a:rPr lang="en-ID" sz="1200" dirty="0" err="1"/>
              <a:t>perusahaan</a:t>
            </a:r>
            <a:r>
              <a:rPr lang="en-ID" sz="1200" dirty="0"/>
              <a:t> </a:t>
            </a:r>
            <a:r>
              <a:rPr lang="en-ID" sz="1200" dirty="0" err="1"/>
              <a:t>swasta</a:t>
            </a:r>
            <a:r>
              <a:rPr lang="en-ID" sz="1200" dirty="0"/>
              <a:t> </a:t>
            </a:r>
            <a:r>
              <a:rPr lang="en-ID" sz="1200" dirty="0" err="1"/>
              <a:t>ketiga</a:t>
            </a:r>
            <a:r>
              <a:rPr lang="en-ID" sz="1200" dirty="0"/>
              <a:t> yang </a:t>
            </a:r>
            <a:r>
              <a:rPr lang="en-ID" sz="1200" dirty="0" err="1"/>
              <a:t>menyediakan</a:t>
            </a:r>
            <a:r>
              <a:rPr lang="en-ID" sz="1200" dirty="0"/>
              <a:t> </a:t>
            </a:r>
            <a:r>
              <a:rPr lang="en-ID" sz="1200" dirty="0" err="1"/>
              <a:t>layanan</a:t>
            </a:r>
            <a:r>
              <a:rPr lang="en-ID" sz="1200" dirty="0"/>
              <a:t> </a:t>
            </a:r>
            <a:r>
              <a:rPr lang="en-ID" sz="1200" dirty="0" err="1"/>
              <a:t>telepon</a:t>
            </a:r>
            <a:r>
              <a:rPr lang="en-ID" sz="1200" dirty="0"/>
              <a:t> </a:t>
            </a:r>
            <a:r>
              <a:rPr lang="en-ID" sz="1200" dirty="0" err="1"/>
              <a:t>seluler</a:t>
            </a:r>
            <a:r>
              <a:rPr lang="en-ID" sz="1200" dirty="0"/>
              <a:t> GSM di Indonesia.</a:t>
            </a:r>
            <a:endParaRPr sz="1200" dirty="0"/>
          </a:p>
        </p:txBody>
      </p:sp>
      <p:sp>
        <p:nvSpPr>
          <p:cNvPr id="689" name="Google Shape;689;p41"/>
          <p:cNvSpPr txBox="1">
            <a:spLocks noGrp="1"/>
          </p:cNvSpPr>
          <p:nvPr>
            <p:ph type="title" idx="2"/>
          </p:nvPr>
        </p:nvSpPr>
        <p:spPr>
          <a:xfrm>
            <a:off x="5144188" y="1854012"/>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SMARTFREN</a:t>
            </a:r>
            <a:endParaRPr dirty="0"/>
          </a:p>
        </p:txBody>
      </p:sp>
      <p:sp>
        <p:nvSpPr>
          <p:cNvPr id="690" name="Google Shape;690;p41"/>
          <p:cNvSpPr txBox="1">
            <a:spLocks noGrp="1"/>
          </p:cNvSpPr>
          <p:nvPr>
            <p:ph type="subTitle" idx="3"/>
          </p:nvPr>
        </p:nvSpPr>
        <p:spPr>
          <a:xfrm>
            <a:off x="5104907" y="2434659"/>
            <a:ext cx="2230500" cy="216984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ID" sz="1100" dirty="0"/>
              <a:t>PT </a:t>
            </a:r>
            <a:r>
              <a:rPr lang="en-ID" sz="1100" dirty="0" err="1"/>
              <a:t>Smartfren</a:t>
            </a:r>
            <a:r>
              <a:rPr lang="en-ID" sz="1100" dirty="0"/>
              <a:t> Telecom </a:t>
            </a:r>
            <a:r>
              <a:rPr lang="en-ID" sz="1100" dirty="0" err="1"/>
              <a:t>Tbk</a:t>
            </a:r>
            <a:r>
              <a:rPr lang="en-ID" sz="1100" dirty="0"/>
              <a:t> (</a:t>
            </a:r>
            <a:r>
              <a:rPr lang="en-ID" sz="1100" dirty="0" err="1"/>
              <a:t>sebelumnya</a:t>
            </a:r>
            <a:r>
              <a:rPr lang="en-ID" sz="1100" dirty="0"/>
              <a:t> </a:t>
            </a:r>
            <a:r>
              <a:rPr lang="en-ID" sz="1100" dirty="0" err="1"/>
              <a:t>bernama</a:t>
            </a:r>
            <a:r>
              <a:rPr lang="en-ID" sz="1100" dirty="0"/>
              <a:t> PT Mobile-8 Telecom </a:t>
            </a:r>
            <a:r>
              <a:rPr lang="en-ID" sz="1100" dirty="0" err="1"/>
              <a:t>Tbk</a:t>
            </a:r>
            <a:r>
              <a:rPr lang="en-ID" sz="1100" dirty="0"/>
              <a:t>) </a:t>
            </a:r>
            <a:r>
              <a:rPr lang="en-ID" sz="1100" dirty="0" err="1"/>
              <a:t>adalah</a:t>
            </a:r>
            <a:r>
              <a:rPr lang="en-ID" sz="1100" dirty="0"/>
              <a:t> operator </a:t>
            </a:r>
            <a:r>
              <a:rPr lang="en-ID" sz="1100" dirty="0" err="1"/>
              <a:t>penyedia</a:t>
            </a:r>
            <a:r>
              <a:rPr lang="en-ID" sz="1100" dirty="0"/>
              <a:t> </a:t>
            </a:r>
            <a:r>
              <a:rPr lang="en-ID" sz="1100" dirty="0" err="1"/>
              <a:t>jasa</a:t>
            </a:r>
            <a:r>
              <a:rPr lang="en-ID" sz="1100" dirty="0"/>
              <a:t> </a:t>
            </a:r>
            <a:r>
              <a:rPr lang="en-ID" sz="1100" dirty="0" err="1"/>
              <a:t>telekomunikasi</a:t>
            </a:r>
            <a:r>
              <a:rPr lang="en-ID" sz="1100" dirty="0"/>
              <a:t> </a:t>
            </a:r>
            <a:r>
              <a:rPr lang="en-ID" sz="1100" dirty="0" err="1"/>
              <a:t>berbasis</a:t>
            </a:r>
            <a:r>
              <a:rPr lang="en-ID" sz="1100" dirty="0"/>
              <a:t> </a:t>
            </a:r>
            <a:r>
              <a:rPr lang="en-ID" sz="1100" dirty="0" err="1"/>
              <a:t>teknologi</a:t>
            </a:r>
            <a:r>
              <a:rPr lang="en-ID" sz="1100" dirty="0"/>
              <a:t> 4G LTE Advanced yang </a:t>
            </a:r>
            <a:r>
              <a:rPr lang="en-ID" sz="1100" dirty="0" err="1"/>
              <a:t>merupakan</a:t>
            </a:r>
            <a:r>
              <a:rPr lang="en-ID" sz="1100" dirty="0"/>
              <a:t> </a:t>
            </a:r>
            <a:r>
              <a:rPr lang="en-ID" sz="1100" dirty="0" err="1"/>
              <a:t>pengembangan</a:t>
            </a:r>
            <a:r>
              <a:rPr lang="en-ID" sz="1100" dirty="0"/>
              <a:t> </a:t>
            </a:r>
            <a:r>
              <a:rPr lang="en-ID" sz="1100" dirty="0" err="1"/>
              <a:t>lanjutan</a:t>
            </a:r>
            <a:r>
              <a:rPr lang="en-ID" sz="1100" dirty="0"/>
              <a:t> </a:t>
            </a:r>
            <a:r>
              <a:rPr lang="en-ID" sz="1100" dirty="0" err="1"/>
              <a:t>dari</a:t>
            </a:r>
            <a:r>
              <a:rPr lang="en-ID" sz="1100" dirty="0"/>
              <a:t> 4G. </a:t>
            </a:r>
            <a:r>
              <a:rPr lang="en-ID" sz="1100" dirty="0" err="1"/>
              <a:t>Produk</a:t>
            </a:r>
            <a:r>
              <a:rPr lang="en-ID" sz="1100" dirty="0"/>
              <a:t> </a:t>
            </a:r>
            <a:r>
              <a:rPr lang="en-ID" sz="1100" dirty="0" err="1"/>
              <a:t>perusahaan</a:t>
            </a:r>
            <a:r>
              <a:rPr lang="en-ID" sz="1100" dirty="0"/>
              <a:t> </a:t>
            </a:r>
            <a:r>
              <a:rPr lang="en-ID" sz="1100" dirty="0" err="1"/>
              <a:t>ini</a:t>
            </a:r>
            <a:r>
              <a:rPr lang="en-ID" sz="1100" dirty="0"/>
              <a:t> </a:t>
            </a:r>
            <a:r>
              <a:rPr lang="en-ID" sz="1100" dirty="0" err="1"/>
              <a:t>adalah</a:t>
            </a:r>
            <a:r>
              <a:rPr lang="en-ID" sz="1100" dirty="0"/>
              <a:t> </a:t>
            </a:r>
            <a:r>
              <a:rPr lang="en-ID" sz="1100" dirty="0" err="1"/>
              <a:t>Smartfren</a:t>
            </a:r>
            <a:r>
              <a:rPr lang="en-ID" sz="1100" dirty="0"/>
              <a:t> (</a:t>
            </a:r>
            <a:r>
              <a:rPr lang="en-ID" sz="1100" dirty="0" err="1"/>
              <a:t>nama</a:t>
            </a:r>
            <a:r>
              <a:rPr lang="en-ID" sz="1100" dirty="0"/>
              <a:t> </a:t>
            </a:r>
            <a:r>
              <a:rPr lang="en-ID" sz="1100" dirty="0" err="1"/>
              <a:t>digayakan</a:t>
            </a:r>
            <a:r>
              <a:rPr lang="en-ID" sz="1100" dirty="0"/>
              <a:t> </a:t>
            </a:r>
            <a:r>
              <a:rPr lang="en-ID" sz="1100" dirty="0" err="1"/>
              <a:t>sebagai</a:t>
            </a:r>
            <a:r>
              <a:rPr lang="en-ID" sz="1100" dirty="0"/>
              <a:t> </a:t>
            </a:r>
            <a:r>
              <a:rPr lang="en-ID" sz="1100" dirty="0" err="1"/>
              <a:t>smartfren</a:t>
            </a:r>
            <a:r>
              <a:rPr lang="en-ID" sz="1100" dirty="0"/>
              <a:t>.), dan </a:t>
            </a:r>
            <a:r>
              <a:rPr lang="en-ID" sz="1100" dirty="0" err="1"/>
              <a:t>dahulu</a:t>
            </a:r>
            <a:r>
              <a:rPr lang="en-ID" sz="1100" dirty="0"/>
              <a:t> </a:t>
            </a:r>
            <a:r>
              <a:rPr lang="en-ID" sz="1100" dirty="0" err="1"/>
              <a:t>bernama</a:t>
            </a:r>
            <a:r>
              <a:rPr lang="en-ID" sz="1100" dirty="0"/>
              <a:t> </a:t>
            </a:r>
            <a:r>
              <a:rPr lang="en-ID" sz="1100" dirty="0" err="1"/>
              <a:t>Fren</a:t>
            </a:r>
            <a:r>
              <a:rPr lang="en-ID" sz="1100" dirty="0"/>
              <a:t>.</a:t>
            </a:r>
            <a:endParaRPr sz="1100" dirty="0"/>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41"/>
          <p:cNvCxnSpPr/>
          <p:nvPr/>
        </p:nvCxnSpPr>
        <p:spPr>
          <a:xfrm>
            <a:off x="5346902" y="2364907"/>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16;p41">
            <a:extLst>
              <a:ext uri="{FF2B5EF4-FFF2-40B4-BE49-F238E27FC236}">
                <a16:creationId xmlns:a16="http://schemas.microsoft.com/office/drawing/2014/main" id="{5C482C9C-8E3F-7E3C-2798-3381408C1DFE}"/>
              </a:ext>
            </a:extLst>
          </p:cNvPr>
          <p:cNvSpPr/>
          <p:nvPr/>
        </p:nvSpPr>
        <p:spPr>
          <a:xfrm>
            <a:off x="4243823" y="2351162"/>
            <a:ext cx="621486" cy="64784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VS</a:t>
            </a:r>
          </a:p>
        </p:txBody>
      </p:sp>
      <p:pic>
        <p:nvPicPr>
          <p:cNvPr id="5" name="Picture 4">
            <a:extLst>
              <a:ext uri="{FF2B5EF4-FFF2-40B4-BE49-F238E27FC236}">
                <a16:creationId xmlns:a16="http://schemas.microsoft.com/office/drawing/2014/main" id="{CE8F32E0-6A63-6071-AB2E-27EC6F0A2B5A}"/>
              </a:ext>
            </a:extLst>
          </p:cNvPr>
          <p:cNvPicPr>
            <a:picLocks noChangeAspect="1"/>
          </p:cNvPicPr>
          <p:nvPr/>
        </p:nvPicPr>
        <p:blipFill>
          <a:blip r:embed="rId6"/>
          <a:stretch>
            <a:fillRect/>
          </a:stretch>
        </p:blipFill>
        <p:spPr>
          <a:xfrm>
            <a:off x="772550" y="1684813"/>
            <a:ext cx="938159" cy="781799"/>
          </a:xfrm>
          <a:prstGeom prst="rect">
            <a:avLst/>
          </a:prstGeom>
        </p:spPr>
      </p:pic>
      <p:pic>
        <p:nvPicPr>
          <p:cNvPr id="6" name="Picture 5">
            <a:extLst>
              <a:ext uri="{FF2B5EF4-FFF2-40B4-BE49-F238E27FC236}">
                <a16:creationId xmlns:a16="http://schemas.microsoft.com/office/drawing/2014/main" id="{60F4D618-662D-D7CF-3CFD-695B41CF86FF}"/>
              </a:ext>
            </a:extLst>
          </p:cNvPr>
          <p:cNvPicPr>
            <a:picLocks noChangeAspect="1"/>
          </p:cNvPicPr>
          <p:nvPr/>
        </p:nvPicPr>
        <p:blipFill rotWithShape="1">
          <a:blip r:embed="rId7"/>
          <a:srcRect l="9967" r="7289" b="19757"/>
          <a:stretch/>
        </p:blipFill>
        <p:spPr>
          <a:xfrm>
            <a:off x="7481584" y="2075712"/>
            <a:ext cx="1151671" cy="781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64"/>
          <p:cNvSpPr txBox="1">
            <a:spLocks noGrp="1"/>
          </p:cNvSpPr>
          <p:nvPr>
            <p:ph type="subTitle" idx="1"/>
          </p:nvPr>
        </p:nvSpPr>
        <p:spPr>
          <a:xfrm>
            <a:off x="5093435" y="2703350"/>
            <a:ext cx="3039415" cy="771373"/>
          </a:xfrm>
          <a:prstGeom prst="rect">
            <a:avLst/>
          </a:prstGeom>
        </p:spPr>
        <p:txBody>
          <a:bodyPr spcFirstLastPara="1" wrap="square" lIns="91425" tIns="91425" rIns="91425" bIns="91425" anchor="t" anchorCtr="0">
            <a:noAutofit/>
          </a:bodyPr>
          <a:lstStyle/>
          <a:p>
            <a:pPr marL="342900" lvl="0" algn="r" rtl="0">
              <a:spcBef>
                <a:spcPts val="0"/>
              </a:spcBef>
              <a:spcAft>
                <a:spcPts val="0"/>
              </a:spcAft>
              <a:buAutoNum type="arabicPeriod"/>
            </a:pPr>
            <a:r>
              <a:rPr lang="en" dirty="0"/>
              <a:t>Google </a:t>
            </a:r>
            <a:r>
              <a:rPr lang="en-ID" dirty="0"/>
              <a:t>collaboration</a:t>
            </a:r>
          </a:p>
          <a:p>
            <a:pPr marL="342900" lvl="0" algn="r" rtl="0">
              <a:spcBef>
                <a:spcPts val="0"/>
              </a:spcBef>
              <a:spcAft>
                <a:spcPts val="0"/>
              </a:spcAft>
              <a:buAutoNum type="arabicPeriod"/>
            </a:pPr>
            <a:r>
              <a:rPr lang="en-ID" dirty="0"/>
              <a:t>Twitter developer (</a:t>
            </a:r>
            <a:r>
              <a:rPr lang="en-ID" dirty="0" err="1"/>
              <a:t>APIkey</a:t>
            </a:r>
            <a:r>
              <a:rPr lang="en-ID" dirty="0"/>
              <a:t>)</a:t>
            </a:r>
          </a:p>
          <a:p>
            <a:pPr marL="342900" lvl="0" algn="r" rtl="0">
              <a:spcBef>
                <a:spcPts val="0"/>
              </a:spcBef>
              <a:spcAft>
                <a:spcPts val="0"/>
              </a:spcAft>
              <a:buAutoNum type="arabicPeriod"/>
            </a:pPr>
            <a:endParaRPr lang="en-ID" dirty="0"/>
          </a:p>
          <a:p>
            <a:pPr marL="342900" lvl="0" algn="r" rtl="0">
              <a:spcBef>
                <a:spcPts val="0"/>
              </a:spcBef>
              <a:spcAft>
                <a:spcPts val="0"/>
              </a:spcAft>
              <a:buAutoNum type="arabicPeriod"/>
            </a:pPr>
            <a:endParaRPr dirty="0"/>
          </a:p>
        </p:txBody>
      </p:sp>
      <p:sp>
        <p:nvSpPr>
          <p:cNvPr id="2006" name="Google Shape;2006;p64"/>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Proses Analisis</a:t>
            </a:r>
            <a:endParaRPr dirty="0"/>
          </a:p>
        </p:txBody>
      </p:sp>
      <p:cxnSp>
        <p:nvCxnSpPr>
          <p:cNvPr id="2007" name="Google Shape;2007;p64"/>
          <p:cNvCxnSpPr/>
          <p:nvPr/>
        </p:nvCxnSpPr>
        <p:spPr>
          <a:xfrm>
            <a:off x="582510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10" name="Google Shape;2010;p64"/>
          <p:cNvSpPr/>
          <p:nvPr/>
        </p:nvSpPr>
        <p:spPr>
          <a:xfrm rot="5400000">
            <a:off x="1581399" y="1000338"/>
            <a:ext cx="2316461" cy="31428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025" name="Google Shape;2025;p64">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026" name="Google Shape;2026;p64">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027" name="Google Shape;2027;p64"/>
          <p:cNvGrpSpPr/>
          <p:nvPr/>
        </p:nvGrpSpPr>
        <p:grpSpPr>
          <a:xfrm>
            <a:off x="706038" y="312972"/>
            <a:ext cx="140222" cy="140409"/>
            <a:chOff x="2741000" y="199475"/>
            <a:chExt cx="191953" cy="192210"/>
          </a:xfrm>
        </p:grpSpPr>
        <p:sp>
          <p:nvSpPr>
            <p:cNvPr id="2028" name="Google Shape;2028;p6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7" name="Google Shape;2037;p6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FE57664-3904-88E0-C472-C17733AEF37B}"/>
              </a:ext>
            </a:extLst>
          </p:cNvPr>
          <p:cNvPicPr>
            <a:picLocks noChangeAspect="1"/>
          </p:cNvPicPr>
          <p:nvPr/>
        </p:nvPicPr>
        <p:blipFill>
          <a:blip r:embed="rId6"/>
          <a:stretch>
            <a:fillRect/>
          </a:stretch>
        </p:blipFill>
        <p:spPr>
          <a:xfrm>
            <a:off x="1444450" y="1571861"/>
            <a:ext cx="2592362" cy="20026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41"/>
          <p:cNvCxnSpPr/>
          <p:nvPr/>
        </p:nvCxnSpPr>
        <p:spPr>
          <a:xfrm>
            <a:off x="5331788" y="2045042"/>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16;p41">
            <a:extLst>
              <a:ext uri="{FF2B5EF4-FFF2-40B4-BE49-F238E27FC236}">
                <a16:creationId xmlns:a16="http://schemas.microsoft.com/office/drawing/2014/main" id="{5C482C9C-8E3F-7E3C-2798-3381408C1DFE}"/>
              </a:ext>
            </a:extLst>
          </p:cNvPr>
          <p:cNvSpPr/>
          <p:nvPr/>
        </p:nvSpPr>
        <p:spPr>
          <a:xfrm>
            <a:off x="4297826" y="1721118"/>
            <a:ext cx="621486" cy="64784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VS</a:t>
            </a:r>
          </a:p>
        </p:txBody>
      </p:sp>
      <p:pic>
        <p:nvPicPr>
          <p:cNvPr id="5" name="Picture 4">
            <a:extLst>
              <a:ext uri="{FF2B5EF4-FFF2-40B4-BE49-F238E27FC236}">
                <a16:creationId xmlns:a16="http://schemas.microsoft.com/office/drawing/2014/main" id="{CE8F32E0-6A63-6071-AB2E-27EC6F0A2B5A}"/>
              </a:ext>
            </a:extLst>
          </p:cNvPr>
          <p:cNvPicPr>
            <a:picLocks noChangeAspect="1"/>
          </p:cNvPicPr>
          <p:nvPr/>
        </p:nvPicPr>
        <p:blipFill>
          <a:blip r:embed="rId6"/>
          <a:stretch>
            <a:fillRect/>
          </a:stretch>
        </p:blipFill>
        <p:spPr>
          <a:xfrm>
            <a:off x="772550" y="1684813"/>
            <a:ext cx="938159" cy="781799"/>
          </a:xfrm>
          <a:prstGeom prst="rect">
            <a:avLst/>
          </a:prstGeom>
        </p:spPr>
      </p:pic>
      <p:pic>
        <p:nvPicPr>
          <p:cNvPr id="6" name="Picture 5">
            <a:extLst>
              <a:ext uri="{FF2B5EF4-FFF2-40B4-BE49-F238E27FC236}">
                <a16:creationId xmlns:a16="http://schemas.microsoft.com/office/drawing/2014/main" id="{60F4D618-662D-D7CF-3CFD-695B41CF86FF}"/>
              </a:ext>
            </a:extLst>
          </p:cNvPr>
          <p:cNvPicPr>
            <a:picLocks noChangeAspect="1"/>
          </p:cNvPicPr>
          <p:nvPr/>
        </p:nvPicPr>
        <p:blipFill rotWithShape="1">
          <a:blip r:embed="rId7"/>
          <a:srcRect l="9967" r="7289" b="19757"/>
          <a:stretch/>
        </p:blipFill>
        <p:spPr>
          <a:xfrm>
            <a:off x="7610054" y="1654142"/>
            <a:ext cx="1151671" cy="781799"/>
          </a:xfrm>
          <a:prstGeom prst="rect">
            <a:avLst/>
          </a:prstGeom>
        </p:spPr>
      </p:pic>
      <p:pic>
        <p:nvPicPr>
          <p:cNvPr id="14" name="Picture 13">
            <a:extLst>
              <a:ext uri="{FF2B5EF4-FFF2-40B4-BE49-F238E27FC236}">
                <a16:creationId xmlns:a16="http://schemas.microsoft.com/office/drawing/2014/main" id="{72BD8B70-6B52-6A0E-B571-8DD74D4B04FB}"/>
              </a:ext>
            </a:extLst>
          </p:cNvPr>
          <p:cNvPicPr>
            <a:picLocks noChangeAspect="1"/>
          </p:cNvPicPr>
          <p:nvPr/>
        </p:nvPicPr>
        <p:blipFill>
          <a:blip r:embed="rId8"/>
          <a:stretch>
            <a:fillRect/>
          </a:stretch>
        </p:blipFill>
        <p:spPr>
          <a:xfrm>
            <a:off x="1183450" y="2676889"/>
            <a:ext cx="2248214" cy="676369"/>
          </a:xfrm>
          <a:prstGeom prst="rect">
            <a:avLst/>
          </a:prstGeom>
        </p:spPr>
      </p:pic>
      <p:pic>
        <p:nvPicPr>
          <p:cNvPr id="18" name="Picture 17">
            <a:extLst>
              <a:ext uri="{FF2B5EF4-FFF2-40B4-BE49-F238E27FC236}">
                <a16:creationId xmlns:a16="http://schemas.microsoft.com/office/drawing/2014/main" id="{48973007-2AB6-E53D-4FDA-F5AC357B01CC}"/>
              </a:ext>
            </a:extLst>
          </p:cNvPr>
          <p:cNvPicPr>
            <a:picLocks noChangeAspect="1"/>
          </p:cNvPicPr>
          <p:nvPr/>
        </p:nvPicPr>
        <p:blipFill>
          <a:blip r:embed="rId9"/>
          <a:stretch>
            <a:fillRect/>
          </a:stretch>
        </p:blipFill>
        <p:spPr>
          <a:xfrm>
            <a:off x="5769494" y="2591151"/>
            <a:ext cx="2191056" cy="847843"/>
          </a:xfrm>
          <a:prstGeom prst="rect">
            <a:avLst/>
          </a:prstGeom>
        </p:spPr>
      </p:pic>
    </p:spTree>
    <p:extLst>
      <p:ext uri="{BB962C8B-B14F-4D97-AF65-F5344CB8AC3E}">
        <p14:creationId xmlns:p14="http://schemas.microsoft.com/office/powerpoint/2010/main" val="305092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KEsimpulan</a:t>
            </a:r>
            <a:endParaRPr dirty="0"/>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54" name="Google Shape;1154;p48"/>
          <p:cNvSpPr txBox="1"/>
          <p:nvPr/>
        </p:nvSpPr>
        <p:spPr>
          <a:xfrm>
            <a:off x="706038" y="2215949"/>
            <a:ext cx="7715400" cy="10486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Arimo"/>
                <a:ea typeface="Arimo"/>
                <a:cs typeface="Arimo"/>
                <a:sym typeface="Arimo"/>
              </a:rPr>
              <a:t>Berdasarkan hasil dari data sentiment analysis tersebut bahwa sudah diketahui hasil dari kedua brand atau Provider bisa disimpulkan bahwa PT. XL Axiata Tbk lebih unggul dari segi Positive, dan tidak ada Negative yang ditampilkan, Namun Berbanding terbalik dengan PT Smartfren bahwa Neutral mempunyai nilai lebiih tinggi, tetapi juga mempunyai Negative meskipun hanya sedikit.</a:t>
            </a:r>
            <a:endParaRPr sz="1200" b="1" dirty="0">
              <a:solidFill>
                <a:schemeClr val="dk1"/>
              </a:solidFill>
              <a:latin typeface="Arimo"/>
              <a:ea typeface="Arimo"/>
              <a:cs typeface="Arimo"/>
              <a:sym typeface="Arimo"/>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rId4"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5996112" y="7045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FFE4-503E-4872-8439-5CE69FBF36FF}"/>
              </a:ext>
            </a:extLst>
          </p:cNvPr>
          <p:cNvSpPr>
            <a:spLocks noGrp="1"/>
          </p:cNvSpPr>
          <p:nvPr>
            <p:ph type="title"/>
          </p:nvPr>
        </p:nvSpPr>
        <p:spPr>
          <a:xfrm>
            <a:off x="782313" y="2268900"/>
            <a:ext cx="7715400" cy="605700"/>
          </a:xfrm>
        </p:spPr>
        <p:txBody>
          <a:bodyPr/>
          <a:lstStyle/>
          <a:p>
            <a:pPr algn="ctr"/>
            <a:r>
              <a:rPr lang="en-US"/>
              <a:t>Terimakasih</a:t>
            </a:r>
            <a:endParaRPr lang="en-ID" dirty="0"/>
          </a:p>
        </p:txBody>
      </p:sp>
    </p:spTree>
    <p:extLst>
      <p:ext uri="{BB962C8B-B14F-4D97-AF65-F5344CB8AC3E}">
        <p14:creationId xmlns:p14="http://schemas.microsoft.com/office/powerpoint/2010/main" val="3759142077"/>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314</Words>
  <Application>Microsoft Office PowerPoint</Application>
  <PresentationFormat>On-screen Show (16:9)</PresentationFormat>
  <Paragraphs>50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Bebas Neue</vt:lpstr>
      <vt:lpstr>Roboto Condensed Light</vt:lpstr>
      <vt:lpstr>Arimo</vt:lpstr>
      <vt:lpstr>Data Analysis for Business by Slidesgo</vt:lpstr>
      <vt:lpstr>Sentiment ANALYSIS xl &amp; Smartfren</vt:lpstr>
      <vt:lpstr>Apa itu sentiment analysis ?</vt:lpstr>
      <vt:lpstr>SUMBER </vt:lpstr>
      <vt:lpstr>XL AXIATA</vt:lpstr>
      <vt:lpstr>Proses Analisis</vt:lpstr>
      <vt:lpstr>PowerPoint Presentation</vt:lpstr>
      <vt:lpstr>KEsimpulan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XL &amp;</dc:title>
  <cp:lastModifiedBy>Jaka Dwi P</cp:lastModifiedBy>
  <cp:revision>3</cp:revision>
  <dcterms:modified xsi:type="dcterms:W3CDTF">2022-12-29T13:34:56Z</dcterms:modified>
</cp:coreProperties>
</file>