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9"/>
  </p:notesMasterIdLst>
  <p:sldIdLst>
    <p:sldId id="256" r:id="rId2"/>
    <p:sldId id="257" r:id="rId3"/>
    <p:sldId id="291" r:id="rId4"/>
    <p:sldId id="292" r:id="rId5"/>
    <p:sldId id="289" r:id="rId6"/>
    <p:sldId id="293" r:id="rId7"/>
    <p:sldId id="290" r:id="rId8"/>
  </p:sldIdLst>
  <p:sldSz cx="9144000" cy="5143500" type="screen16x9"/>
  <p:notesSz cx="6858000" cy="9144000"/>
  <p:embeddedFontLst>
    <p:embeddedFont>
      <p:font typeface="Arimo" panose="020B0604020202020204" charset="0"/>
      <p:regular r:id="rId10"/>
      <p:bold r:id="rId11"/>
      <p:italic r:id="rId12"/>
      <p:boldItalic r:id="rId13"/>
    </p:embeddedFont>
    <p:embeddedFont>
      <p:font typeface="Bebas Neue" panose="020B0606020202050201" pitchFamily="34" charset="0"/>
      <p:regular r:id="rId14"/>
    </p:embeddedFont>
    <p:embeddedFont>
      <p:font typeface="Roboto Condensed Light" panose="02000000000000000000" pitchFamily="2" charset="0"/>
      <p:regular r:id="rId15"/>
      <p: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253BA8-030F-41D4-ABDC-78E25E0C4320}">
  <a:tblStyle styleId="{61253BA8-030F-41D4-ABDC-78E25E0C43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9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5e77e62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5e77e62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5e6061853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f5e6061853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5e6061853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f5e6061853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5428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5e6061853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f5e6061853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0780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f61a32cbe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f61a32cbe2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036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f61a32cbe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f61a32cbe2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6960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>
            <a:off x="714300" y="1259225"/>
            <a:ext cx="7715400" cy="33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23;p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34" name="Google Shape;34;p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5;p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4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1773725" y="14482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"/>
          </p:nvPr>
        </p:nvSpPr>
        <p:spPr>
          <a:xfrm>
            <a:off x="1773725" y="20951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title" idx="2"/>
          </p:nvPr>
        </p:nvSpPr>
        <p:spPr>
          <a:xfrm>
            <a:off x="5144188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3"/>
          </p:nvPr>
        </p:nvSpPr>
        <p:spPr>
          <a:xfrm>
            <a:off x="5144188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90" name="Google Shape;90;p1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3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" name="Google Shape;198;p30"/>
          <p:cNvGrpSpPr/>
          <p:nvPr/>
        </p:nvGrpSpPr>
        <p:grpSpPr>
          <a:xfrm>
            <a:off x="706060" y="1236002"/>
            <a:ext cx="695830" cy="243805"/>
            <a:chOff x="2271950" y="2722775"/>
            <a:chExt cx="575875" cy="201775"/>
          </a:xfrm>
        </p:grpSpPr>
        <p:sp>
          <p:nvSpPr>
            <p:cNvPr id="199" name="Google Shape;199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30"/>
          <p:cNvSpPr/>
          <p:nvPr/>
        </p:nvSpPr>
        <p:spPr>
          <a:xfrm>
            <a:off x="7786413" y="8020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1915951" y="33677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30"/>
          <p:cNvGrpSpPr/>
          <p:nvPr/>
        </p:nvGrpSpPr>
        <p:grpSpPr>
          <a:xfrm>
            <a:off x="1401907" y="689254"/>
            <a:ext cx="953591" cy="334099"/>
            <a:chOff x="2271950" y="2722775"/>
            <a:chExt cx="575875" cy="201775"/>
          </a:xfrm>
        </p:grpSpPr>
        <p:sp>
          <p:nvSpPr>
            <p:cNvPr id="207" name="Google Shape;207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30"/>
          <p:cNvSpPr/>
          <p:nvPr/>
        </p:nvSpPr>
        <p:spPr>
          <a:xfrm>
            <a:off x="6775477" y="396541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1654063" y="1173140"/>
            <a:ext cx="335779" cy="396134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8224526" y="204207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0"/>
          <p:cNvSpPr/>
          <p:nvPr/>
        </p:nvSpPr>
        <p:spPr>
          <a:xfrm rot="-1685758">
            <a:off x="7349828" y="1695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8224513" y="3689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0"/>
          <p:cNvSpPr/>
          <p:nvPr/>
        </p:nvSpPr>
        <p:spPr>
          <a:xfrm rot="-1685758">
            <a:off x="2517753" y="14498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1494952" y="244582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7674437" y="245962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0"/>
          <p:cNvSpPr/>
          <p:nvPr/>
        </p:nvSpPr>
        <p:spPr>
          <a:xfrm rot="-4501656">
            <a:off x="7177993" y="3584747"/>
            <a:ext cx="700435" cy="696862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0"/>
          <p:cNvSpPr/>
          <p:nvPr/>
        </p:nvSpPr>
        <p:spPr>
          <a:xfrm rot="-4498560">
            <a:off x="7715362" y="3194685"/>
            <a:ext cx="372045" cy="370147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0"/>
          <p:cNvSpPr/>
          <p:nvPr/>
        </p:nvSpPr>
        <p:spPr>
          <a:xfrm rot="-4497731">
            <a:off x="7127795" y="2968777"/>
            <a:ext cx="503609" cy="50104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1126688" y="34189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706038" y="19410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8140863" y="11731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0"/>
          <p:cNvSpPr/>
          <p:nvPr/>
        </p:nvSpPr>
        <p:spPr>
          <a:xfrm rot="-1685758">
            <a:off x="930128" y="4021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1401912" y="42271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61" r:id="rId5"/>
    <p:sldLayoutId id="2147483675" r:id="rId6"/>
    <p:sldLayoutId id="214748367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>
            <a:spLocks noGrp="1"/>
          </p:cNvSpPr>
          <p:nvPr>
            <p:ph type="ctrTitle"/>
          </p:nvPr>
        </p:nvSpPr>
        <p:spPr>
          <a:xfrm>
            <a:off x="437654" y="1363666"/>
            <a:ext cx="7080120" cy="25497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VISUALISASI DATA MENGGUNAKAN POWER PIVOT</a:t>
            </a:r>
            <a:endParaRPr dirty="0"/>
          </a:p>
        </p:txBody>
      </p:sp>
      <p:sp>
        <p:nvSpPr>
          <p:cNvPr id="241" name="Google Shape;241;p34"/>
          <p:cNvSpPr/>
          <p:nvPr/>
        </p:nvSpPr>
        <p:spPr>
          <a:xfrm>
            <a:off x="3177536" y="41215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4"/>
          <p:cNvSpPr/>
          <p:nvPr/>
        </p:nvSpPr>
        <p:spPr>
          <a:xfrm rot="-1685758">
            <a:off x="4276753" y="42838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4"/>
          <p:cNvSpPr/>
          <p:nvPr/>
        </p:nvSpPr>
        <p:spPr>
          <a:xfrm>
            <a:off x="3870412" y="8669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4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46" name="Google Shape;246;p34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7" name="Google Shape;247;p34">
            <a:hlinkClick r:id="" action="ppaction://noaction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8" name="Google Shape;248;p34">
            <a:hlinkClick r:id="rId3" action="ppaction://hlinksldjump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49" name="Google Shape;249;p34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250" name="Google Shape;250;p34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4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34"/>
          <p:cNvGrpSpPr/>
          <p:nvPr/>
        </p:nvGrpSpPr>
        <p:grpSpPr>
          <a:xfrm>
            <a:off x="5444970" y="1168072"/>
            <a:ext cx="3701871" cy="3587437"/>
            <a:chOff x="5041963" y="757530"/>
            <a:chExt cx="3701871" cy="3587437"/>
          </a:xfrm>
        </p:grpSpPr>
        <p:sp>
          <p:nvSpPr>
            <p:cNvPr id="260" name="Google Shape;260;p34"/>
            <p:cNvSpPr/>
            <p:nvPr/>
          </p:nvSpPr>
          <p:spPr>
            <a:xfrm rot="7198710">
              <a:off x="6604948" y="1367176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34"/>
            <p:cNvGrpSpPr/>
            <p:nvPr/>
          </p:nvGrpSpPr>
          <p:grpSpPr>
            <a:xfrm>
              <a:off x="5536526" y="2174241"/>
              <a:ext cx="858975" cy="300968"/>
              <a:chOff x="2271950" y="2722775"/>
              <a:chExt cx="575875" cy="201775"/>
            </a:xfrm>
          </p:grpSpPr>
          <p:sp>
            <p:nvSpPr>
              <p:cNvPr id="262" name="Google Shape;262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7" name="Google Shape;267;p34"/>
            <p:cNvSpPr/>
            <p:nvPr/>
          </p:nvSpPr>
          <p:spPr>
            <a:xfrm rot="8100000">
              <a:off x="6648045" y="2782815"/>
              <a:ext cx="969401" cy="964456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4"/>
            <p:cNvSpPr/>
            <p:nvPr/>
          </p:nvSpPr>
          <p:spPr>
            <a:xfrm rot="7198710">
              <a:off x="5934873" y="3298064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9" name="Google Shape;269;p34"/>
            <p:cNvGrpSpPr/>
            <p:nvPr/>
          </p:nvGrpSpPr>
          <p:grpSpPr>
            <a:xfrm>
              <a:off x="6056200" y="1535350"/>
              <a:ext cx="2293204" cy="1710167"/>
              <a:chOff x="1062800" y="1986296"/>
              <a:chExt cx="2169540" cy="1617945"/>
            </a:xfrm>
          </p:grpSpPr>
          <p:sp>
            <p:nvSpPr>
              <p:cNvPr id="270" name="Google Shape;270;p34"/>
              <p:cNvSpPr/>
              <p:nvPr/>
            </p:nvSpPr>
            <p:spPr>
              <a:xfrm>
                <a:off x="1062800" y="1986296"/>
                <a:ext cx="2169540" cy="1617945"/>
              </a:xfrm>
              <a:custGeom>
                <a:avLst/>
                <a:gdLst/>
                <a:ahLst/>
                <a:cxnLst/>
                <a:rect l="l" t="t" r="r" b="b"/>
                <a:pathLst>
                  <a:path w="66074" h="49275" extrusionOk="0">
                    <a:moveTo>
                      <a:pt x="65878" y="35219"/>
                    </a:moveTo>
                    <a:lnTo>
                      <a:pt x="65308" y="32298"/>
                    </a:lnTo>
                    <a:lnTo>
                      <a:pt x="60694" y="33188"/>
                    </a:lnTo>
                    <a:lnTo>
                      <a:pt x="54601" y="1710"/>
                    </a:lnTo>
                    <a:cubicBezTo>
                      <a:pt x="54387" y="677"/>
                      <a:pt x="53390" y="0"/>
                      <a:pt x="52374" y="196"/>
                    </a:cubicBezTo>
                    <a:lnTo>
                      <a:pt x="1693" y="10012"/>
                    </a:lnTo>
                    <a:cubicBezTo>
                      <a:pt x="677" y="10208"/>
                      <a:pt x="0" y="11205"/>
                      <a:pt x="196" y="12239"/>
                    </a:cubicBezTo>
                    <a:lnTo>
                      <a:pt x="6307" y="43752"/>
                    </a:lnTo>
                    <a:lnTo>
                      <a:pt x="1693" y="44643"/>
                    </a:lnTo>
                    <a:lnTo>
                      <a:pt x="2263" y="47547"/>
                    </a:lnTo>
                    <a:cubicBezTo>
                      <a:pt x="2459" y="48598"/>
                      <a:pt x="3474" y="49275"/>
                      <a:pt x="4525" y="49079"/>
                    </a:cubicBezTo>
                    <a:lnTo>
                      <a:pt x="64346" y="37481"/>
                    </a:lnTo>
                    <a:cubicBezTo>
                      <a:pt x="65397" y="37286"/>
                      <a:pt x="66074" y="36270"/>
                      <a:pt x="65878" y="3521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012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4"/>
              <p:cNvSpPr/>
              <p:nvPr/>
            </p:nvSpPr>
            <p:spPr>
              <a:xfrm>
                <a:off x="1062800" y="1986854"/>
                <a:ext cx="1993479" cy="1436072"/>
              </a:xfrm>
              <a:custGeom>
                <a:avLst/>
                <a:gdLst/>
                <a:ahLst/>
                <a:cxnLst/>
                <a:rect l="l" t="t" r="r" b="b"/>
                <a:pathLst>
                  <a:path w="60712" h="43736" fill="none" extrusionOk="0">
                    <a:moveTo>
                      <a:pt x="60712" y="33189"/>
                    </a:moveTo>
                    <a:lnTo>
                      <a:pt x="6307" y="43735"/>
                    </a:lnTo>
                    <a:lnTo>
                      <a:pt x="196" y="12239"/>
                    </a:lnTo>
                    <a:cubicBezTo>
                      <a:pt x="0" y="11206"/>
                      <a:pt x="677" y="10209"/>
                      <a:pt x="1710" y="10013"/>
                    </a:cubicBezTo>
                    <a:lnTo>
                      <a:pt x="52357" y="197"/>
                    </a:lnTo>
                    <a:cubicBezTo>
                      <a:pt x="53390" y="1"/>
                      <a:pt x="54387" y="678"/>
                      <a:pt x="54583" y="17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4"/>
              <p:cNvSpPr/>
              <p:nvPr/>
            </p:nvSpPr>
            <p:spPr>
              <a:xfrm>
                <a:off x="1163997" y="2090415"/>
                <a:ext cx="1791675" cy="1259977"/>
              </a:xfrm>
              <a:custGeom>
                <a:avLst/>
                <a:gdLst/>
                <a:ahLst/>
                <a:cxnLst/>
                <a:rect l="l" t="t" r="r" b="b"/>
                <a:pathLst>
                  <a:path w="54566" h="38373" fill="none" extrusionOk="0">
                    <a:moveTo>
                      <a:pt x="0" y="9495"/>
                    </a:moveTo>
                    <a:lnTo>
                      <a:pt x="48972" y="0"/>
                    </a:lnTo>
                    <a:lnTo>
                      <a:pt x="54565" y="28895"/>
                    </a:lnTo>
                    <a:lnTo>
                      <a:pt x="5612" y="3837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4"/>
              <p:cNvSpPr/>
              <p:nvPr/>
            </p:nvSpPr>
            <p:spPr>
              <a:xfrm>
                <a:off x="1118356" y="3046759"/>
                <a:ext cx="2113983" cy="557473"/>
              </a:xfrm>
              <a:custGeom>
                <a:avLst/>
                <a:gdLst/>
                <a:ahLst/>
                <a:cxnLst/>
                <a:rect l="l" t="t" r="r" b="b"/>
                <a:pathLst>
                  <a:path w="64382" h="16978" fill="none" extrusionOk="0">
                    <a:moveTo>
                      <a:pt x="1" y="12346"/>
                    </a:moveTo>
                    <a:lnTo>
                      <a:pt x="63616" y="1"/>
                    </a:lnTo>
                    <a:lnTo>
                      <a:pt x="64186" y="2922"/>
                    </a:lnTo>
                    <a:cubicBezTo>
                      <a:pt x="64382" y="3973"/>
                      <a:pt x="63705" y="4989"/>
                      <a:pt x="62654" y="5184"/>
                    </a:cubicBezTo>
                    <a:lnTo>
                      <a:pt x="2833" y="16782"/>
                    </a:lnTo>
                    <a:cubicBezTo>
                      <a:pt x="1782" y="16978"/>
                      <a:pt x="767" y="16301"/>
                      <a:pt x="571" y="1525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4"/>
              <p:cNvSpPr/>
              <p:nvPr/>
            </p:nvSpPr>
            <p:spPr>
              <a:xfrm>
                <a:off x="1884028" y="3195336"/>
                <a:ext cx="567422" cy="149760"/>
              </a:xfrm>
              <a:custGeom>
                <a:avLst/>
                <a:gdLst/>
                <a:ahLst/>
                <a:cxnLst/>
                <a:rect l="l" t="t" r="r" b="b"/>
                <a:pathLst>
                  <a:path w="17281" h="4561" fill="none" extrusionOk="0">
                    <a:moveTo>
                      <a:pt x="1" y="3314"/>
                    </a:moveTo>
                    <a:lnTo>
                      <a:pt x="17067" y="0"/>
                    </a:lnTo>
                    <a:lnTo>
                      <a:pt x="17227" y="784"/>
                    </a:lnTo>
                    <a:cubicBezTo>
                      <a:pt x="17281" y="1069"/>
                      <a:pt x="17085" y="1336"/>
                      <a:pt x="16817" y="1390"/>
                    </a:cubicBezTo>
                    <a:lnTo>
                      <a:pt x="767" y="4507"/>
                    </a:lnTo>
                    <a:cubicBezTo>
                      <a:pt x="482" y="4561"/>
                      <a:pt x="214" y="4383"/>
                      <a:pt x="161" y="409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4"/>
              <p:cNvSpPr/>
              <p:nvPr/>
            </p:nvSpPr>
            <p:spPr>
              <a:xfrm>
                <a:off x="1365799" y="2636719"/>
                <a:ext cx="115842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28" h="13184" fill="none" extrusionOk="0">
                    <a:moveTo>
                      <a:pt x="2530" y="13183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3527" y="129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4"/>
              <p:cNvSpPr/>
              <p:nvPr/>
            </p:nvSpPr>
            <p:spPr>
              <a:xfrm>
                <a:off x="1549443" y="2765989"/>
                <a:ext cx="84846" cy="267934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8160" fill="none" extrusionOk="0">
                    <a:moveTo>
                      <a:pt x="998" y="1"/>
                    </a:moveTo>
                    <a:lnTo>
                      <a:pt x="2584" y="7964"/>
                    </a:lnTo>
                    <a:lnTo>
                      <a:pt x="1586" y="8160"/>
                    </a:lnTo>
                    <a:lnTo>
                      <a:pt x="1" y="19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4"/>
              <p:cNvSpPr/>
              <p:nvPr/>
            </p:nvSpPr>
            <p:spPr>
              <a:xfrm>
                <a:off x="1641873" y="2453633"/>
                <a:ext cx="139844" cy="551037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16782" fill="none" extrusionOk="0">
                    <a:moveTo>
                      <a:pt x="3261" y="16782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4258" y="1658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4"/>
              <p:cNvSpPr/>
              <p:nvPr/>
            </p:nvSpPr>
            <p:spPr>
              <a:xfrm>
                <a:off x="1831985" y="2644337"/>
                <a:ext cx="97126" cy="331108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0084" fill="none" extrusionOk="0">
                    <a:moveTo>
                      <a:pt x="1960" y="10083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2957" y="98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4"/>
              <p:cNvSpPr/>
              <p:nvPr/>
            </p:nvSpPr>
            <p:spPr>
              <a:xfrm>
                <a:off x="1959483" y="2513293"/>
                <a:ext cx="117024" cy="433488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202" fill="none" extrusionOk="0">
                    <a:moveTo>
                      <a:pt x="2566" y="13201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4"/>
              <p:cNvSpPr/>
              <p:nvPr/>
            </p:nvSpPr>
            <p:spPr>
              <a:xfrm>
                <a:off x="2106877" y="2484629"/>
                <a:ext cx="117024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184" fill="none" extrusionOk="0">
                    <a:moveTo>
                      <a:pt x="2566" y="13184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298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4"/>
              <p:cNvSpPr/>
              <p:nvPr/>
            </p:nvSpPr>
            <p:spPr>
              <a:xfrm>
                <a:off x="2254305" y="2455406"/>
                <a:ext cx="116991" cy="433455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13201" fill="none" extrusionOk="0">
                    <a:moveTo>
                      <a:pt x="2565" y="13201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3563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4"/>
              <p:cNvSpPr/>
              <p:nvPr/>
            </p:nvSpPr>
            <p:spPr>
              <a:xfrm>
                <a:off x="2478303" y="2670637"/>
                <a:ext cx="67903" cy="183712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5595" fill="none" extrusionOk="0">
                    <a:moveTo>
                      <a:pt x="1070" y="5595"/>
                    </a:moveTo>
                    <a:lnTo>
                      <a:pt x="1" y="197"/>
                    </a:lnTo>
                    <a:lnTo>
                      <a:pt x="999" y="1"/>
                    </a:lnTo>
                    <a:lnTo>
                      <a:pt x="2067" y="539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4"/>
              <p:cNvSpPr/>
              <p:nvPr/>
            </p:nvSpPr>
            <p:spPr>
              <a:xfrm>
                <a:off x="1399126" y="2873030"/>
                <a:ext cx="1336023" cy="256244"/>
              </a:xfrm>
              <a:custGeom>
                <a:avLst/>
                <a:gdLst/>
                <a:ahLst/>
                <a:cxnLst/>
                <a:rect l="l" t="t" r="r" b="b"/>
                <a:pathLst>
                  <a:path w="40689" h="7804" fill="none" extrusionOk="0">
                    <a:moveTo>
                      <a:pt x="40688" y="1"/>
                    </a:moveTo>
                    <a:lnTo>
                      <a:pt x="1" y="780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" name="Google Shape;284;p34"/>
            <p:cNvGrpSpPr/>
            <p:nvPr/>
          </p:nvGrpSpPr>
          <p:grpSpPr>
            <a:xfrm>
              <a:off x="7524694" y="2964516"/>
              <a:ext cx="953591" cy="334099"/>
              <a:chOff x="2271950" y="2722775"/>
              <a:chExt cx="575875" cy="201775"/>
            </a:xfrm>
          </p:grpSpPr>
          <p:sp>
            <p:nvSpPr>
              <p:cNvPr id="285" name="Google Shape;285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" name="Google Shape;290;p34"/>
            <p:cNvGrpSpPr/>
            <p:nvPr/>
          </p:nvGrpSpPr>
          <p:grpSpPr>
            <a:xfrm>
              <a:off x="7653574" y="1141618"/>
              <a:ext cx="695830" cy="643529"/>
              <a:chOff x="3407216" y="1944760"/>
              <a:chExt cx="535831" cy="495479"/>
            </a:xfrm>
          </p:grpSpPr>
          <p:sp>
            <p:nvSpPr>
              <p:cNvPr id="291" name="Google Shape;291;p34"/>
              <p:cNvSpPr/>
              <p:nvPr/>
            </p:nvSpPr>
            <p:spPr>
              <a:xfrm>
                <a:off x="3747055" y="2059977"/>
                <a:ext cx="195992" cy="130486"/>
              </a:xfrm>
              <a:custGeom>
                <a:avLst/>
                <a:gdLst/>
                <a:ahLst/>
                <a:cxnLst/>
                <a:rect l="l" t="t" r="r" b="b"/>
                <a:pathLst>
                  <a:path w="5969" h="3974" extrusionOk="0">
                    <a:moveTo>
                      <a:pt x="1" y="3973"/>
                    </a:moveTo>
                    <a:lnTo>
                      <a:pt x="5968" y="3973"/>
                    </a:lnTo>
                    <a:cubicBezTo>
                      <a:pt x="5951" y="2495"/>
                      <a:pt x="5380" y="1087"/>
                      <a:pt x="43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4"/>
              <p:cNvSpPr/>
              <p:nvPr/>
            </p:nvSpPr>
            <p:spPr>
              <a:xfrm>
                <a:off x="3715468" y="1944760"/>
                <a:ext cx="143916" cy="193628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5897" extrusionOk="0">
                    <a:moveTo>
                      <a:pt x="1" y="0"/>
                    </a:moveTo>
                    <a:lnTo>
                      <a:pt x="1" y="5897"/>
                    </a:lnTo>
                    <a:lnTo>
                      <a:pt x="4383" y="1924"/>
                    </a:lnTo>
                    <a:cubicBezTo>
                      <a:pt x="3261" y="695"/>
                      <a:pt x="1675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4"/>
              <p:cNvSpPr/>
              <p:nvPr/>
            </p:nvSpPr>
            <p:spPr>
              <a:xfrm>
                <a:off x="3407216" y="2031904"/>
                <a:ext cx="459197" cy="408336"/>
              </a:xfrm>
              <a:custGeom>
                <a:avLst/>
                <a:gdLst/>
                <a:ahLst/>
                <a:cxnLst/>
                <a:rect l="l" t="t" r="r" b="b"/>
                <a:pathLst>
                  <a:path w="13985" h="12436" extrusionOk="0">
                    <a:moveTo>
                      <a:pt x="13985" y="5986"/>
                    </a:moveTo>
                    <a:lnTo>
                      <a:pt x="13985" y="5897"/>
                    </a:lnTo>
                    <a:lnTo>
                      <a:pt x="7999" y="5897"/>
                    </a:lnTo>
                    <a:lnTo>
                      <a:pt x="7999" y="1"/>
                    </a:lnTo>
                    <a:cubicBezTo>
                      <a:pt x="2673" y="1"/>
                      <a:pt x="0" y="6449"/>
                      <a:pt x="3777" y="10208"/>
                    </a:cubicBezTo>
                    <a:cubicBezTo>
                      <a:pt x="5487" y="11918"/>
                      <a:pt x="8053" y="12435"/>
                      <a:pt x="10297" y="11509"/>
                    </a:cubicBezTo>
                    <a:cubicBezTo>
                      <a:pt x="12524" y="10582"/>
                      <a:pt x="13985" y="8409"/>
                      <a:pt x="13985" y="59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4" name="Google Shape;294;p34"/>
            <p:cNvSpPr/>
            <p:nvPr/>
          </p:nvSpPr>
          <p:spPr>
            <a:xfrm>
              <a:off x="8170289" y="4203881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8030063" y="757530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5256650" y="3893001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7082963" y="910513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5653275" y="883381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5041963" y="282429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4"/>
            <p:cNvSpPr/>
            <p:nvPr/>
          </p:nvSpPr>
          <p:spPr>
            <a:xfrm rot="-1685758">
              <a:off x="6377366" y="1295459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4"/>
            <p:cNvSpPr/>
            <p:nvPr/>
          </p:nvSpPr>
          <p:spPr>
            <a:xfrm rot="-1685758">
              <a:off x="7465216" y="4052484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6575627" y="3816888"/>
              <a:ext cx="335779" cy="396117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5138089" y="1527749"/>
              <a:ext cx="107827" cy="108460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" name="Google Shape;305;p34"/>
            <p:cNvGrpSpPr/>
            <p:nvPr/>
          </p:nvGrpSpPr>
          <p:grpSpPr>
            <a:xfrm>
              <a:off x="6882732" y="2040297"/>
              <a:ext cx="1861102" cy="1904111"/>
              <a:chOff x="6882732" y="2040297"/>
              <a:chExt cx="1861102" cy="1904111"/>
            </a:xfrm>
          </p:grpSpPr>
          <p:grpSp>
            <p:nvGrpSpPr>
              <p:cNvPr id="306" name="Google Shape;306;p34"/>
              <p:cNvGrpSpPr/>
              <p:nvPr/>
            </p:nvGrpSpPr>
            <p:grpSpPr>
              <a:xfrm rot="1800000">
                <a:off x="7153488" y="2273972"/>
                <a:ext cx="1319590" cy="1436760"/>
                <a:chOff x="2956444" y="-416775"/>
                <a:chExt cx="1627918" cy="1772276"/>
              </a:xfrm>
            </p:grpSpPr>
            <p:sp>
              <p:nvSpPr>
                <p:cNvPr id="307" name="Google Shape;307;p34"/>
                <p:cNvSpPr/>
                <p:nvPr/>
              </p:nvSpPr>
              <p:spPr>
                <a:xfrm rot="-1685758">
                  <a:off x="3256913" y="-103587"/>
                  <a:ext cx="989043" cy="98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17" h="28717" extrusionOk="0">
                      <a:moveTo>
                        <a:pt x="27541" y="12221"/>
                      </a:moveTo>
                      <a:cubicBezTo>
                        <a:pt x="28717" y="19507"/>
                        <a:pt x="23765" y="26365"/>
                        <a:pt x="16479" y="27541"/>
                      </a:cubicBezTo>
                      <a:cubicBezTo>
                        <a:pt x="9210" y="28717"/>
                        <a:pt x="2352" y="23765"/>
                        <a:pt x="1176" y="16478"/>
                      </a:cubicBezTo>
                      <a:cubicBezTo>
                        <a:pt x="0" y="9192"/>
                        <a:pt x="4953" y="2334"/>
                        <a:pt x="12239" y="1158"/>
                      </a:cubicBezTo>
                      <a:cubicBezTo>
                        <a:pt x="19525" y="0"/>
                        <a:pt x="26383" y="4953"/>
                        <a:pt x="27541" y="122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34"/>
                <p:cNvSpPr/>
                <p:nvPr/>
              </p:nvSpPr>
              <p:spPr>
                <a:xfrm rot="-1685758">
                  <a:off x="4089280" y="737191"/>
                  <a:ext cx="118443" cy="204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9" h="5951" extrusionOk="0">
                      <a:moveTo>
                        <a:pt x="1" y="499"/>
                      </a:moveTo>
                      <a:lnTo>
                        <a:pt x="2227" y="0"/>
                      </a:lnTo>
                      <a:lnTo>
                        <a:pt x="3439" y="5451"/>
                      </a:lnTo>
                      <a:lnTo>
                        <a:pt x="1230" y="59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34"/>
                <p:cNvSpPr/>
                <p:nvPr/>
              </p:nvSpPr>
              <p:spPr>
                <a:xfrm rot="-1685758">
                  <a:off x="4188388" y="804968"/>
                  <a:ext cx="292714" cy="511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9" h="14859" extrusionOk="0">
                      <a:moveTo>
                        <a:pt x="1" y="1266"/>
                      </a:moveTo>
                      <a:lnTo>
                        <a:pt x="5648" y="1"/>
                      </a:lnTo>
                      <a:lnTo>
                        <a:pt x="8213" y="11456"/>
                      </a:lnTo>
                      <a:cubicBezTo>
                        <a:pt x="8498" y="12774"/>
                        <a:pt x="7679" y="14057"/>
                        <a:pt x="6378" y="14359"/>
                      </a:cubicBezTo>
                      <a:lnTo>
                        <a:pt x="5452" y="14555"/>
                      </a:lnTo>
                      <a:cubicBezTo>
                        <a:pt x="4151" y="14858"/>
                        <a:pt x="2851" y="14021"/>
                        <a:pt x="2566" y="12720"/>
                      </a:cubicBezTo>
                      <a:lnTo>
                        <a:pt x="1" y="126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34"/>
                <p:cNvSpPr/>
                <p:nvPr/>
              </p:nvSpPr>
              <p:spPr>
                <a:xfrm rot="-1685758">
                  <a:off x="3167104" y="-212431"/>
                  <a:ext cx="1164555" cy="1186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13" h="34436" extrusionOk="0">
                      <a:moveTo>
                        <a:pt x="13344" y="1924"/>
                      </a:moveTo>
                      <a:cubicBezTo>
                        <a:pt x="7038" y="3349"/>
                        <a:pt x="2210" y="8408"/>
                        <a:pt x="1105" y="14768"/>
                      </a:cubicBezTo>
                      <a:cubicBezTo>
                        <a:pt x="1" y="21128"/>
                        <a:pt x="2833" y="27523"/>
                        <a:pt x="8285" y="30979"/>
                      </a:cubicBezTo>
                      <a:cubicBezTo>
                        <a:pt x="13754" y="34435"/>
                        <a:pt x="20737" y="34275"/>
                        <a:pt x="26028" y="30552"/>
                      </a:cubicBezTo>
                      <a:cubicBezTo>
                        <a:pt x="31301" y="26828"/>
                        <a:pt x="33813" y="20308"/>
                        <a:pt x="32405" y="14002"/>
                      </a:cubicBezTo>
                      <a:cubicBezTo>
                        <a:pt x="30481" y="5416"/>
                        <a:pt x="21948" y="0"/>
                        <a:pt x="13344" y="1924"/>
                      </a:cubicBezTo>
                      <a:close/>
                      <a:moveTo>
                        <a:pt x="19757" y="30534"/>
                      </a:moveTo>
                      <a:cubicBezTo>
                        <a:pt x="14484" y="31710"/>
                        <a:pt x="9015" y="29607"/>
                        <a:pt x="5897" y="25190"/>
                      </a:cubicBezTo>
                      <a:cubicBezTo>
                        <a:pt x="2798" y="20772"/>
                        <a:pt x="2655" y="14911"/>
                        <a:pt x="5541" y="10350"/>
                      </a:cubicBezTo>
                      <a:cubicBezTo>
                        <a:pt x="8445" y="5790"/>
                        <a:pt x="13789" y="3403"/>
                        <a:pt x="19116" y="4329"/>
                      </a:cubicBezTo>
                      <a:cubicBezTo>
                        <a:pt x="24442" y="5255"/>
                        <a:pt x="28682" y="9299"/>
                        <a:pt x="29876" y="14572"/>
                      </a:cubicBezTo>
                      <a:cubicBezTo>
                        <a:pt x="31479" y="21769"/>
                        <a:pt x="26954" y="28913"/>
                        <a:pt x="19757" y="305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34"/>
                <p:cNvSpPr/>
                <p:nvPr/>
              </p:nvSpPr>
              <p:spPr>
                <a:xfrm rot="-1685758">
                  <a:off x="3633731" y="686682"/>
                  <a:ext cx="59549" cy="60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6" fill="none" extrusionOk="0">
                      <a:moveTo>
                        <a:pt x="1729" y="748"/>
                      </a:moveTo>
                      <a:cubicBezTo>
                        <a:pt x="1729" y="1408"/>
                        <a:pt x="945" y="1746"/>
                        <a:pt x="464" y="1283"/>
                      </a:cubicBezTo>
                      <a:cubicBezTo>
                        <a:pt x="1" y="820"/>
                        <a:pt x="321" y="18"/>
                        <a:pt x="980" y="18"/>
                      </a:cubicBezTo>
                      <a:cubicBezTo>
                        <a:pt x="1390" y="0"/>
                        <a:pt x="1729" y="339"/>
                        <a:pt x="1729" y="74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34"/>
                <p:cNvSpPr/>
                <p:nvPr/>
              </p:nvSpPr>
              <p:spPr>
                <a:xfrm rot="-1685758">
                  <a:off x="3920185" y="240959"/>
                  <a:ext cx="59549" cy="6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7" fill="none" extrusionOk="0">
                      <a:moveTo>
                        <a:pt x="1729" y="749"/>
                      </a:moveTo>
                      <a:cubicBezTo>
                        <a:pt x="1729" y="1408"/>
                        <a:pt x="927" y="1746"/>
                        <a:pt x="464" y="1283"/>
                      </a:cubicBezTo>
                      <a:cubicBezTo>
                        <a:pt x="1" y="802"/>
                        <a:pt x="321" y="0"/>
                        <a:pt x="998" y="0"/>
                      </a:cubicBezTo>
                      <a:cubicBezTo>
                        <a:pt x="1408" y="0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34"/>
                <p:cNvSpPr/>
                <p:nvPr/>
              </p:nvSpPr>
              <p:spPr>
                <a:xfrm rot="-1685758">
                  <a:off x="3804917" y="483952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49"/>
                      </a:moveTo>
                      <a:cubicBezTo>
                        <a:pt x="1729" y="1408"/>
                        <a:pt x="927" y="1729"/>
                        <a:pt x="464" y="1266"/>
                      </a:cubicBezTo>
                      <a:cubicBezTo>
                        <a:pt x="1" y="803"/>
                        <a:pt x="322" y="1"/>
                        <a:pt x="999" y="1"/>
                      </a:cubicBezTo>
                      <a:cubicBezTo>
                        <a:pt x="1390" y="1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34"/>
                <p:cNvSpPr/>
                <p:nvPr/>
              </p:nvSpPr>
              <p:spPr>
                <a:xfrm rot="-1685758">
                  <a:off x="3656982" y="206840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31"/>
                      </a:moveTo>
                      <a:cubicBezTo>
                        <a:pt x="1729" y="1390"/>
                        <a:pt x="927" y="1729"/>
                        <a:pt x="464" y="1266"/>
                      </a:cubicBezTo>
                      <a:cubicBezTo>
                        <a:pt x="1" y="785"/>
                        <a:pt x="322" y="1"/>
                        <a:pt x="999" y="1"/>
                      </a:cubicBezTo>
                      <a:cubicBezTo>
                        <a:pt x="1390" y="1"/>
                        <a:pt x="1729" y="322"/>
                        <a:pt x="1729" y="73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34"/>
                <p:cNvSpPr/>
                <p:nvPr/>
              </p:nvSpPr>
              <p:spPr>
                <a:xfrm rot="-1685758">
                  <a:off x="3625057" y="514757"/>
                  <a:ext cx="17221" cy="173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5042" fill="none" extrusionOk="0">
                      <a:moveTo>
                        <a:pt x="1" y="5042"/>
                      </a:moveTo>
                      <a:lnTo>
                        <a:pt x="50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34"/>
                <p:cNvSpPr/>
                <p:nvPr/>
              </p:nvSpPr>
              <p:spPr>
                <a:xfrm rot="-1685758">
                  <a:off x="3641679" y="449510"/>
                  <a:ext cx="154675" cy="97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2833" fill="none" extrusionOk="0">
                      <a:moveTo>
                        <a:pt x="1" y="0"/>
                      </a:moveTo>
                      <a:lnTo>
                        <a:pt x="4490" y="283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34"/>
                <p:cNvSpPr/>
                <p:nvPr/>
              </p:nvSpPr>
              <p:spPr>
                <a:xfrm rot="-1685758">
                  <a:off x="3762760" y="237601"/>
                  <a:ext cx="34" cy="263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7643" fill="none" extrusionOk="0">
                      <a:moveTo>
                        <a:pt x="1" y="7643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34"/>
                <p:cNvSpPr/>
                <p:nvPr/>
              </p:nvSpPr>
              <p:spPr>
                <a:xfrm rot="-1685758">
                  <a:off x="3732400" y="186253"/>
                  <a:ext cx="173652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2" h="3564" fill="none" extrusionOk="0">
                      <a:moveTo>
                        <a:pt x="0" y="1"/>
                      </a:moveTo>
                      <a:lnTo>
                        <a:pt x="5042" y="356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34"/>
                <p:cNvSpPr/>
                <p:nvPr/>
              </p:nvSpPr>
              <p:spPr>
                <a:xfrm rot="-1685758">
                  <a:off x="3885238" y="25901"/>
                  <a:ext cx="654" cy="230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6700" fill="none" extrusionOk="0">
                      <a:moveTo>
                        <a:pt x="0" y="6699"/>
                      </a:moveTo>
                      <a:lnTo>
                        <a:pt x="18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34"/>
                <p:cNvSpPr/>
                <p:nvPr/>
              </p:nvSpPr>
              <p:spPr>
                <a:xfrm rot="-1685758">
                  <a:off x="3819341" y="33672"/>
                  <a:ext cx="34992" cy="30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874" fill="none" extrusionOk="0">
                      <a:moveTo>
                        <a:pt x="1016" y="838"/>
                      </a:moveTo>
                      <a:lnTo>
                        <a:pt x="481" y="0"/>
                      </a:lnTo>
                      <a:lnTo>
                        <a:pt x="0" y="87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1" name="Google Shape;321;p34"/>
              <p:cNvSpPr/>
              <p:nvPr/>
            </p:nvSpPr>
            <p:spPr>
              <a:xfrm rot="113924">
                <a:off x="7656437" y="2922773"/>
                <a:ext cx="48270" cy="48274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fill="none" extrusionOk="0">
                    <a:moveTo>
                      <a:pt x="1729" y="731"/>
                    </a:moveTo>
                    <a:cubicBezTo>
                      <a:pt x="1729" y="1390"/>
                      <a:pt x="927" y="1729"/>
                      <a:pt x="464" y="1266"/>
                    </a:cubicBezTo>
                    <a:cubicBezTo>
                      <a:pt x="1" y="785"/>
                      <a:pt x="322" y="1"/>
                      <a:pt x="999" y="1"/>
                    </a:cubicBezTo>
                    <a:cubicBezTo>
                      <a:pt x="1390" y="1"/>
                      <a:pt x="1729" y="322"/>
                      <a:pt x="1729" y="7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2" name="Google Shape;322;p34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8EF8D40-2605-9BC6-750C-3D6F99B16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136" y="3957940"/>
            <a:ext cx="3815400" cy="562269"/>
          </a:xfrm>
        </p:spPr>
        <p:txBody>
          <a:bodyPr/>
          <a:lstStyle/>
          <a:p>
            <a:r>
              <a:rPr lang="en-US" sz="1200" dirty="0" err="1"/>
              <a:t>Kecerdasan</a:t>
            </a:r>
            <a:r>
              <a:rPr lang="en-US" sz="1200" dirty="0"/>
              <a:t> Bisnis</a:t>
            </a:r>
          </a:p>
          <a:p>
            <a:r>
              <a:rPr lang="en-US" sz="1200" dirty="0"/>
              <a:t>Jaka Dwi </a:t>
            </a:r>
            <a:r>
              <a:rPr lang="en-US" sz="1200" dirty="0" err="1"/>
              <a:t>Prasetyo</a:t>
            </a:r>
            <a:endParaRPr lang="en-US" sz="1200" dirty="0"/>
          </a:p>
          <a:p>
            <a:r>
              <a:rPr lang="en-US" sz="1200" dirty="0"/>
              <a:t>19.52.0004</a:t>
            </a:r>
            <a:endParaRPr lang="en-ID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>
            <a:spLocks noGrp="1"/>
          </p:cNvSpPr>
          <p:nvPr>
            <p:ph type="subTitle" idx="1"/>
          </p:nvPr>
        </p:nvSpPr>
        <p:spPr>
          <a:xfrm>
            <a:off x="602093" y="2234926"/>
            <a:ext cx="7715400" cy="17005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tx2"/>
                </a:solidFill>
              </a:rPr>
              <a:t>sebuah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nilai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hasil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dari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penemuan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pola</a:t>
            </a:r>
            <a:r>
              <a:rPr lang="en-ID" dirty="0">
                <a:solidFill>
                  <a:schemeClr val="tx2"/>
                </a:solidFill>
              </a:rPr>
              <a:t> dan </a:t>
            </a:r>
            <a:r>
              <a:rPr lang="en-ID" dirty="0" err="1">
                <a:solidFill>
                  <a:schemeClr val="tx2"/>
                </a:solidFill>
              </a:rPr>
              <a:t>tren</a:t>
            </a:r>
            <a:r>
              <a:rPr lang="en-ID" dirty="0">
                <a:solidFill>
                  <a:schemeClr val="tx2"/>
                </a:solidFill>
              </a:rPr>
              <a:t> yang </a:t>
            </a:r>
            <a:r>
              <a:rPr lang="en-ID" dirty="0" err="1">
                <a:solidFill>
                  <a:schemeClr val="tx2"/>
                </a:solidFill>
              </a:rPr>
              <a:t>diperoleh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dari</a:t>
            </a:r>
            <a:r>
              <a:rPr lang="en-ID" dirty="0">
                <a:solidFill>
                  <a:schemeClr val="tx2"/>
                </a:solidFill>
              </a:rPr>
              <a:t> data yang </a:t>
            </a:r>
            <a:r>
              <a:rPr lang="en-ID" dirty="0" err="1">
                <a:solidFill>
                  <a:schemeClr val="tx2"/>
                </a:solidFill>
              </a:rPr>
              <a:t>terkumpul</a:t>
            </a:r>
            <a:r>
              <a:rPr lang="en-ID" dirty="0">
                <a:solidFill>
                  <a:schemeClr val="tx2"/>
                </a:solidFill>
              </a:rPr>
              <a:t> (</a:t>
            </a:r>
            <a:r>
              <a:rPr lang="en-ID" dirty="0" err="1">
                <a:solidFill>
                  <a:schemeClr val="tx2"/>
                </a:solidFill>
              </a:rPr>
              <a:t>analisis</a:t>
            </a:r>
            <a:r>
              <a:rPr lang="en-ID" dirty="0">
                <a:solidFill>
                  <a:schemeClr val="tx2"/>
                </a:solidFill>
              </a:rPr>
              <a:t>), </a:t>
            </a:r>
            <a:r>
              <a:rPr lang="en-ID" dirty="0" err="1">
                <a:solidFill>
                  <a:schemeClr val="tx2"/>
                </a:solidFill>
              </a:rPr>
              <a:t>sehingga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dapat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dijadikan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sebuah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tujuan</a:t>
            </a:r>
            <a:r>
              <a:rPr lang="en-ID" dirty="0">
                <a:solidFill>
                  <a:schemeClr val="tx2"/>
                </a:solidFill>
              </a:rPr>
              <a:t>, </a:t>
            </a:r>
            <a:r>
              <a:rPr lang="en-ID" dirty="0" err="1">
                <a:solidFill>
                  <a:schemeClr val="tx2"/>
                </a:solidFill>
              </a:rPr>
              <a:t>acuan</a:t>
            </a:r>
            <a:r>
              <a:rPr lang="en-ID" dirty="0">
                <a:solidFill>
                  <a:schemeClr val="tx2"/>
                </a:solidFill>
              </a:rPr>
              <a:t>, </a:t>
            </a:r>
            <a:r>
              <a:rPr lang="en-ID" dirty="0" err="1">
                <a:solidFill>
                  <a:schemeClr val="tx2"/>
                </a:solidFill>
              </a:rPr>
              <a:t>ataupun</a:t>
            </a:r>
            <a:r>
              <a:rPr lang="en-ID" dirty="0">
                <a:solidFill>
                  <a:schemeClr val="tx2"/>
                </a:solidFill>
              </a:rPr>
              <a:t> data yang </a:t>
            </a:r>
            <a:r>
              <a:rPr lang="en-ID" dirty="0" err="1">
                <a:solidFill>
                  <a:schemeClr val="tx2"/>
                </a:solidFill>
              </a:rPr>
              <a:t>dapat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dipercaya</a:t>
            </a:r>
            <a:r>
              <a:rPr lang="en-ID" dirty="0">
                <a:solidFill>
                  <a:schemeClr val="tx2"/>
                </a:solidFill>
              </a:rPr>
              <a:t>. Insight </a:t>
            </a:r>
            <a:r>
              <a:rPr lang="en-ID" dirty="0" err="1">
                <a:solidFill>
                  <a:schemeClr val="tx2"/>
                </a:solidFill>
              </a:rPr>
              <a:t>dapat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digunakan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untuk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mengembangkan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usaha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kita</a:t>
            </a:r>
            <a:r>
              <a:rPr lang="en-ID" dirty="0">
                <a:solidFill>
                  <a:schemeClr val="tx2"/>
                </a:solidFill>
              </a:rPr>
              <a:t>, </a:t>
            </a:r>
            <a:r>
              <a:rPr lang="en-ID" dirty="0" err="1">
                <a:solidFill>
                  <a:schemeClr val="tx2"/>
                </a:solidFill>
              </a:rPr>
              <a:t>selagi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kita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mencari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berbagai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kesempatan</a:t>
            </a:r>
            <a:r>
              <a:rPr lang="en-ID" dirty="0">
                <a:solidFill>
                  <a:schemeClr val="tx2"/>
                </a:solidFill>
              </a:rPr>
              <a:t> dan </a:t>
            </a:r>
            <a:r>
              <a:rPr lang="en-ID" dirty="0" err="1">
                <a:solidFill>
                  <a:schemeClr val="tx2"/>
                </a:solidFill>
              </a:rPr>
              <a:t>peluang</a:t>
            </a:r>
            <a:r>
              <a:rPr lang="en-ID" dirty="0">
                <a:solidFill>
                  <a:schemeClr val="tx2"/>
                </a:solidFill>
              </a:rPr>
              <a:t>.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28" name="Google Shape;328;p35"/>
          <p:cNvSpPr txBox="1">
            <a:spLocks noGrp="1"/>
          </p:cNvSpPr>
          <p:nvPr>
            <p:ph type="title"/>
          </p:nvPr>
        </p:nvSpPr>
        <p:spPr>
          <a:xfrm>
            <a:off x="602093" y="1538243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Insight data</a:t>
            </a:r>
            <a:endParaRPr dirty="0"/>
          </a:p>
        </p:txBody>
      </p:sp>
      <p:sp>
        <p:nvSpPr>
          <p:cNvPr id="329" name="Google Shape;329;p35"/>
          <p:cNvSpPr/>
          <p:nvPr/>
        </p:nvSpPr>
        <p:spPr>
          <a:xfrm>
            <a:off x="7546751" y="9403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5"/>
          <p:cNvSpPr/>
          <p:nvPr/>
        </p:nvSpPr>
        <p:spPr>
          <a:xfrm>
            <a:off x="7093638" y="8325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5"/>
          <p:cNvSpPr/>
          <p:nvPr/>
        </p:nvSpPr>
        <p:spPr>
          <a:xfrm rot="-1685758">
            <a:off x="8328153" y="13340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5"/>
          <p:cNvSpPr/>
          <p:nvPr/>
        </p:nvSpPr>
        <p:spPr>
          <a:xfrm>
            <a:off x="8104063" y="72696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5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36" name="Google Shape;336;p35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7" name="Google Shape;337;p35">
            <a:hlinkClick r:id="" action="ppaction://noaction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8" name="Google Shape;338;p35">
            <a:hlinkClick r:id="rId3" action="ppaction://hlinksldjump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339" name="Google Shape;339;p35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340" name="Google Shape;340;p35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9" name="Google Shape;349;p35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>
            <a:spLocks noGrp="1"/>
          </p:cNvSpPr>
          <p:nvPr>
            <p:ph type="subTitle" idx="1"/>
          </p:nvPr>
        </p:nvSpPr>
        <p:spPr>
          <a:xfrm>
            <a:off x="602093" y="2234926"/>
            <a:ext cx="7715400" cy="17005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tx2"/>
                </a:solidFill>
              </a:rPr>
              <a:t>Visualisasi</a:t>
            </a:r>
            <a:r>
              <a:rPr lang="en-ID" dirty="0">
                <a:solidFill>
                  <a:schemeClr val="tx2"/>
                </a:solidFill>
              </a:rPr>
              <a:t> data </a:t>
            </a:r>
            <a:r>
              <a:rPr lang="en-ID" dirty="0" err="1">
                <a:solidFill>
                  <a:schemeClr val="tx2"/>
                </a:solidFill>
              </a:rPr>
              <a:t>adalah</a:t>
            </a:r>
            <a:r>
              <a:rPr lang="en-ID" dirty="0">
                <a:solidFill>
                  <a:schemeClr val="tx2"/>
                </a:solidFill>
              </a:rPr>
              <a:t> proses </a:t>
            </a:r>
            <a:r>
              <a:rPr lang="en-ID" dirty="0" err="1">
                <a:solidFill>
                  <a:schemeClr val="tx2"/>
                </a:solidFill>
              </a:rPr>
              <a:t>menggunakan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elemen</a:t>
            </a:r>
            <a:r>
              <a:rPr lang="en-ID" dirty="0">
                <a:solidFill>
                  <a:schemeClr val="tx2"/>
                </a:solidFill>
              </a:rPr>
              <a:t> visual </a:t>
            </a:r>
            <a:r>
              <a:rPr lang="en-ID" dirty="0" err="1">
                <a:solidFill>
                  <a:schemeClr val="tx2"/>
                </a:solidFill>
              </a:rPr>
              <a:t>seperti</a:t>
            </a:r>
            <a:r>
              <a:rPr lang="en-ID" dirty="0">
                <a:solidFill>
                  <a:schemeClr val="tx2"/>
                </a:solidFill>
              </a:rPr>
              <a:t> diagram, </a:t>
            </a:r>
            <a:r>
              <a:rPr lang="en-ID" dirty="0" err="1">
                <a:solidFill>
                  <a:schemeClr val="tx2"/>
                </a:solidFill>
              </a:rPr>
              <a:t>grafik</a:t>
            </a:r>
            <a:r>
              <a:rPr lang="en-ID" dirty="0">
                <a:solidFill>
                  <a:schemeClr val="tx2"/>
                </a:solidFill>
              </a:rPr>
              <a:t>, </a:t>
            </a:r>
            <a:r>
              <a:rPr lang="en-ID" dirty="0" err="1">
                <a:solidFill>
                  <a:schemeClr val="tx2"/>
                </a:solidFill>
              </a:rPr>
              <a:t>atau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peta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untuk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merepresentasikan</a:t>
            </a:r>
            <a:r>
              <a:rPr lang="en-ID" dirty="0">
                <a:solidFill>
                  <a:schemeClr val="tx2"/>
                </a:solidFill>
              </a:rPr>
              <a:t> data. </a:t>
            </a:r>
            <a:r>
              <a:rPr lang="en-ID" dirty="0" err="1">
                <a:solidFill>
                  <a:schemeClr val="tx2"/>
                </a:solidFill>
              </a:rPr>
              <a:t>Visualisasi</a:t>
            </a:r>
            <a:r>
              <a:rPr lang="en-ID" dirty="0">
                <a:solidFill>
                  <a:schemeClr val="tx2"/>
                </a:solidFill>
              </a:rPr>
              <a:t> data </a:t>
            </a:r>
            <a:r>
              <a:rPr lang="en-ID" dirty="0" err="1">
                <a:solidFill>
                  <a:schemeClr val="tx2"/>
                </a:solidFill>
              </a:rPr>
              <a:t>menerjemahkan</a:t>
            </a:r>
            <a:r>
              <a:rPr lang="en-ID" dirty="0">
                <a:solidFill>
                  <a:schemeClr val="tx2"/>
                </a:solidFill>
              </a:rPr>
              <a:t> yang </a:t>
            </a:r>
            <a:r>
              <a:rPr lang="en-ID" dirty="0" err="1">
                <a:solidFill>
                  <a:schemeClr val="tx2"/>
                </a:solidFill>
              </a:rPr>
              <a:t>kompleks</a:t>
            </a:r>
            <a:r>
              <a:rPr lang="en-ID" dirty="0">
                <a:solidFill>
                  <a:schemeClr val="tx2"/>
                </a:solidFill>
              </a:rPr>
              <a:t>, </a:t>
            </a:r>
            <a:r>
              <a:rPr lang="en-ID" dirty="0" err="1">
                <a:solidFill>
                  <a:schemeClr val="tx2"/>
                </a:solidFill>
              </a:rPr>
              <a:t>bervolume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tinggi</a:t>
            </a:r>
            <a:r>
              <a:rPr lang="en-ID" dirty="0">
                <a:solidFill>
                  <a:schemeClr val="tx2"/>
                </a:solidFill>
              </a:rPr>
              <a:t>, </a:t>
            </a:r>
            <a:r>
              <a:rPr lang="en-ID" dirty="0" err="1">
                <a:solidFill>
                  <a:schemeClr val="tx2"/>
                </a:solidFill>
              </a:rPr>
              <a:t>atau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numerik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menjadi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representasi</a:t>
            </a:r>
            <a:r>
              <a:rPr lang="en-ID" dirty="0">
                <a:solidFill>
                  <a:schemeClr val="tx2"/>
                </a:solidFill>
              </a:rPr>
              <a:t> visual yang </a:t>
            </a:r>
            <a:r>
              <a:rPr lang="en-ID" dirty="0" err="1">
                <a:solidFill>
                  <a:schemeClr val="tx2"/>
                </a:solidFill>
              </a:rPr>
              <a:t>lebih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mudah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diproses</a:t>
            </a:r>
            <a:r>
              <a:rPr lang="en-ID" dirty="0">
                <a:solidFill>
                  <a:schemeClr val="tx2"/>
                </a:solidFill>
              </a:rPr>
              <a:t>. Alat </a:t>
            </a:r>
            <a:r>
              <a:rPr lang="en-ID" dirty="0" err="1">
                <a:solidFill>
                  <a:schemeClr val="tx2"/>
                </a:solidFill>
              </a:rPr>
              <a:t>visualisasi</a:t>
            </a:r>
            <a:r>
              <a:rPr lang="en-ID" dirty="0">
                <a:solidFill>
                  <a:schemeClr val="tx2"/>
                </a:solidFill>
              </a:rPr>
              <a:t> data </a:t>
            </a:r>
            <a:r>
              <a:rPr lang="en-ID" dirty="0" err="1">
                <a:solidFill>
                  <a:schemeClr val="tx2"/>
                </a:solidFill>
              </a:rPr>
              <a:t>meningkatkan</a:t>
            </a:r>
            <a:r>
              <a:rPr lang="en-ID" dirty="0">
                <a:solidFill>
                  <a:schemeClr val="tx2"/>
                </a:solidFill>
              </a:rPr>
              <a:t> dan </a:t>
            </a:r>
            <a:r>
              <a:rPr lang="en-ID" dirty="0" err="1">
                <a:solidFill>
                  <a:schemeClr val="tx2"/>
                </a:solidFill>
              </a:rPr>
              <a:t>mengotomatiskan</a:t>
            </a:r>
            <a:r>
              <a:rPr lang="en-ID" dirty="0">
                <a:solidFill>
                  <a:schemeClr val="tx2"/>
                </a:solidFill>
              </a:rPr>
              <a:t> proses </a:t>
            </a:r>
            <a:r>
              <a:rPr lang="en-ID" dirty="0" err="1">
                <a:solidFill>
                  <a:schemeClr val="tx2"/>
                </a:solidFill>
              </a:rPr>
              <a:t>komunikasi</a:t>
            </a:r>
            <a:r>
              <a:rPr lang="en-ID" dirty="0">
                <a:solidFill>
                  <a:schemeClr val="tx2"/>
                </a:solidFill>
              </a:rPr>
              <a:t> visual </a:t>
            </a:r>
            <a:r>
              <a:rPr lang="en-ID" dirty="0" err="1">
                <a:solidFill>
                  <a:schemeClr val="tx2"/>
                </a:solidFill>
              </a:rPr>
              <a:t>untuk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mendapatkan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akurasi</a:t>
            </a:r>
            <a:r>
              <a:rPr lang="en-ID" dirty="0">
                <a:solidFill>
                  <a:schemeClr val="tx2"/>
                </a:solidFill>
              </a:rPr>
              <a:t> dan detail. Anda </a:t>
            </a:r>
            <a:r>
              <a:rPr lang="en-ID" dirty="0" err="1">
                <a:solidFill>
                  <a:schemeClr val="tx2"/>
                </a:solidFill>
              </a:rPr>
              <a:t>dapat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menggunakan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representasi</a:t>
            </a:r>
            <a:r>
              <a:rPr lang="en-ID" dirty="0">
                <a:solidFill>
                  <a:schemeClr val="tx2"/>
                </a:solidFill>
              </a:rPr>
              <a:t> visual </a:t>
            </a:r>
            <a:r>
              <a:rPr lang="en-ID" dirty="0" err="1">
                <a:solidFill>
                  <a:schemeClr val="tx2"/>
                </a:solidFill>
              </a:rPr>
              <a:t>untuk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mengekstraksi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wawasan</a:t>
            </a:r>
            <a:r>
              <a:rPr lang="en-ID" dirty="0">
                <a:solidFill>
                  <a:schemeClr val="tx2"/>
                </a:solidFill>
              </a:rPr>
              <a:t> yang </a:t>
            </a:r>
            <a:r>
              <a:rPr lang="en-ID" dirty="0" err="1">
                <a:solidFill>
                  <a:schemeClr val="tx2"/>
                </a:solidFill>
              </a:rPr>
              <a:t>dapat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ditindaklanjuti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dari</a:t>
            </a:r>
            <a:r>
              <a:rPr lang="en-ID" dirty="0">
                <a:solidFill>
                  <a:schemeClr val="tx2"/>
                </a:solidFill>
              </a:rPr>
              <a:t> data </a:t>
            </a:r>
            <a:r>
              <a:rPr lang="en-ID" dirty="0" err="1">
                <a:solidFill>
                  <a:schemeClr val="tx2"/>
                </a:solidFill>
              </a:rPr>
              <a:t>mentah</a:t>
            </a:r>
            <a:r>
              <a:rPr lang="en-ID" dirty="0">
                <a:solidFill>
                  <a:schemeClr val="tx2"/>
                </a:solidFill>
              </a:rPr>
              <a:t>.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28" name="Google Shape;328;p35"/>
          <p:cNvSpPr txBox="1">
            <a:spLocks noGrp="1"/>
          </p:cNvSpPr>
          <p:nvPr>
            <p:ph type="title"/>
          </p:nvPr>
        </p:nvSpPr>
        <p:spPr>
          <a:xfrm>
            <a:off x="602093" y="1538243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visualisasi</a:t>
            </a:r>
            <a:r>
              <a:rPr lang="en-US" dirty="0"/>
              <a:t> data</a:t>
            </a:r>
            <a:endParaRPr dirty="0"/>
          </a:p>
        </p:txBody>
      </p:sp>
      <p:sp>
        <p:nvSpPr>
          <p:cNvPr id="329" name="Google Shape;329;p35"/>
          <p:cNvSpPr/>
          <p:nvPr/>
        </p:nvSpPr>
        <p:spPr>
          <a:xfrm>
            <a:off x="7546751" y="9403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5"/>
          <p:cNvSpPr/>
          <p:nvPr/>
        </p:nvSpPr>
        <p:spPr>
          <a:xfrm>
            <a:off x="7093638" y="8325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5"/>
          <p:cNvSpPr/>
          <p:nvPr/>
        </p:nvSpPr>
        <p:spPr>
          <a:xfrm rot="-1685758">
            <a:off x="8328153" y="13340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5"/>
          <p:cNvSpPr/>
          <p:nvPr/>
        </p:nvSpPr>
        <p:spPr>
          <a:xfrm>
            <a:off x="8104063" y="72696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5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36" name="Google Shape;336;p35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7" name="Google Shape;337;p35">
            <a:hlinkClick r:id="" action="ppaction://noaction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8" name="Google Shape;338;p35">
            <a:hlinkClick r:id="rId3" action="ppaction://hlinksldjump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339" name="Google Shape;339;p35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340" name="Google Shape;340;p35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9" name="Google Shape;349;p35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1326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>
            <a:spLocks noGrp="1"/>
          </p:cNvSpPr>
          <p:nvPr>
            <p:ph type="subTitle" idx="1"/>
          </p:nvPr>
        </p:nvSpPr>
        <p:spPr>
          <a:xfrm>
            <a:off x="602093" y="2234926"/>
            <a:ext cx="7715400" cy="17005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tx2"/>
                </a:solidFill>
              </a:rPr>
              <a:t>Berikut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adalah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beberapa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manfaat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dari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visualisasi</a:t>
            </a:r>
            <a:r>
              <a:rPr lang="en-ID" dirty="0">
                <a:solidFill>
                  <a:schemeClr val="tx2"/>
                </a:solidFill>
              </a:rPr>
              <a:t> data: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>
              <a:solidFill>
                <a:schemeClr val="tx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2"/>
                </a:solidFill>
              </a:rPr>
              <a:t>1. </a:t>
            </a:r>
            <a:r>
              <a:rPr lang="en-ID" dirty="0" err="1">
                <a:solidFill>
                  <a:schemeClr val="tx2"/>
                </a:solidFill>
              </a:rPr>
              <a:t>Membantu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untuk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memahami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cerita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atau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masalah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dengan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lebih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baik</a:t>
            </a:r>
            <a:endParaRPr lang="en-ID" dirty="0">
              <a:solidFill>
                <a:schemeClr val="tx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2"/>
                </a:solidFill>
              </a:rPr>
              <a:t>2. </a:t>
            </a:r>
            <a:r>
              <a:rPr lang="en-ID" dirty="0" err="1">
                <a:solidFill>
                  <a:schemeClr val="tx2"/>
                </a:solidFill>
              </a:rPr>
              <a:t>Menunjukkan</a:t>
            </a:r>
            <a:r>
              <a:rPr lang="en-ID" dirty="0">
                <a:solidFill>
                  <a:schemeClr val="tx2"/>
                </a:solidFill>
              </a:rPr>
              <a:t> insight yang </a:t>
            </a:r>
            <a:r>
              <a:rPr lang="en-ID" dirty="0" err="1">
                <a:solidFill>
                  <a:schemeClr val="tx2"/>
                </a:solidFill>
              </a:rPr>
              <a:t>bisa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saja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terlewatkan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jika</a:t>
            </a:r>
            <a:r>
              <a:rPr lang="en-ID" dirty="0">
                <a:solidFill>
                  <a:schemeClr val="tx2"/>
                </a:solidFill>
              </a:rPr>
              <a:t> data </a:t>
            </a:r>
            <a:r>
              <a:rPr lang="en-ID" dirty="0" err="1">
                <a:solidFill>
                  <a:schemeClr val="tx2"/>
                </a:solidFill>
              </a:rPr>
              <a:t>ditampilkan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dengan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laporan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tradisional</a:t>
            </a:r>
            <a:endParaRPr lang="en-ID" dirty="0">
              <a:solidFill>
                <a:schemeClr val="tx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2"/>
                </a:solidFill>
              </a:rPr>
              <a:t>3. </a:t>
            </a:r>
            <a:r>
              <a:rPr lang="en-ID" dirty="0" err="1">
                <a:solidFill>
                  <a:schemeClr val="tx2"/>
                </a:solidFill>
              </a:rPr>
              <a:t>Membantu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eksekutif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bisnis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untuk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mengambil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keputusan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berdasarkan</a:t>
            </a:r>
            <a:r>
              <a:rPr lang="en-ID" dirty="0">
                <a:solidFill>
                  <a:schemeClr val="tx2"/>
                </a:solidFill>
              </a:rPr>
              <a:t> data, </a:t>
            </a:r>
            <a:r>
              <a:rPr lang="en-ID" dirty="0" err="1">
                <a:solidFill>
                  <a:schemeClr val="tx2"/>
                </a:solidFill>
              </a:rPr>
              <a:t>akurat</a:t>
            </a:r>
            <a:r>
              <a:rPr lang="en-ID" dirty="0">
                <a:solidFill>
                  <a:schemeClr val="tx2"/>
                </a:solidFill>
              </a:rPr>
              <a:t>, dan </a:t>
            </a:r>
            <a:r>
              <a:rPr lang="en-ID" dirty="0" err="1">
                <a:solidFill>
                  <a:schemeClr val="tx2"/>
                </a:solidFill>
              </a:rPr>
              <a:t>tepat</a:t>
            </a:r>
            <a:endParaRPr lang="en-ID" dirty="0">
              <a:solidFill>
                <a:schemeClr val="tx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2"/>
                </a:solidFill>
              </a:rPr>
              <a:t>4. </a:t>
            </a:r>
            <a:r>
              <a:rPr lang="en-ID" dirty="0" err="1">
                <a:solidFill>
                  <a:schemeClr val="tx2"/>
                </a:solidFill>
              </a:rPr>
              <a:t>Mempermudah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penyampaian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informasi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secara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efisien</a:t>
            </a:r>
            <a:r>
              <a:rPr lang="en-ID" dirty="0">
                <a:solidFill>
                  <a:schemeClr val="tx2"/>
                </a:solidFill>
              </a:rPr>
              <a:t>, </a:t>
            </a:r>
            <a:r>
              <a:rPr lang="en-ID" dirty="0" err="1">
                <a:solidFill>
                  <a:schemeClr val="tx2"/>
                </a:solidFill>
              </a:rPr>
              <a:t>jelas</a:t>
            </a:r>
            <a:r>
              <a:rPr lang="en-ID" dirty="0">
                <a:solidFill>
                  <a:schemeClr val="tx2"/>
                </a:solidFill>
              </a:rPr>
              <a:t>, dan </a:t>
            </a:r>
            <a:r>
              <a:rPr lang="en-ID" dirty="0" err="1">
                <a:solidFill>
                  <a:schemeClr val="tx2"/>
                </a:solidFill>
              </a:rPr>
              <a:t>efektif</a:t>
            </a:r>
            <a:endParaRPr lang="en-ID" dirty="0">
              <a:solidFill>
                <a:schemeClr val="tx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2"/>
                </a:solidFill>
              </a:rPr>
              <a:t>5. </a:t>
            </a:r>
            <a:r>
              <a:rPr lang="en-ID" dirty="0" err="1">
                <a:solidFill>
                  <a:schemeClr val="tx2"/>
                </a:solidFill>
              </a:rPr>
              <a:t>Mengidentifikasi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tren</a:t>
            </a:r>
            <a:r>
              <a:rPr lang="en-ID" dirty="0">
                <a:solidFill>
                  <a:schemeClr val="tx2"/>
                </a:solidFill>
              </a:rPr>
              <a:t> yang </a:t>
            </a:r>
            <a:r>
              <a:rPr lang="en-ID" dirty="0" err="1">
                <a:solidFill>
                  <a:schemeClr val="tx2"/>
                </a:solidFill>
              </a:rPr>
              <a:t>tengah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berlangsung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28" name="Google Shape;328;p35"/>
          <p:cNvSpPr txBox="1">
            <a:spLocks noGrp="1"/>
          </p:cNvSpPr>
          <p:nvPr>
            <p:ph type="title"/>
          </p:nvPr>
        </p:nvSpPr>
        <p:spPr>
          <a:xfrm>
            <a:off x="602093" y="1538243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data</a:t>
            </a:r>
            <a:endParaRPr dirty="0"/>
          </a:p>
        </p:txBody>
      </p:sp>
      <p:sp>
        <p:nvSpPr>
          <p:cNvPr id="329" name="Google Shape;329;p35"/>
          <p:cNvSpPr/>
          <p:nvPr/>
        </p:nvSpPr>
        <p:spPr>
          <a:xfrm>
            <a:off x="7546751" y="9403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5"/>
          <p:cNvSpPr/>
          <p:nvPr/>
        </p:nvSpPr>
        <p:spPr>
          <a:xfrm>
            <a:off x="7093638" y="8325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5"/>
          <p:cNvSpPr/>
          <p:nvPr/>
        </p:nvSpPr>
        <p:spPr>
          <a:xfrm rot="-1685758">
            <a:off x="8328153" y="13340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5"/>
          <p:cNvSpPr/>
          <p:nvPr/>
        </p:nvSpPr>
        <p:spPr>
          <a:xfrm>
            <a:off x="8104063" y="72696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5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36" name="Google Shape;336;p35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7" name="Google Shape;337;p35">
            <a:hlinkClick r:id="" action="ppaction://noaction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8" name="Google Shape;338;p35">
            <a:hlinkClick r:id="rId3" action="ppaction://hlinksldjump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339" name="Google Shape;339;p35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340" name="Google Shape;340;p35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9" name="Google Shape;349;p35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46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2" name="Google Shape;692;p41"/>
          <p:cNvCxnSpPr/>
          <p:nvPr/>
        </p:nvCxnSpPr>
        <p:spPr>
          <a:xfrm>
            <a:off x="1834521" y="2075713"/>
            <a:ext cx="2051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5" name="Google Shape;695;p41"/>
          <p:cNvCxnSpPr/>
          <p:nvPr/>
        </p:nvCxnSpPr>
        <p:spPr>
          <a:xfrm>
            <a:off x="5331788" y="2045042"/>
            <a:ext cx="207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6" name="Google Shape;696;p41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31" name="Google Shape;731;p41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32" name="Google Shape;732;p41">
            <a:hlinkClick r:id="" action="ppaction://noaction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33" name="Google Shape;733;p41">
            <a:hlinkClick r:id="rId3" action="ppaction://hlinksldjump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34" name="Google Shape;734;p41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35" name="Google Shape;735;p41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1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1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4" name="Google Shape;744;p41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328;p35">
            <a:extLst>
              <a:ext uri="{FF2B5EF4-FFF2-40B4-BE49-F238E27FC236}">
                <a16:creationId xmlns:a16="http://schemas.microsoft.com/office/drawing/2014/main" id="{F0DAED58-8461-FE21-E97F-AD4C034AFB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852" y="76641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Hasil </a:t>
            </a:r>
            <a:r>
              <a:rPr lang="en-US" dirty="0" err="1"/>
              <a:t>visualisasi</a:t>
            </a:r>
            <a:r>
              <a:rPr lang="en-US" dirty="0"/>
              <a:t> data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348EA0-60D4-2366-0CEE-A1346C738C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2153" y="2219583"/>
            <a:ext cx="3679693" cy="2233147"/>
          </a:xfrm>
          <a:prstGeom prst="rect">
            <a:avLst/>
          </a:prstGeom>
        </p:spPr>
      </p:pic>
      <p:sp>
        <p:nvSpPr>
          <p:cNvPr id="8" name="Google Shape;1154;p48">
            <a:extLst>
              <a:ext uri="{FF2B5EF4-FFF2-40B4-BE49-F238E27FC236}">
                <a16:creationId xmlns:a16="http://schemas.microsoft.com/office/drawing/2014/main" id="{B15D7588-EDE2-6190-B93B-43030EDD60C5}"/>
              </a:ext>
            </a:extLst>
          </p:cNvPr>
          <p:cNvSpPr txBox="1"/>
          <p:nvPr/>
        </p:nvSpPr>
        <p:spPr>
          <a:xfrm>
            <a:off x="512000" y="1300415"/>
            <a:ext cx="7715400" cy="699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2"/>
                </a:solidFill>
                <a:latin typeface="Arimo"/>
                <a:ea typeface="Arimo"/>
                <a:cs typeface="Arimo"/>
                <a:sym typeface="Arimo"/>
              </a:rPr>
              <a:t>Hasil visualisasi data jumlah pendapatan (sum of income) berdasarkan pengalaman (experience) dalam grafik batang </a:t>
            </a:r>
            <a:endParaRPr sz="1200" b="1" dirty="0">
              <a:solidFill>
                <a:schemeClr val="tx2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3050921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2" name="Google Shape;692;p41"/>
          <p:cNvCxnSpPr/>
          <p:nvPr/>
        </p:nvCxnSpPr>
        <p:spPr>
          <a:xfrm>
            <a:off x="1834521" y="2075713"/>
            <a:ext cx="2051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5" name="Google Shape;695;p41"/>
          <p:cNvCxnSpPr/>
          <p:nvPr/>
        </p:nvCxnSpPr>
        <p:spPr>
          <a:xfrm>
            <a:off x="5331788" y="2045042"/>
            <a:ext cx="207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6" name="Google Shape;696;p41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31" name="Google Shape;731;p41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32" name="Google Shape;732;p41">
            <a:hlinkClick r:id="" action="ppaction://noaction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33" name="Google Shape;733;p41">
            <a:hlinkClick r:id="rId3" action="ppaction://hlinksldjump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34" name="Google Shape;734;p41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35" name="Google Shape;735;p41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1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1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4" name="Google Shape;744;p41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328;p35">
            <a:extLst>
              <a:ext uri="{FF2B5EF4-FFF2-40B4-BE49-F238E27FC236}">
                <a16:creationId xmlns:a16="http://schemas.microsoft.com/office/drawing/2014/main" id="{F0DAED58-8461-FE21-E97F-AD4C034AFB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852" y="76641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Hasil </a:t>
            </a:r>
            <a:r>
              <a:rPr lang="en-US" dirty="0" err="1"/>
              <a:t>visualisasi</a:t>
            </a:r>
            <a:r>
              <a:rPr lang="en-US" dirty="0"/>
              <a:t> data</a:t>
            </a:r>
            <a:endParaRPr dirty="0"/>
          </a:p>
        </p:txBody>
      </p:sp>
      <p:sp>
        <p:nvSpPr>
          <p:cNvPr id="8" name="Google Shape;1154;p48">
            <a:extLst>
              <a:ext uri="{FF2B5EF4-FFF2-40B4-BE49-F238E27FC236}">
                <a16:creationId xmlns:a16="http://schemas.microsoft.com/office/drawing/2014/main" id="{B15D7588-EDE2-6190-B93B-43030EDD60C5}"/>
              </a:ext>
            </a:extLst>
          </p:cNvPr>
          <p:cNvSpPr txBox="1"/>
          <p:nvPr/>
        </p:nvSpPr>
        <p:spPr>
          <a:xfrm>
            <a:off x="512000" y="1300415"/>
            <a:ext cx="7715400" cy="699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2"/>
                </a:solidFill>
                <a:latin typeface="Arimo"/>
                <a:ea typeface="Arimo"/>
                <a:cs typeface="Arimo"/>
                <a:sym typeface="Arimo"/>
              </a:rPr>
              <a:t>Hasil visualisasi data jumlah pendapatan (sum of income) berdasarkan pengalaman (experience) dalam grafik pie </a:t>
            </a:r>
            <a:endParaRPr sz="1200" b="1" dirty="0">
              <a:solidFill>
                <a:schemeClr val="tx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D08BCC-B647-32AE-F733-50D1A433FE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2542" y="2151408"/>
            <a:ext cx="3935524" cy="236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881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FFE4-503E-4872-8439-5CE69FBF3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313" y="2268900"/>
            <a:ext cx="7715400" cy="605700"/>
          </a:xfrm>
        </p:spPr>
        <p:txBody>
          <a:bodyPr/>
          <a:lstStyle/>
          <a:p>
            <a:pPr algn="ctr"/>
            <a:r>
              <a:rPr lang="en-US"/>
              <a:t>Terimakasih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59142077"/>
      </p:ext>
    </p:extLst>
  </p:cSld>
  <p:clrMapOvr>
    <a:masterClrMapping/>
  </p:clrMapOvr>
</p:sld>
</file>

<file path=ppt/theme/theme1.xml><?xml version="1.0" encoding="utf-8"?>
<a:theme xmlns:a="http://schemas.openxmlformats.org/drawingml/2006/main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272</Words>
  <Application>Microsoft Office PowerPoint</Application>
  <PresentationFormat>On-screen Show (16:9)</PresentationFormat>
  <Paragraphs>45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Bebas Neue</vt:lpstr>
      <vt:lpstr>Roboto Condensed Light</vt:lpstr>
      <vt:lpstr>Arimo</vt:lpstr>
      <vt:lpstr>Data Analysis for Business by Slidesgo</vt:lpstr>
      <vt:lpstr>VISUALISASI DATA MENGGUNAKAN POWER PIVOT</vt:lpstr>
      <vt:lpstr>Insight data</vt:lpstr>
      <vt:lpstr>visualisasi data</vt:lpstr>
      <vt:lpstr>Tujuan visualisasi data</vt:lpstr>
      <vt:lpstr>Hasil visualisasi data</vt:lpstr>
      <vt:lpstr>Hasil visualisasi data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ANALYSIS XL &amp;</dc:title>
  <cp:lastModifiedBy>Jaka Dwi P</cp:lastModifiedBy>
  <cp:revision>4</cp:revision>
  <dcterms:modified xsi:type="dcterms:W3CDTF">2022-12-29T13:54:49Z</dcterms:modified>
</cp:coreProperties>
</file>