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96" r:id="rId4"/>
    <p:sldId id="295" r:id="rId5"/>
    <p:sldId id="291" r:id="rId6"/>
    <p:sldId id="292" r:id="rId7"/>
    <p:sldId id="294" r:id="rId8"/>
    <p:sldId id="289" r:id="rId9"/>
    <p:sldId id="290" r:id="rId10"/>
  </p:sldIdLst>
  <p:sldSz cx="9144000" cy="5143500" type="screen16x9"/>
  <p:notesSz cx="6858000" cy="9144000"/>
  <p:embeddedFontLst>
    <p:embeddedFont>
      <p:font typeface="Arimo" panose="020B0604020202020204" charset="0"/>
      <p:regular r:id="rId12"/>
      <p:bold r:id="rId13"/>
      <p:italic r:id="rId14"/>
      <p:boldItalic r:id="rId15"/>
    </p:embeddedFont>
    <p:embeddedFont>
      <p:font typeface="Bebas Neue" panose="020B0606020202050201" pitchFamily="34" charset="0"/>
      <p:regular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253BA8-030F-41D4-ABDC-78E25E0C4320}">
  <a:tblStyle styleId="{61253BA8-030F-41D4-ABDC-78E25E0C43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03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48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42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5e6061853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5e6061853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78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53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f61a32cbe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f61a32cbe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03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2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3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4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1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437654" y="1363666"/>
            <a:ext cx="7080120" cy="25497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2"/>
                </a:solidFill>
              </a:rPr>
              <a:t>VISUALISASI DATA MENGGUNAKAN POWER PIVOT</a:t>
            </a:r>
            <a:endParaRPr dirty="0"/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46" name="Google Shape;246;p34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34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34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49" name="Google Shape;249;p34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50" name="Google Shape;250;p34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5444970" y="1168072"/>
            <a:ext cx="3701871" cy="3587437"/>
            <a:chOff x="5041963" y="757530"/>
            <a:chExt cx="3701871" cy="3587437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" name="Google Shape;322;p34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EF8D40-2605-9BC6-750C-3D6F99B1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136" y="3957940"/>
            <a:ext cx="3815400" cy="562269"/>
          </a:xfrm>
        </p:spPr>
        <p:txBody>
          <a:bodyPr/>
          <a:lstStyle/>
          <a:p>
            <a:r>
              <a:rPr lang="en-US" sz="1200" dirty="0" err="1"/>
              <a:t>Kecerdasan</a:t>
            </a:r>
            <a:r>
              <a:rPr lang="en-US" sz="1200" dirty="0"/>
              <a:t> Bisnis</a:t>
            </a:r>
          </a:p>
          <a:p>
            <a:r>
              <a:rPr lang="en-US" sz="1200" dirty="0"/>
              <a:t>Jaka Dwi </a:t>
            </a:r>
            <a:r>
              <a:rPr lang="en-US" sz="1200" dirty="0" err="1"/>
              <a:t>Prasetyo</a:t>
            </a:r>
            <a:endParaRPr lang="en-US" sz="1200" dirty="0"/>
          </a:p>
          <a:p>
            <a:r>
              <a:rPr lang="en-US" sz="1200" dirty="0"/>
              <a:t>19.52.0004</a:t>
            </a:r>
            <a:endParaRPr lang="en-ID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70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sebuah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nilai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hasil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penemuan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pola</a:t>
            </a:r>
            <a:r>
              <a:rPr lang="en-ID" dirty="0">
                <a:solidFill>
                  <a:schemeClr val="tx2"/>
                </a:solidFill>
              </a:rPr>
              <a:t> dan </a:t>
            </a:r>
            <a:r>
              <a:rPr lang="en-ID" dirty="0" err="1">
                <a:solidFill>
                  <a:schemeClr val="tx2"/>
                </a:solidFill>
              </a:rPr>
              <a:t>tren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diperoleh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data yang </a:t>
            </a:r>
            <a:r>
              <a:rPr lang="en-ID" dirty="0" err="1">
                <a:solidFill>
                  <a:schemeClr val="tx2"/>
                </a:solidFill>
              </a:rPr>
              <a:t>terkumpul</a:t>
            </a:r>
            <a:r>
              <a:rPr lang="en-ID" dirty="0">
                <a:solidFill>
                  <a:schemeClr val="tx2"/>
                </a:solidFill>
              </a:rPr>
              <a:t> (</a:t>
            </a:r>
            <a:r>
              <a:rPr lang="en-ID" dirty="0" err="1">
                <a:solidFill>
                  <a:schemeClr val="tx2"/>
                </a:solidFill>
              </a:rPr>
              <a:t>analisis</a:t>
            </a:r>
            <a:r>
              <a:rPr lang="en-ID" dirty="0">
                <a:solidFill>
                  <a:schemeClr val="tx2"/>
                </a:solidFill>
              </a:rPr>
              <a:t>), </a:t>
            </a:r>
            <a:r>
              <a:rPr lang="en-ID" dirty="0" err="1">
                <a:solidFill>
                  <a:schemeClr val="tx2"/>
                </a:solidFill>
              </a:rPr>
              <a:t>sehingga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dijadikan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sebuah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tujuan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acuan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ataupun</a:t>
            </a:r>
            <a:r>
              <a:rPr lang="en-ID" dirty="0">
                <a:solidFill>
                  <a:schemeClr val="tx2"/>
                </a:solidFill>
              </a:rPr>
              <a:t> data yang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dipercaya</a:t>
            </a:r>
            <a:r>
              <a:rPr lang="en-ID" dirty="0">
                <a:solidFill>
                  <a:schemeClr val="tx2"/>
                </a:solidFill>
              </a:rPr>
              <a:t>. Insight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digunakan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mengembangkan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usaha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kita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selagi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kita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mencari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berbagai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kesempatan</a:t>
            </a:r>
            <a:r>
              <a:rPr lang="en-ID" dirty="0">
                <a:solidFill>
                  <a:schemeClr val="tx2"/>
                </a:solidFill>
              </a:rPr>
              <a:t> dan </a:t>
            </a:r>
            <a:r>
              <a:rPr lang="en-ID" dirty="0" err="1">
                <a:solidFill>
                  <a:schemeClr val="tx2"/>
                </a:solidFill>
              </a:rPr>
              <a:t>peluang</a:t>
            </a:r>
            <a:r>
              <a:rPr lang="en-ID" dirty="0">
                <a:solidFill>
                  <a:schemeClr val="tx2"/>
                </a:solidFill>
              </a:rPr>
              <a:t>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Insight data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70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Power Pivot </a:t>
            </a:r>
            <a:r>
              <a:rPr lang="en-ID" dirty="0" err="1">
                <a:solidFill>
                  <a:schemeClr val="tx2"/>
                </a:solidFill>
              </a:rPr>
              <a:t>adalah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sebuah</a:t>
            </a:r>
            <a:r>
              <a:rPr lang="en-ID" dirty="0">
                <a:solidFill>
                  <a:schemeClr val="tx2"/>
                </a:solidFill>
              </a:rPr>
              <a:t> add-in Excel yang </a:t>
            </a:r>
            <a:r>
              <a:rPr lang="en-ID" dirty="0" err="1">
                <a:solidFill>
                  <a:schemeClr val="tx2"/>
                </a:solidFill>
              </a:rPr>
              <a:t>bisa</a:t>
            </a:r>
            <a:r>
              <a:rPr lang="en-ID" dirty="0">
                <a:solidFill>
                  <a:schemeClr val="tx2"/>
                </a:solidFill>
              </a:rPr>
              <a:t> Anda </a:t>
            </a:r>
            <a:r>
              <a:rPr lang="en-ID" dirty="0" err="1">
                <a:solidFill>
                  <a:schemeClr val="tx2"/>
                </a:solidFill>
              </a:rPr>
              <a:t>gunakan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melakukan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analisis</a:t>
            </a:r>
            <a:r>
              <a:rPr lang="en-ID" dirty="0">
                <a:solidFill>
                  <a:schemeClr val="tx2"/>
                </a:solidFill>
              </a:rPr>
              <a:t> data yang </a:t>
            </a:r>
            <a:r>
              <a:rPr lang="en-ID" dirty="0" err="1">
                <a:solidFill>
                  <a:schemeClr val="tx2"/>
                </a:solidFill>
              </a:rPr>
              <a:t>hebat</a:t>
            </a:r>
            <a:r>
              <a:rPr lang="en-ID" dirty="0">
                <a:solidFill>
                  <a:schemeClr val="tx2"/>
                </a:solidFill>
              </a:rPr>
              <a:t> dan </a:t>
            </a:r>
            <a:r>
              <a:rPr lang="en-ID" dirty="0" err="1">
                <a:solidFill>
                  <a:schemeClr val="tx2"/>
                </a:solidFill>
              </a:rPr>
              <a:t>membuat</a:t>
            </a:r>
            <a:r>
              <a:rPr lang="en-ID" dirty="0">
                <a:solidFill>
                  <a:schemeClr val="tx2"/>
                </a:solidFill>
              </a:rPr>
              <a:t> model data yang </a:t>
            </a:r>
            <a:r>
              <a:rPr lang="en-ID" dirty="0" err="1">
                <a:solidFill>
                  <a:schemeClr val="tx2"/>
                </a:solidFill>
              </a:rPr>
              <a:t>canggih</a:t>
            </a:r>
            <a:r>
              <a:rPr lang="en-ID" dirty="0">
                <a:solidFill>
                  <a:schemeClr val="tx2"/>
                </a:solidFill>
              </a:rPr>
              <a:t>.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Power Pivot, Anda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mash up volume </a:t>
            </a:r>
            <a:r>
              <a:rPr lang="en-ID" dirty="0" err="1">
                <a:solidFill>
                  <a:schemeClr val="tx2"/>
                </a:solidFill>
              </a:rPr>
              <a:t>besar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berbagai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sumber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melakukan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analisis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informasi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cepat</a:t>
            </a:r>
            <a:r>
              <a:rPr lang="en-ID" dirty="0">
                <a:solidFill>
                  <a:schemeClr val="tx2"/>
                </a:solidFill>
              </a:rPr>
              <a:t>, dan </a:t>
            </a:r>
            <a:r>
              <a:rPr lang="en-ID" dirty="0" err="1">
                <a:solidFill>
                  <a:schemeClr val="tx2"/>
                </a:solidFill>
              </a:rPr>
              <a:t>berbagi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wawasan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mudah</a:t>
            </a:r>
            <a:r>
              <a:rPr lang="en-ID" dirty="0">
                <a:solidFill>
                  <a:schemeClr val="tx2"/>
                </a:solidFill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Dalam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kedua</a:t>
            </a:r>
            <a:r>
              <a:rPr lang="en-ID" dirty="0">
                <a:solidFill>
                  <a:schemeClr val="tx2"/>
                </a:solidFill>
              </a:rPr>
              <a:t> Excel dan di Power Pivot, Anda </a:t>
            </a:r>
            <a:r>
              <a:rPr lang="en-ID" dirty="0" err="1">
                <a:solidFill>
                  <a:schemeClr val="tx2"/>
                </a:solidFill>
              </a:rPr>
              <a:t>bisa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membuat</a:t>
            </a:r>
            <a:r>
              <a:rPr lang="en-ID" dirty="0">
                <a:solidFill>
                  <a:schemeClr val="tx2"/>
                </a:solidFill>
              </a:rPr>
              <a:t> Model Data, </a:t>
            </a:r>
            <a:r>
              <a:rPr lang="en-ID" dirty="0" err="1">
                <a:solidFill>
                  <a:schemeClr val="tx2"/>
                </a:solidFill>
              </a:rPr>
              <a:t>sebuah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kumpulan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tabel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memiliki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hubungan</a:t>
            </a:r>
            <a:r>
              <a:rPr lang="en-ID" dirty="0">
                <a:solidFill>
                  <a:schemeClr val="tx2"/>
                </a:solidFill>
              </a:rPr>
              <a:t>. Model data yang Anda </a:t>
            </a:r>
            <a:r>
              <a:rPr lang="en-ID" dirty="0" err="1">
                <a:solidFill>
                  <a:schemeClr val="tx2"/>
                </a:solidFill>
              </a:rPr>
              <a:t>lihat</a:t>
            </a:r>
            <a:r>
              <a:rPr lang="en-ID" dirty="0">
                <a:solidFill>
                  <a:schemeClr val="tx2"/>
                </a:solidFill>
              </a:rPr>
              <a:t> di </a:t>
            </a:r>
            <a:r>
              <a:rPr lang="en-ID" dirty="0" err="1">
                <a:solidFill>
                  <a:schemeClr val="tx2"/>
                </a:solidFill>
              </a:rPr>
              <a:t>buku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kerja</a:t>
            </a:r>
            <a:r>
              <a:rPr lang="en-ID" dirty="0">
                <a:solidFill>
                  <a:schemeClr val="tx2"/>
                </a:solidFill>
              </a:rPr>
              <a:t> Excel model data yang </a:t>
            </a:r>
            <a:r>
              <a:rPr lang="en-ID" dirty="0" err="1">
                <a:solidFill>
                  <a:schemeClr val="tx2"/>
                </a:solidFill>
              </a:rPr>
              <a:t>sama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yang Anda </a:t>
            </a:r>
            <a:r>
              <a:rPr lang="en-ID" dirty="0" err="1">
                <a:solidFill>
                  <a:schemeClr val="tx2"/>
                </a:solidFill>
              </a:rPr>
              <a:t>lihat</a:t>
            </a:r>
            <a:r>
              <a:rPr lang="en-ID" dirty="0">
                <a:solidFill>
                  <a:schemeClr val="tx2"/>
                </a:solidFill>
              </a:rPr>
              <a:t> di </a:t>
            </a:r>
            <a:r>
              <a:rPr lang="en-ID" dirty="0" err="1">
                <a:solidFill>
                  <a:schemeClr val="tx2"/>
                </a:solidFill>
              </a:rPr>
              <a:t>jendela</a:t>
            </a:r>
            <a:r>
              <a:rPr lang="en-ID" dirty="0">
                <a:solidFill>
                  <a:schemeClr val="tx2"/>
                </a:solidFill>
              </a:rPr>
              <a:t> Power Pivot. </a:t>
            </a:r>
            <a:r>
              <a:rPr lang="en-ID" dirty="0" err="1">
                <a:solidFill>
                  <a:schemeClr val="tx2"/>
                </a:solidFill>
              </a:rPr>
              <a:t>Setiap</a:t>
            </a:r>
            <a:r>
              <a:rPr lang="en-ID" dirty="0">
                <a:solidFill>
                  <a:schemeClr val="tx2"/>
                </a:solidFill>
              </a:rPr>
              <a:t> data yang Anda </a:t>
            </a:r>
            <a:r>
              <a:rPr lang="en-ID" dirty="0" err="1">
                <a:solidFill>
                  <a:schemeClr val="tx2"/>
                </a:solidFill>
              </a:rPr>
              <a:t>impor</a:t>
            </a:r>
            <a:r>
              <a:rPr lang="en-ID" dirty="0">
                <a:solidFill>
                  <a:schemeClr val="tx2"/>
                </a:solidFill>
              </a:rPr>
              <a:t> Excel </a:t>
            </a:r>
            <a:r>
              <a:rPr lang="en-ID" dirty="0" err="1">
                <a:solidFill>
                  <a:schemeClr val="tx2"/>
                </a:solidFill>
              </a:rPr>
              <a:t>tersedia</a:t>
            </a:r>
            <a:r>
              <a:rPr lang="en-ID" dirty="0">
                <a:solidFill>
                  <a:schemeClr val="tx2"/>
                </a:solidFill>
              </a:rPr>
              <a:t> di Power Pivot, dan </a:t>
            </a:r>
            <a:r>
              <a:rPr lang="en-ID" dirty="0" err="1">
                <a:solidFill>
                  <a:schemeClr val="tx2"/>
                </a:solidFill>
              </a:rPr>
              <a:t>sebaliknya</a:t>
            </a:r>
            <a:r>
              <a:rPr lang="en-ID" dirty="0">
                <a:solidFill>
                  <a:schemeClr val="tx2"/>
                </a:solidFill>
              </a:rPr>
              <a:t>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POWER pivot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12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968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Fungsi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power pivot pada </a:t>
            </a:r>
            <a:r>
              <a:rPr lang="en-ID" dirty="0" err="1">
                <a:solidFill>
                  <a:schemeClr val="tx2"/>
                </a:solidFill>
              </a:rPr>
              <a:t>microsoft</a:t>
            </a:r>
            <a:r>
              <a:rPr lang="en-ID" dirty="0">
                <a:solidFill>
                  <a:schemeClr val="tx2"/>
                </a:solidFill>
              </a:rPr>
              <a:t> excel </a:t>
            </a:r>
            <a:r>
              <a:rPr lang="en-ID" dirty="0" err="1">
                <a:solidFill>
                  <a:schemeClr val="tx2"/>
                </a:solidFill>
              </a:rPr>
              <a:t>adalah</a:t>
            </a:r>
            <a:r>
              <a:rPr lang="en-ID" dirty="0">
                <a:solidFill>
                  <a:schemeClr val="tx2"/>
                </a:solidFill>
              </a:rPr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1. </a:t>
            </a:r>
            <a:r>
              <a:rPr lang="en-ID" dirty="0" err="1">
                <a:solidFill>
                  <a:schemeClr val="tx2"/>
                </a:solidFill>
              </a:rPr>
              <a:t>Mengelola</a:t>
            </a:r>
            <a:r>
              <a:rPr lang="en-ID" dirty="0">
                <a:solidFill>
                  <a:schemeClr val="tx2"/>
                </a:solidFill>
              </a:rPr>
              <a:t> model data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memunculkan</a:t>
            </a:r>
            <a:r>
              <a:rPr lang="en-ID" dirty="0">
                <a:solidFill>
                  <a:schemeClr val="tx2"/>
                </a:solidFill>
              </a:rPr>
              <a:t> panel / </a:t>
            </a:r>
            <a:r>
              <a:rPr lang="en-ID" dirty="0" err="1">
                <a:solidFill>
                  <a:schemeClr val="tx2"/>
                </a:solidFill>
              </a:rPr>
              <a:t>jendela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mempersiapkan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melanjutkan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pengerjaan</a:t>
            </a:r>
            <a:r>
              <a:rPr lang="en-ID" dirty="0">
                <a:solidFill>
                  <a:schemeClr val="tx2"/>
                </a:solidFill>
              </a:rPr>
              <a:t> data yang </a:t>
            </a:r>
            <a:r>
              <a:rPr lang="en-ID" dirty="0" err="1">
                <a:solidFill>
                  <a:schemeClr val="tx2"/>
                </a:solidFill>
              </a:rPr>
              <a:t>telah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ada</a:t>
            </a:r>
            <a:r>
              <a:rPr lang="en-ID" dirty="0">
                <a:solidFill>
                  <a:schemeClr val="tx2"/>
                </a:solidFill>
              </a:rPr>
              <a:t> (Data Models).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2. </a:t>
            </a:r>
            <a:r>
              <a:rPr lang="en-ID" dirty="0" err="1">
                <a:solidFill>
                  <a:schemeClr val="tx2"/>
                </a:solidFill>
              </a:rPr>
              <a:t>Melakukan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penghitungan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kalkulasi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data yang </a:t>
            </a:r>
            <a:r>
              <a:rPr lang="en-ID" dirty="0" err="1">
                <a:solidFill>
                  <a:schemeClr val="tx2"/>
                </a:solidFill>
              </a:rPr>
              <a:t>telah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dimasukan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dalam</a:t>
            </a:r>
            <a:r>
              <a:rPr lang="en-ID" dirty="0">
                <a:solidFill>
                  <a:schemeClr val="tx2"/>
                </a:solidFill>
              </a:rPr>
              <a:t> Data Models (Calculations).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3. </a:t>
            </a:r>
            <a:r>
              <a:rPr lang="en-ID" dirty="0" err="1">
                <a:solidFill>
                  <a:schemeClr val="tx2"/>
                </a:solidFill>
              </a:rPr>
              <a:t>Mengolah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menentukan</a:t>
            </a:r>
            <a:r>
              <a:rPr lang="en-ID" dirty="0">
                <a:solidFill>
                  <a:schemeClr val="tx2"/>
                </a:solidFill>
              </a:rPr>
              <a:t>, dan </a:t>
            </a:r>
            <a:r>
              <a:rPr lang="en-ID" dirty="0" err="1">
                <a:solidFill>
                  <a:schemeClr val="tx2"/>
                </a:solidFill>
              </a:rPr>
              <a:t>memodifikasi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indikotor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kInerja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utama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data (KPIs).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4. </a:t>
            </a:r>
            <a:r>
              <a:rPr lang="en-ID" dirty="0" err="1">
                <a:solidFill>
                  <a:schemeClr val="tx2"/>
                </a:solidFill>
              </a:rPr>
              <a:t>Menambahkan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tabel</a:t>
            </a:r>
            <a:r>
              <a:rPr lang="en-ID" dirty="0">
                <a:solidFill>
                  <a:schemeClr val="tx2"/>
                </a:solidFill>
              </a:rPr>
              <a:t> excel </a:t>
            </a:r>
            <a:r>
              <a:rPr lang="en-ID" dirty="0" err="1">
                <a:solidFill>
                  <a:schemeClr val="tx2"/>
                </a:solidFill>
              </a:rPr>
              <a:t>sebagai</a:t>
            </a:r>
            <a:r>
              <a:rPr lang="en-ID" dirty="0">
                <a:solidFill>
                  <a:schemeClr val="tx2"/>
                </a:solidFill>
              </a:rPr>
              <a:t> model data (Tables).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5. </a:t>
            </a:r>
            <a:r>
              <a:rPr lang="en-ID" dirty="0" err="1">
                <a:solidFill>
                  <a:schemeClr val="tx2"/>
                </a:solidFill>
              </a:rPr>
              <a:t>Mengatur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fitur</a:t>
            </a:r>
            <a:r>
              <a:rPr lang="en-ID" dirty="0">
                <a:solidFill>
                  <a:schemeClr val="tx2"/>
                </a:solidFill>
              </a:rPr>
              <a:t> Power Pivot </a:t>
            </a:r>
            <a:r>
              <a:rPr lang="en-ID" dirty="0" err="1">
                <a:solidFill>
                  <a:schemeClr val="tx2"/>
                </a:solidFill>
              </a:rPr>
              <a:t>seperti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fitur</a:t>
            </a:r>
            <a:r>
              <a:rPr lang="en-ID" dirty="0">
                <a:solidFill>
                  <a:schemeClr val="tx2"/>
                </a:solidFill>
              </a:rPr>
              <a:t> support, </a:t>
            </a:r>
            <a:r>
              <a:rPr lang="en-ID" dirty="0" err="1">
                <a:solidFill>
                  <a:schemeClr val="tx2"/>
                </a:solidFill>
              </a:rPr>
              <a:t>diagnosa</a:t>
            </a:r>
            <a:r>
              <a:rPr lang="en-ID" dirty="0">
                <a:solidFill>
                  <a:schemeClr val="tx2"/>
                </a:solidFill>
              </a:rPr>
              <a:t>, dan </a:t>
            </a:r>
            <a:r>
              <a:rPr lang="en-ID" dirty="0" err="1">
                <a:solidFill>
                  <a:schemeClr val="tx2"/>
                </a:solidFill>
              </a:rPr>
              <a:t>kategori</a:t>
            </a:r>
            <a:r>
              <a:rPr lang="en-ID" dirty="0">
                <a:solidFill>
                  <a:schemeClr val="tx2"/>
                </a:solidFill>
              </a:rPr>
              <a:t> (Settings).</a:t>
            </a: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Fungsi</a:t>
            </a:r>
            <a:r>
              <a:rPr lang="en-US" dirty="0"/>
              <a:t> Power Pivot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94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70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adalah</a:t>
            </a:r>
            <a:r>
              <a:rPr lang="en-ID" dirty="0">
                <a:solidFill>
                  <a:schemeClr val="tx2"/>
                </a:solidFill>
              </a:rPr>
              <a:t> proses </a:t>
            </a:r>
            <a:r>
              <a:rPr lang="en-ID" dirty="0" err="1">
                <a:solidFill>
                  <a:schemeClr val="tx2"/>
                </a:solidFill>
              </a:rPr>
              <a:t>menggunakan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elemen</a:t>
            </a:r>
            <a:r>
              <a:rPr lang="en-ID" dirty="0">
                <a:solidFill>
                  <a:schemeClr val="tx2"/>
                </a:solidFill>
              </a:rPr>
              <a:t> visual </a:t>
            </a:r>
            <a:r>
              <a:rPr lang="en-ID" dirty="0" err="1">
                <a:solidFill>
                  <a:schemeClr val="tx2"/>
                </a:solidFill>
              </a:rPr>
              <a:t>seperti</a:t>
            </a:r>
            <a:r>
              <a:rPr lang="en-ID" dirty="0">
                <a:solidFill>
                  <a:schemeClr val="tx2"/>
                </a:solidFill>
              </a:rPr>
              <a:t> diagram, </a:t>
            </a:r>
            <a:r>
              <a:rPr lang="en-ID" dirty="0" err="1">
                <a:solidFill>
                  <a:schemeClr val="tx2"/>
                </a:solidFill>
              </a:rPr>
              <a:t>grafik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peta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merepresentasikan</a:t>
            </a:r>
            <a:r>
              <a:rPr lang="en-ID" dirty="0">
                <a:solidFill>
                  <a:schemeClr val="tx2"/>
                </a:solidFill>
              </a:rPr>
              <a:t> data. </a:t>
            </a: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menerjemahkan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kompleks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bervolume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tinggi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numerik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menjadi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representasi</a:t>
            </a:r>
            <a:r>
              <a:rPr lang="en-ID" dirty="0">
                <a:solidFill>
                  <a:schemeClr val="tx2"/>
                </a:solidFill>
              </a:rPr>
              <a:t> visual yang </a:t>
            </a:r>
            <a:r>
              <a:rPr lang="en-ID" dirty="0" err="1">
                <a:solidFill>
                  <a:schemeClr val="tx2"/>
                </a:solidFill>
              </a:rPr>
              <a:t>lebih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mudah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diproses</a:t>
            </a:r>
            <a:r>
              <a:rPr lang="en-ID" dirty="0">
                <a:solidFill>
                  <a:schemeClr val="tx2"/>
                </a:solidFill>
              </a:rPr>
              <a:t>. Alat </a:t>
            </a: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meningkatkan</a:t>
            </a:r>
            <a:r>
              <a:rPr lang="en-ID" dirty="0">
                <a:solidFill>
                  <a:schemeClr val="tx2"/>
                </a:solidFill>
              </a:rPr>
              <a:t> dan </a:t>
            </a:r>
            <a:r>
              <a:rPr lang="en-ID" dirty="0" err="1">
                <a:solidFill>
                  <a:schemeClr val="tx2"/>
                </a:solidFill>
              </a:rPr>
              <a:t>mengotomatiskan</a:t>
            </a:r>
            <a:r>
              <a:rPr lang="en-ID" dirty="0">
                <a:solidFill>
                  <a:schemeClr val="tx2"/>
                </a:solidFill>
              </a:rPr>
              <a:t> proses </a:t>
            </a:r>
            <a:r>
              <a:rPr lang="en-ID" dirty="0" err="1">
                <a:solidFill>
                  <a:schemeClr val="tx2"/>
                </a:solidFill>
              </a:rPr>
              <a:t>komunikasi</a:t>
            </a:r>
            <a:r>
              <a:rPr lang="en-ID" dirty="0">
                <a:solidFill>
                  <a:schemeClr val="tx2"/>
                </a:solidFill>
              </a:rPr>
              <a:t> visual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mendapatkan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akurasi</a:t>
            </a:r>
            <a:r>
              <a:rPr lang="en-ID" dirty="0">
                <a:solidFill>
                  <a:schemeClr val="tx2"/>
                </a:solidFill>
              </a:rPr>
              <a:t> dan detail. Anda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menggunakan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representasi</a:t>
            </a:r>
            <a:r>
              <a:rPr lang="en-ID" dirty="0">
                <a:solidFill>
                  <a:schemeClr val="tx2"/>
                </a:solidFill>
              </a:rPr>
              <a:t> visual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mengekstraksi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wawasan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dapat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ditindaklanjuti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mentah</a:t>
            </a:r>
            <a:r>
              <a:rPr lang="en-ID" dirty="0">
                <a:solidFill>
                  <a:schemeClr val="tx2"/>
                </a:solidFill>
              </a:rPr>
              <a:t>.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visualisasi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2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>
            <a:spLocks noGrp="1"/>
          </p:cNvSpPr>
          <p:nvPr>
            <p:ph type="subTitle" idx="1"/>
          </p:nvPr>
        </p:nvSpPr>
        <p:spPr>
          <a:xfrm>
            <a:off x="602093" y="2234926"/>
            <a:ext cx="7715400" cy="170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tx2"/>
                </a:solidFill>
              </a:rPr>
              <a:t>Berikut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adalah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beberapa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manfaat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dari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visualisasi</a:t>
            </a:r>
            <a:r>
              <a:rPr lang="en-ID" dirty="0">
                <a:solidFill>
                  <a:schemeClr val="tx2"/>
                </a:solidFill>
              </a:rPr>
              <a:t> data: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1. </a:t>
            </a:r>
            <a:r>
              <a:rPr lang="en-ID" dirty="0" err="1">
                <a:solidFill>
                  <a:schemeClr val="tx2"/>
                </a:solidFill>
              </a:rPr>
              <a:t>Membantu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memahami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cerita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atau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masalah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lebih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baik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2. </a:t>
            </a:r>
            <a:r>
              <a:rPr lang="en-ID" dirty="0" err="1">
                <a:solidFill>
                  <a:schemeClr val="tx2"/>
                </a:solidFill>
              </a:rPr>
              <a:t>Menunjukkan</a:t>
            </a:r>
            <a:r>
              <a:rPr lang="en-ID" dirty="0">
                <a:solidFill>
                  <a:schemeClr val="tx2"/>
                </a:solidFill>
              </a:rPr>
              <a:t> insight yang </a:t>
            </a:r>
            <a:r>
              <a:rPr lang="en-ID" dirty="0" err="1">
                <a:solidFill>
                  <a:schemeClr val="tx2"/>
                </a:solidFill>
              </a:rPr>
              <a:t>bisa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saja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terlewatkan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jika</a:t>
            </a:r>
            <a:r>
              <a:rPr lang="en-ID" dirty="0">
                <a:solidFill>
                  <a:schemeClr val="tx2"/>
                </a:solidFill>
              </a:rPr>
              <a:t> data </a:t>
            </a:r>
            <a:r>
              <a:rPr lang="en-ID" dirty="0" err="1">
                <a:solidFill>
                  <a:schemeClr val="tx2"/>
                </a:solidFill>
              </a:rPr>
              <a:t>ditampilkan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dengan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laporan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tradisional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3. </a:t>
            </a:r>
            <a:r>
              <a:rPr lang="en-ID" dirty="0" err="1">
                <a:solidFill>
                  <a:schemeClr val="tx2"/>
                </a:solidFill>
              </a:rPr>
              <a:t>Membantu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eksekutif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bisnis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untuk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mengambil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keputusan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berdasarkan</a:t>
            </a:r>
            <a:r>
              <a:rPr lang="en-ID" dirty="0">
                <a:solidFill>
                  <a:schemeClr val="tx2"/>
                </a:solidFill>
              </a:rPr>
              <a:t> data, </a:t>
            </a:r>
            <a:r>
              <a:rPr lang="en-ID" dirty="0" err="1">
                <a:solidFill>
                  <a:schemeClr val="tx2"/>
                </a:solidFill>
              </a:rPr>
              <a:t>akurat</a:t>
            </a:r>
            <a:r>
              <a:rPr lang="en-ID" dirty="0">
                <a:solidFill>
                  <a:schemeClr val="tx2"/>
                </a:solidFill>
              </a:rPr>
              <a:t>, dan </a:t>
            </a:r>
            <a:r>
              <a:rPr lang="en-ID" dirty="0" err="1">
                <a:solidFill>
                  <a:schemeClr val="tx2"/>
                </a:solidFill>
              </a:rPr>
              <a:t>tepat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4. </a:t>
            </a:r>
            <a:r>
              <a:rPr lang="en-ID" dirty="0" err="1">
                <a:solidFill>
                  <a:schemeClr val="tx2"/>
                </a:solidFill>
              </a:rPr>
              <a:t>Mempermudah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penyampaian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informasi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secara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efisien</a:t>
            </a:r>
            <a:r>
              <a:rPr lang="en-ID" dirty="0">
                <a:solidFill>
                  <a:schemeClr val="tx2"/>
                </a:solidFill>
              </a:rPr>
              <a:t>, </a:t>
            </a:r>
            <a:r>
              <a:rPr lang="en-ID" dirty="0" err="1">
                <a:solidFill>
                  <a:schemeClr val="tx2"/>
                </a:solidFill>
              </a:rPr>
              <a:t>jelas</a:t>
            </a:r>
            <a:r>
              <a:rPr lang="en-ID" dirty="0">
                <a:solidFill>
                  <a:schemeClr val="tx2"/>
                </a:solidFill>
              </a:rPr>
              <a:t>, dan </a:t>
            </a:r>
            <a:r>
              <a:rPr lang="en-ID" dirty="0" err="1">
                <a:solidFill>
                  <a:schemeClr val="tx2"/>
                </a:solidFill>
              </a:rPr>
              <a:t>efektif</a:t>
            </a:r>
            <a:endParaRPr lang="en-ID" dirty="0">
              <a:solidFill>
                <a:schemeClr val="tx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tx2"/>
                </a:solidFill>
              </a:rPr>
              <a:t>5. </a:t>
            </a:r>
            <a:r>
              <a:rPr lang="en-ID" dirty="0" err="1">
                <a:solidFill>
                  <a:schemeClr val="tx2"/>
                </a:solidFill>
              </a:rPr>
              <a:t>Mengidentifikasi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tren</a:t>
            </a:r>
            <a:r>
              <a:rPr lang="en-ID" dirty="0">
                <a:solidFill>
                  <a:schemeClr val="tx2"/>
                </a:solidFill>
              </a:rPr>
              <a:t> yang </a:t>
            </a:r>
            <a:r>
              <a:rPr lang="en-ID" dirty="0" err="1">
                <a:solidFill>
                  <a:schemeClr val="tx2"/>
                </a:solidFill>
              </a:rPr>
              <a:t>tengah</a:t>
            </a:r>
            <a:r>
              <a:rPr lang="en-ID" dirty="0">
                <a:solidFill>
                  <a:schemeClr val="tx2"/>
                </a:solidFill>
              </a:rPr>
              <a:t> </a:t>
            </a:r>
            <a:r>
              <a:rPr lang="en-ID" dirty="0" err="1">
                <a:solidFill>
                  <a:schemeClr val="tx2"/>
                </a:solidFill>
              </a:rPr>
              <a:t>berlangsung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/>
          </p:nvPr>
        </p:nvSpPr>
        <p:spPr>
          <a:xfrm>
            <a:off x="602093" y="1538243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</a:t>
            </a:r>
            <a:endParaRPr dirty="0"/>
          </a:p>
        </p:txBody>
      </p:sp>
      <p:sp>
        <p:nvSpPr>
          <p:cNvPr id="329" name="Google Shape;329;p35"/>
          <p:cNvSpPr/>
          <p:nvPr/>
        </p:nvSpPr>
        <p:spPr>
          <a:xfrm>
            <a:off x="7546751" y="940338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5"/>
          <p:cNvSpPr/>
          <p:nvPr/>
        </p:nvSpPr>
        <p:spPr>
          <a:xfrm>
            <a:off x="7093638" y="832531"/>
            <a:ext cx="107827" cy="107819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"/>
          <p:cNvSpPr/>
          <p:nvPr/>
        </p:nvSpPr>
        <p:spPr>
          <a:xfrm rot="-1685758">
            <a:off x="8328153" y="133405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8104063" y="726960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5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7" name="Google Shape;337;p35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8" name="Google Shape;338;p35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339" name="Google Shape;339;p3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40" name="Google Shape;340;p3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5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46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41"/>
          <p:cNvCxnSpPr/>
          <p:nvPr/>
        </p:nvCxnSpPr>
        <p:spPr>
          <a:xfrm>
            <a:off x="5331788" y="2045042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72C99-1EB5-E3F0-EFF7-564D94C60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930" y="641896"/>
            <a:ext cx="2495898" cy="372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00C76B-6F01-2923-C058-8A18DDFC2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919" y="275775"/>
            <a:ext cx="2860478" cy="45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2" name="Google Shape;692;p41"/>
          <p:cNvCxnSpPr/>
          <p:nvPr/>
        </p:nvCxnSpPr>
        <p:spPr>
          <a:xfrm>
            <a:off x="1834521" y="2075713"/>
            <a:ext cx="205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41"/>
          <p:cNvCxnSpPr/>
          <p:nvPr/>
        </p:nvCxnSpPr>
        <p:spPr>
          <a:xfrm>
            <a:off x="5331788" y="2045042"/>
            <a:ext cx="207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731" name="Google Shape;731;p41">
            <a:hlinkClick r:id="rId3" action="ppaction://hlinksldjump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2" name="Google Shape;732;p41">
            <a:hlinkClick r:id="" action="ppaction://noaction"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33" name="Google Shape;733;p41">
            <a:hlinkClick r:id="rId3" action="ppaction://hlinksldjump"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34" name="Google Shape;734;p4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735" name="Google Shape;735;p4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41">
            <a:hlinkClick r:id="rId4" action="ppaction://hlinksldjump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28;p35">
            <a:extLst>
              <a:ext uri="{FF2B5EF4-FFF2-40B4-BE49-F238E27FC236}">
                <a16:creationId xmlns:a16="http://schemas.microsoft.com/office/drawing/2014/main" id="{F0DAED58-8461-FE21-E97F-AD4C034AF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852" y="766410"/>
            <a:ext cx="77154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Hasil </a:t>
            </a:r>
            <a:r>
              <a:rPr lang="en-US" dirty="0" err="1"/>
              <a:t>visualisasi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348EA0-60D4-2366-0CEE-A1346C738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07" y="2151408"/>
            <a:ext cx="3679693" cy="2233147"/>
          </a:xfrm>
          <a:prstGeom prst="rect">
            <a:avLst/>
          </a:prstGeom>
        </p:spPr>
      </p:pic>
      <p:sp>
        <p:nvSpPr>
          <p:cNvPr id="8" name="Google Shape;1154;p48">
            <a:extLst>
              <a:ext uri="{FF2B5EF4-FFF2-40B4-BE49-F238E27FC236}">
                <a16:creationId xmlns:a16="http://schemas.microsoft.com/office/drawing/2014/main" id="{B15D7588-EDE2-6190-B93B-43030EDD60C5}"/>
              </a:ext>
            </a:extLst>
          </p:cNvPr>
          <p:cNvSpPr txBox="1"/>
          <p:nvPr/>
        </p:nvSpPr>
        <p:spPr>
          <a:xfrm>
            <a:off x="512000" y="1300415"/>
            <a:ext cx="7715400" cy="69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2"/>
                </a:solidFill>
                <a:latin typeface="Arimo"/>
                <a:ea typeface="Arimo"/>
                <a:cs typeface="Arimo"/>
                <a:sym typeface="Arimo"/>
              </a:rPr>
              <a:t>Hasil visualisasi data jumlah pendapatan (sum of income) berdasarkan pengalaman (experience) dalam grafik batang dan grafik pie</a:t>
            </a:r>
            <a:endParaRPr sz="1200" b="1" dirty="0">
              <a:solidFill>
                <a:schemeClr val="tx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06C0C-4062-0001-F27C-004341EF3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163" y="2158876"/>
            <a:ext cx="3683701" cy="22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2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FFE4-503E-4872-8439-5CE69FBF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3" y="2268900"/>
            <a:ext cx="7715400" cy="605700"/>
          </a:xfrm>
        </p:spPr>
        <p:txBody>
          <a:bodyPr/>
          <a:lstStyle/>
          <a:p>
            <a:pPr algn="ctr"/>
            <a:r>
              <a:rPr lang="en-US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5914207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467</Words>
  <Application>Microsoft Office PowerPoint</Application>
  <PresentationFormat>On-screen Show (16:9)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 Condensed Light</vt:lpstr>
      <vt:lpstr>Arimo</vt:lpstr>
      <vt:lpstr>Arial</vt:lpstr>
      <vt:lpstr>Bebas Neue</vt:lpstr>
      <vt:lpstr>Data Analysis for Business by Slidesgo</vt:lpstr>
      <vt:lpstr>VISUALISASI DATA MENGGUNAKAN POWER PIVOT</vt:lpstr>
      <vt:lpstr>Insight data</vt:lpstr>
      <vt:lpstr>POWER pivot</vt:lpstr>
      <vt:lpstr>Fungsi Power Pivot</vt:lpstr>
      <vt:lpstr>visualisasi data</vt:lpstr>
      <vt:lpstr>Tujuan visualisasi data</vt:lpstr>
      <vt:lpstr>PowerPoint Presentation</vt:lpstr>
      <vt:lpstr>Hasil visualisasi data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ANALYSIS XL &amp;</dc:title>
  <cp:lastModifiedBy>Jaka Dwi P</cp:lastModifiedBy>
  <cp:revision>8</cp:revision>
  <dcterms:modified xsi:type="dcterms:W3CDTF">2023-01-02T13:31:26Z</dcterms:modified>
</cp:coreProperties>
</file>