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handoutMasterIdLst>
    <p:handoutMasterId r:id="rId14"/>
  </p:handoutMasterIdLst>
  <p:sldIdLst>
    <p:sldId id="256" r:id="rId4"/>
    <p:sldId id="306" r:id="rId5"/>
    <p:sldId id="307" r:id="rId7"/>
    <p:sldId id="308" r:id="rId8"/>
    <p:sldId id="309" r:id="rId9"/>
    <p:sldId id="310" r:id="rId10"/>
    <p:sldId id="311" r:id="rId11"/>
    <p:sldId id="312" r:id="rId12"/>
    <p:sldId id="279" r:id="rId1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Muthengi" initials="J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90" d="100"/>
          <a:sy n="90" d="100"/>
        </p:scale>
        <p:origin x="816" y="66"/>
      </p:cViewPr>
      <p:guideLst>
        <p:guide orient="horz" pos="2170"/>
        <p:guide pos="28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9AA7801-3BE1-4208-ACE0-7CE6E77062AA}"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5E80F52-83D5-4F14-8CE8-8CBF572E046E}"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7B2A1B0-7B39-4799-BBEB-6FDC0D641E2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E5F0FC">
                <a:alpha val="100000"/>
              </a:srgbClr>
            </a:gs>
            <a:gs pos="100000">
              <a:srgbClr val="E5F0FC">
                <a:alpha val="100000"/>
              </a:srgbClr>
            </a:gs>
            <a:gs pos="100000">
              <a:srgbClr val="C4DEF8">
                <a:alpha val="100000"/>
              </a:srgbClr>
            </a:gs>
            <a:gs pos="100000">
              <a:srgbClr val="C4DEF8">
                <a:alpha val="100000"/>
              </a:srgbClr>
            </a:gs>
            <a:gs pos="100000">
              <a:srgbClr val="C4DEF8">
                <a:alpha val="100000"/>
              </a:srgbClr>
            </a:gs>
            <a:gs pos="100000">
              <a:srgbClr val="C4DEF8">
                <a:alpha val="100000"/>
              </a:srgbClr>
            </a:gs>
            <a:gs pos="100000">
              <a:srgbClr val="C4DEF8">
                <a:alpha val="100000"/>
              </a:srgbClr>
            </a:gs>
            <a:gs pos="100000">
              <a:srgbClr val="C4DEF8">
                <a:alpha val="100000"/>
              </a:srgbClr>
            </a:gs>
            <a:gs pos="100000">
              <a:srgbClr val="2F8AE5">
                <a:alpha val="100000"/>
              </a:srgbClr>
            </a:gs>
            <a:gs pos="100000">
              <a:srgbClr val="C4DEF8">
                <a:alpha val="100000"/>
              </a:srgbClr>
            </a:gs>
          </a:gsLst>
          <a:lin ang="5400000" scaled="1"/>
          <a:tileRect/>
        </a:gra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ea typeface="SimSun"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ea typeface="SimSun"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ea typeface="SimSun" panose="02010600030101010101" pitchFamily="2" charset="-122"/>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6000"/>
          </a:blip>
          <a:stretch>
            <a:fillRect/>
          </a:stretch>
        </a:blipFill>
        <a:effectLst/>
      </p:bgPr>
    </p:bg>
    <p:spTree>
      <p:nvGrpSpPr>
        <p:cNvPr id="1" name=""/>
        <p:cNvGrpSpPr/>
        <p:nvPr/>
      </p:nvGrpSpPr>
      <p:grpSpPr/>
      <p:sp>
        <p:nvSpPr>
          <p:cNvPr id="6" name="TextBox 5"/>
          <p:cNvSpPr txBox="1"/>
          <p:nvPr/>
        </p:nvSpPr>
        <p:spPr>
          <a:xfrm>
            <a:off x="3564255" y="5555615"/>
            <a:ext cx="5570855" cy="1308735"/>
          </a:xfrm>
          <a:prstGeom prst="rect">
            <a:avLst/>
          </a:prstGeom>
          <a:noFill/>
        </p:spPr>
        <p:txBody>
          <a:bodyPr>
            <a:noAutofit/>
            <a:scene3d>
              <a:camera prst="orthographicFront"/>
              <a:lightRig rig="soft" dir="t">
                <a:rot lat="0" lon="0" rev="15600000"/>
              </a:lightRig>
            </a:scene3d>
            <a:sp3d extrusionH="57150" prstMaterial="softEdge">
              <a:bevelT w="25400" h="38100"/>
            </a:sp3d>
          </a:bodyPr>
          <a:lstStyle/>
          <a:p>
            <a:pPr marR="0" algn="r" defTabSz="914400" eaLnBrk="1" hangingPunct="1">
              <a:buClrTx/>
              <a:buSzTx/>
              <a:buFontTx/>
              <a:buNone/>
              <a:defRPr/>
            </a:pPr>
            <a:r>
              <a:rPr kumimoji="0" lang="en-US" sz="2400" b="1" kern="1200" cap="none" spc="0" normalizeH="0" baseline="0" noProof="0" dirty="0">
                <a:ln>
                  <a:solidFill>
                    <a:schemeClr val="accent6">
                      <a:lumMod val="90000"/>
                    </a:schemeClr>
                  </a:solidFill>
                </a:ln>
                <a:solidFill>
                  <a:schemeClr val="accent4"/>
                </a:solidFill>
                <a:effectLst/>
                <a:latin typeface="Trebuchet MS" panose="020B0603020202020204" pitchFamily="34" charset="0"/>
                <a:ea typeface="+mn-ea"/>
                <a:cs typeface="Trebuchet MS" panose="020B0603020202020204" pitchFamily="34" charset="0"/>
              </a:rPr>
              <a:t>2023 LOAN DISBURSEMENT AND SETTLEMENT</a:t>
            </a:r>
            <a:endParaRPr kumimoji="0" lang="en-US" sz="2400" b="1" kern="1200" cap="none" spc="0" normalizeH="0" baseline="0" noProof="0" dirty="0">
              <a:ln>
                <a:solidFill>
                  <a:schemeClr val="accent6">
                    <a:lumMod val="90000"/>
                  </a:schemeClr>
                </a:solidFill>
              </a:ln>
              <a:solidFill>
                <a:schemeClr val="accent4"/>
              </a:solidFill>
              <a:effectLst/>
              <a:latin typeface="Trebuchet MS" panose="020B0603020202020204" pitchFamily="34" charset="0"/>
              <a:ea typeface="+mn-ea"/>
              <a:cs typeface="Trebuchet MS" panose="020B0603020202020204" pitchFamily="3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 y="1600200"/>
            <a:ext cx="9137015" cy="1070610"/>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In 2023 the 5 products performed differently in terms of value of loan disbursed, CS closed the year at 364M,LBF 182M,SME 12M, Stock 8M and finally Maziwa at 0.3M.</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From the below graphical representation,a lot of effort needs to be invested in Maziwa,SME and stock if they are o improve their numbers in 2024.</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sp>
        <p:nvSpPr>
          <p:cNvPr id="2" name="Title 1"/>
          <p:cNvSpPr>
            <a:spLocks noGrp="1"/>
          </p:cNvSpPr>
          <p:nvPr>
            <p:ph type="title"/>
          </p:nvPr>
        </p:nvSpPr>
        <p:spPr>
          <a:xfrm>
            <a:off x="-22225" y="274955"/>
            <a:ext cx="5064125" cy="1265555"/>
          </a:xfrm>
        </p:spPr>
        <p:style>
          <a:lnRef idx="1">
            <a:schemeClr val="dk1"/>
          </a:lnRef>
          <a:fillRef idx="2">
            <a:schemeClr val="dk1"/>
          </a:fillRef>
          <a:effectRef idx="1">
            <a:schemeClr val="dk1"/>
          </a:effectRef>
          <a:fontRef idx="minor">
            <a:schemeClr val="dk1"/>
          </a:fontRef>
        </p:style>
        <p:txBody>
          <a:bodyPr>
            <a:normAutofit/>
          </a:bodyPr>
          <a:lstStyle/>
          <a:p>
            <a:r>
              <a:rPr lang="en-US" altLang="en-US" sz="2665" dirty="0">
                <a:solidFill>
                  <a:schemeClr val="tx1"/>
                </a:solidFill>
                <a:ea typeface="Verdana" panose="020B0604030504040204" pitchFamily="34" charset="0"/>
                <a:cs typeface="Verdana" panose="020B0604030504040204" pitchFamily="34" charset="0"/>
              </a:rPr>
              <a:t>2023 YTD Loan </a:t>
            </a:r>
            <a:r>
              <a:rPr lang="en-US" altLang="en-US" sz="2665" dirty="0">
                <a:solidFill>
                  <a:schemeClr val="tx1"/>
                </a:solidFill>
                <a:ea typeface="Verdana" panose="020B0604030504040204" pitchFamily="34" charset="0"/>
                <a:cs typeface="Verdana" panose="020B0604030504040204" pitchFamily="34" charset="0"/>
              </a:rPr>
              <a:t>Disbursement per Product</a:t>
            </a:r>
            <a:r>
              <a:rPr lang="en-US" sz="2665" dirty="0" smtClean="0">
                <a:solidFill>
                  <a:schemeClr val="tx1"/>
                </a:solidFill>
              </a:rPr>
              <a:t> </a:t>
            </a:r>
            <a:endParaRPr lang="en-US" sz="2665" dirty="0" smtClean="0">
              <a:solidFill>
                <a:schemeClr val="tx1"/>
              </a:solidFill>
            </a:endParaRPr>
          </a:p>
        </p:txBody>
      </p:sp>
      <p:pic>
        <p:nvPicPr>
          <p:cNvPr id="4" name="Content Placeholder 3"/>
          <p:cNvPicPr>
            <a:picLocks noChangeAspect="1"/>
          </p:cNvPicPr>
          <p:nvPr>
            <p:ph sz="half" idx="2"/>
          </p:nvPr>
        </p:nvPicPr>
        <p:blipFill>
          <a:blip r:embed="rId1"/>
          <a:stretch>
            <a:fillRect/>
          </a:stretch>
        </p:blipFill>
        <p:spPr>
          <a:xfrm>
            <a:off x="-57150" y="2758440"/>
            <a:ext cx="9175750" cy="409956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 y="1600200"/>
            <a:ext cx="9166860" cy="725170"/>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Looking at total number of loans disbursded in 2023,CS product registered the higest count,8.1K, LBF had 1.4K accounts disbursed,Stock 667 while SME and Maziwa had 165 and 10 accounts disbursed respectively.</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sp>
        <p:nvSpPr>
          <p:cNvPr id="2" name="Title 1"/>
          <p:cNvSpPr>
            <a:spLocks noGrp="1"/>
          </p:cNvSpPr>
          <p:nvPr>
            <p:ph type="title"/>
          </p:nvPr>
        </p:nvSpPr>
        <p:spPr>
          <a:xfrm>
            <a:off x="-22225" y="274955"/>
            <a:ext cx="5064125" cy="1265555"/>
          </a:xfrm>
        </p:spPr>
        <p:style>
          <a:lnRef idx="1">
            <a:schemeClr val="dk1"/>
          </a:lnRef>
          <a:fillRef idx="2">
            <a:schemeClr val="dk1"/>
          </a:fillRef>
          <a:effectRef idx="1">
            <a:schemeClr val="dk1"/>
          </a:effectRef>
          <a:fontRef idx="minor">
            <a:schemeClr val="dk1"/>
          </a:fontRef>
        </p:style>
        <p:txBody>
          <a:bodyPr>
            <a:normAutofit/>
          </a:bodyPr>
          <a:lstStyle/>
          <a:p>
            <a:r>
              <a:rPr lang="en-US" altLang="en-US" sz="2665" dirty="0">
                <a:solidFill>
                  <a:schemeClr val="tx1"/>
                </a:solidFill>
                <a:ea typeface="Verdana" panose="020B0604030504040204" pitchFamily="34" charset="0"/>
                <a:cs typeface="Verdana" panose="020B0604030504040204" pitchFamily="34" charset="0"/>
              </a:rPr>
              <a:t>2023 YTD Number of Loans </a:t>
            </a:r>
            <a:r>
              <a:rPr lang="en-US" altLang="en-US" sz="2665" dirty="0">
                <a:solidFill>
                  <a:schemeClr val="tx1"/>
                </a:solidFill>
                <a:ea typeface="Verdana" panose="020B0604030504040204" pitchFamily="34" charset="0"/>
                <a:cs typeface="Verdana" panose="020B0604030504040204" pitchFamily="34" charset="0"/>
              </a:rPr>
              <a:t>Disbursed per Product</a:t>
            </a:r>
            <a:r>
              <a:rPr lang="en-US" sz="2665" dirty="0" smtClean="0">
                <a:solidFill>
                  <a:schemeClr val="tx1"/>
                </a:solidFill>
              </a:rPr>
              <a:t> </a:t>
            </a:r>
            <a:endParaRPr lang="en-US" sz="2665" dirty="0" smtClean="0">
              <a:solidFill>
                <a:schemeClr val="tx1"/>
              </a:solidFill>
            </a:endParaRPr>
          </a:p>
        </p:txBody>
      </p:sp>
      <p:pic>
        <p:nvPicPr>
          <p:cNvPr id="8" name="Content Placeholder 7"/>
          <p:cNvPicPr>
            <a:picLocks noChangeAspect="1"/>
          </p:cNvPicPr>
          <p:nvPr>
            <p:ph sz="half" idx="2"/>
          </p:nvPr>
        </p:nvPicPr>
        <p:blipFill>
          <a:blip r:embed="rId1"/>
          <a:stretch>
            <a:fillRect/>
          </a:stretch>
        </p:blipFill>
        <p:spPr>
          <a:xfrm>
            <a:off x="-22225" y="2341245"/>
            <a:ext cx="9175115" cy="48545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80" y="1572895"/>
            <a:ext cx="9182100" cy="630555"/>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The graphical representation below shows existence of a postive correlation between number of loans dibursed and value . As the number of accounts disbursed increases, the total sum of loans disbursed also increases.</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sp>
        <p:nvSpPr>
          <p:cNvPr id="2" name="Title 1"/>
          <p:cNvSpPr>
            <a:spLocks noGrp="1"/>
          </p:cNvSpPr>
          <p:nvPr>
            <p:ph type="title"/>
          </p:nvPr>
        </p:nvSpPr>
        <p:spPr>
          <a:xfrm>
            <a:off x="-22225" y="274955"/>
            <a:ext cx="9220835" cy="1281430"/>
          </a:xfrm>
        </p:spPr>
        <p:style>
          <a:lnRef idx="1">
            <a:schemeClr val="dk1"/>
          </a:lnRef>
          <a:fillRef idx="2">
            <a:schemeClr val="dk1"/>
          </a:fillRef>
          <a:effectRef idx="1">
            <a:schemeClr val="dk1"/>
          </a:effectRef>
          <a:fontRef idx="minor">
            <a:schemeClr val="dk1"/>
          </a:fontRef>
        </p:style>
        <p:txBody>
          <a:bodyPr>
            <a:normAutofit/>
          </a:bodyPr>
          <a:lstStyle/>
          <a:p>
            <a:r>
              <a:rPr lang="en-US" altLang="en-US" sz="2665" dirty="0">
                <a:solidFill>
                  <a:schemeClr val="tx1"/>
                </a:solidFill>
                <a:ea typeface="Verdana" panose="020B0604030504040204" pitchFamily="34" charset="0"/>
                <a:cs typeface="Verdana" panose="020B0604030504040204" pitchFamily="34" charset="0"/>
              </a:rPr>
              <a:t>2023 Value of Loans </a:t>
            </a:r>
            <a:r>
              <a:rPr lang="en-US" altLang="en-US" sz="2665" dirty="0">
                <a:solidFill>
                  <a:schemeClr val="tx1"/>
                </a:solidFill>
                <a:ea typeface="Verdana" panose="020B0604030504040204" pitchFamily="34" charset="0"/>
                <a:cs typeface="Verdana" panose="020B0604030504040204" pitchFamily="34" charset="0"/>
              </a:rPr>
              <a:t>Disbursed vs Count</a:t>
            </a:r>
            <a:endParaRPr lang="en-US" sz="2665" dirty="0" smtClean="0">
              <a:solidFill>
                <a:schemeClr val="tx1"/>
              </a:solidFill>
            </a:endParaRPr>
          </a:p>
        </p:txBody>
      </p:sp>
      <p:pic>
        <p:nvPicPr>
          <p:cNvPr id="5" name="Content Placeholder 4"/>
          <p:cNvPicPr>
            <a:picLocks noChangeAspect="1"/>
          </p:cNvPicPr>
          <p:nvPr>
            <p:ph sz="half" idx="2"/>
          </p:nvPr>
        </p:nvPicPr>
        <p:blipFill>
          <a:blip r:embed="rId1"/>
          <a:stretch>
            <a:fillRect/>
          </a:stretch>
        </p:blipFill>
        <p:spPr>
          <a:xfrm>
            <a:off x="5080" y="2220595"/>
            <a:ext cx="9138920" cy="47091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320" y="1563370"/>
            <a:ext cx="9059545" cy="754380"/>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High demand for money in January, driven by back-to-school and new high school intake, resulted in the largest volume of loan disbursals. However, subsequent fluctuations were observed due to changes in consumer behavior influenced by new taxation, reducing disposable income and eligibility for loans.</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sp>
        <p:nvSpPr>
          <p:cNvPr id="2" name="Title 1"/>
          <p:cNvSpPr>
            <a:spLocks noGrp="1"/>
          </p:cNvSpPr>
          <p:nvPr>
            <p:ph type="title"/>
          </p:nvPr>
        </p:nvSpPr>
        <p:spPr>
          <a:xfrm>
            <a:off x="-22225" y="274955"/>
            <a:ext cx="9143365" cy="1265555"/>
          </a:xfrm>
        </p:spPr>
        <p:style>
          <a:lnRef idx="1">
            <a:schemeClr val="dk1"/>
          </a:lnRef>
          <a:fillRef idx="2">
            <a:schemeClr val="dk1"/>
          </a:fillRef>
          <a:effectRef idx="1">
            <a:schemeClr val="dk1"/>
          </a:effectRef>
          <a:fontRef idx="minor">
            <a:schemeClr val="dk1"/>
          </a:fontRef>
        </p:style>
        <p:txBody>
          <a:bodyPr>
            <a:normAutofit/>
          </a:bodyPr>
          <a:lstStyle/>
          <a:p>
            <a:r>
              <a:rPr lang="en-US" altLang="en-US" sz="2665" dirty="0">
                <a:solidFill>
                  <a:schemeClr val="tx1"/>
                </a:solidFill>
                <a:ea typeface="Verdana" panose="020B0604030504040204" pitchFamily="34" charset="0"/>
                <a:cs typeface="Verdana" panose="020B0604030504040204" pitchFamily="34" charset="0"/>
              </a:rPr>
              <a:t>2023 Month to month sum of loan amount dsbursed  trend</a:t>
            </a:r>
            <a:endParaRPr lang="en-US" sz="2665" dirty="0" smtClean="0">
              <a:solidFill>
                <a:schemeClr val="tx1"/>
              </a:solidFill>
            </a:endParaRPr>
          </a:p>
        </p:txBody>
      </p:sp>
      <p:pic>
        <p:nvPicPr>
          <p:cNvPr id="6" name="Content Placeholder 5"/>
          <p:cNvPicPr>
            <a:picLocks noChangeAspect="1"/>
          </p:cNvPicPr>
          <p:nvPr>
            <p:ph sz="half" idx="2"/>
          </p:nvPr>
        </p:nvPicPr>
        <p:blipFill>
          <a:blip r:embed="rId1"/>
          <a:stretch>
            <a:fillRect/>
          </a:stretch>
        </p:blipFill>
        <p:spPr>
          <a:xfrm>
            <a:off x="5080" y="2279015"/>
            <a:ext cx="9054465" cy="463994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43755" y="1541145"/>
            <a:ext cx="4499610" cy="5300345"/>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Of the total value of settled loans, 68% involved buyoffs by other institutions, 26% comprised cash settlements from clients, 5% occurred through auctions, and 1% was facilitated through insurance.</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sp>
        <p:nvSpPr>
          <p:cNvPr id="2" name="Title 1"/>
          <p:cNvSpPr>
            <a:spLocks noGrp="1"/>
          </p:cNvSpPr>
          <p:nvPr>
            <p:ph type="title"/>
          </p:nvPr>
        </p:nvSpPr>
        <p:spPr>
          <a:xfrm>
            <a:off x="-22225" y="274955"/>
            <a:ext cx="9225280" cy="1265555"/>
          </a:xfrm>
        </p:spPr>
        <p:style>
          <a:lnRef idx="1">
            <a:schemeClr val="dk1"/>
          </a:lnRef>
          <a:fillRef idx="2">
            <a:schemeClr val="dk1"/>
          </a:fillRef>
          <a:effectRef idx="1">
            <a:schemeClr val="dk1"/>
          </a:effectRef>
          <a:fontRef idx="minor">
            <a:schemeClr val="dk1"/>
          </a:fontRef>
        </p:style>
        <p:txBody>
          <a:bodyPr>
            <a:normAutofit/>
          </a:bodyPr>
          <a:lstStyle/>
          <a:p>
            <a:r>
              <a:rPr lang="en-US" sz="2665" dirty="0" smtClean="0">
                <a:solidFill>
                  <a:schemeClr val="tx1"/>
                </a:solidFill>
              </a:rPr>
              <a:t>Loan settlement Distribution Based on Closure/settlement Reason</a:t>
            </a:r>
            <a:endParaRPr lang="en-US" sz="2665" dirty="0" smtClean="0">
              <a:solidFill>
                <a:schemeClr val="tx1"/>
              </a:solidFill>
            </a:endParaRPr>
          </a:p>
        </p:txBody>
      </p:sp>
      <p:pic>
        <p:nvPicPr>
          <p:cNvPr id="5" name="Content Placeholder 4"/>
          <p:cNvPicPr>
            <a:picLocks noChangeAspect="1"/>
          </p:cNvPicPr>
          <p:nvPr>
            <p:ph sz="half" idx="2"/>
          </p:nvPr>
        </p:nvPicPr>
        <p:blipFill>
          <a:blip r:embed="rId1"/>
          <a:stretch>
            <a:fillRect/>
          </a:stretch>
        </p:blipFill>
        <p:spPr>
          <a:xfrm>
            <a:off x="-22225" y="1540510"/>
            <a:ext cx="4636135" cy="53009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590" y="1541145"/>
            <a:ext cx="9181465" cy="1004570"/>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As a business, we had a bad year across all the products as far as loan settlement is concerned with the exception the SME products (SME biashara,Mkodi,Maziwa and Stock).</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lvl="0" algn="l">
              <a:buClrTx/>
              <a:buSzTx/>
              <a:buFont typeface="Wingdings" panose="05000000000000000000" charset="0"/>
              <a:buChar char="q"/>
            </a:pPr>
            <a:r>
              <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CS and LBF registered the highest settlement in history .Annual settlement to disbursement ratio for the 2 products was greater than 100% looking at annual settlement vs annual disbursement for the year ending 2023</a:t>
            </a:r>
            <a:endParaRPr lang="en-US" altLang="en-US" sz="14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sp>
        <p:nvSpPr>
          <p:cNvPr id="2" name="Title 1"/>
          <p:cNvSpPr>
            <a:spLocks noGrp="1"/>
          </p:cNvSpPr>
          <p:nvPr>
            <p:ph type="title"/>
          </p:nvPr>
        </p:nvSpPr>
        <p:spPr>
          <a:xfrm>
            <a:off x="-22225" y="274955"/>
            <a:ext cx="9225280" cy="1265555"/>
          </a:xfrm>
        </p:spPr>
        <p:style>
          <a:lnRef idx="1">
            <a:schemeClr val="dk1"/>
          </a:lnRef>
          <a:fillRef idx="2">
            <a:schemeClr val="dk1"/>
          </a:fillRef>
          <a:effectRef idx="1">
            <a:schemeClr val="dk1"/>
          </a:effectRef>
          <a:fontRef idx="minor">
            <a:schemeClr val="dk1"/>
          </a:fontRef>
        </p:style>
        <p:txBody>
          <a:bodyPr>
            <a:normAutofit/>
          </a:bodyPr>
          <a:lstStyle/>
          <a:p>
            <a:r>
              <a:rPr lang="en-US" sz="2665" dirty="0" smtClean="0">
                <a:solidFill>
                  <a:schemeClr val="tx1"/>
                </a:solidFill>
              </a:rPr>
              <a:t>2023 Loan settlement per product</a:t>
            </a:r>
            <a:endParaRPr lang="en-US" sz="2665" dirty="0" smtClean="0">
              <a:solidFill>
                <a:schemeClr val="tx1"/>
              </a:solidFill>
            </a:endParaRPr>
          </a:p>
        </p:txBody>
      </p:sp>
      <p:pic>
        <p:nvPicPr>
          <p:cNvPr id="6" name="Content Placeholder 5"/>
          <p:cNvPicPr>
            <a:picLocks noChangeAspect="1"/>
          </p:cNvPicPr>
          <p:nvPr>
            <p:ph sz="half" idx="2"/>
          </p:nvPr>
        </p:nvPicPr>
        <p:blipFill>
          <a:blip r:embed="rId1"/>
          <a:stretch>
            <a:fillRect/>
          </a:stretch>
        </p:blipFill>
        <p:spPr>
          <a:xfrm>
            <a:off x="-33655" y="2602865"/>
            <a:ext cx="9236710" cy="42716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925" y="1541145"/>
            <a:ext cx="9194800" cy="5459095"/>
          </a:xfrm>
          <a:ln w="28575">
            <a:solidFill>
              <a:schemeClr val="tx2">
                <a:lumMod val="75000"/>
              </a:schemeClr>
            </a:solidFill>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p>
            <a:pPr marL="0" lvl="0" indent="0" algn="l">
              <a:buClrTx/>
              <a:buSzTx/>
              <a:buFont typeface="+mj-lt"/>
              <a:buNone/>
            </a:pPr>
            <a:r>
              <a:rPr lang="en-US" altLang="en-US" sz="24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Loan Disbursement</a:t>
            </a:r>
            <a:endParaRPr lang="en-US" altLang="en-US" sz="24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lvl="0" algn="l">
              <a:buClrTx/>
              <a:buSzTx/>
              <a:buFont typeface="Wingdings" panose="05000000000000000000" charset="0"/>
              <a:buChar char="q"/>
            </a:pPr>
            <a:r>
              <a:rPr lang="en-US" altLang="en-US" sz="16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Urgent need for </a:t>
            </a:r>
            <a:r>
              <a:rPr lang="en-US" altLang="en-US" sz="1600" b="1"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diversification </a:t>
            </a:r>
            <a:r>
              <a:rPr lang="en-US" altLang="en-US" sz="16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inorder to remain competative in the continuosly changing market.Consider carrying out a market research to identify what other  items can we offer when demand for money decreases.</a:t>
            </a:r>
            <a:endParaRPr lang="en-US" altLang="en-US" sz="16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lvl="0" algn="l">
              <a:buClrTx/>
              <a:buSzTx/>
              <a:buFont typeface="Wingdings" panose="05000000000000000000" charset="0"/>
              <a:buChar char="q"/>
            </a:pPr>
            <a:r>
              <a:rPr lang="en-US" altLang="en-US" sz="1600" b="1"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Market visibility</a:t>
            </a:r>
            <a:r>
              <a:rPr lang="en-US" altLang="en-US" sz="16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 Opening of more branches in strategic location in order to boost our visibility and coverage thus we will be able to tap the untapped markets</a:t>
            </a:r>
            <a:endParaRPr lang="en-US" altLang="en-US" sz="16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lvl="0" algn="l">
              <a:buClrTx/>
              <a:buSzTx/>
              <a:buFont typeface="Wingdings" panose="05000000000000000000" charset="0"/>
              <a:buChar char="q"/>
            </a:pPr>
            <a:r>
              <a:rPr lang="en-US" altLang="en-US" sz="1600" b="1"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Growth of sales force: </a:t>
            </a:r>
            <a:r>
              <a:rPr lang="en-US" altLang="en-US" sz="16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With the proposed opening of new branches, it is also essential to grow our sales team through recruitment and make their remunaration package more attractive as compared to our competitors’.</a:t>
            </a:r>
            <a:endParaRPr lang="en-US" altLang="en-US" sz="16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marL="0" lvl="0" indent="0" algn="l">
              <a:buClrTx/>
              <a:buSzTx/>
              <a:buFont typeface="+mj-lt"/>
              <a:buNone/>
            </a:pPr>
            <a:r>
              <a:rPr lang="en-US" altLang="en-US" sz="24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Loan Settlement</a:t>
            </a:r>
            <a:endParaRPr lang="en-US" altLang="en-US" sz="24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marL="0" lvl="0" indent="0" algn="l">
              <a:buClrTx/>
              <a:buSzTx/>
              <a:buNone/>
            </a:pPr>
            <a:r>
              <a:rPr lang="en-US" altLang="en-US" sz="2000" b="1"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Review of our our loan settlement process:</a:t>
            </a:r>
            <a:r>
              <a:rPr lang="en-US" altLang="en-US" sz="20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 </a:t>
            </a:r>
            <a:r>
              <a:rPr lang="en-US" altLang="en-US" sz="20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The loan settlement process needs to be reviewed and proper measures put in place to curb any misconduct that may be triggering the huge settlement.</a:t>
            </a:r>
            <a:endParaRPr lang="en-US" altLang="en-US" sz="20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lvl="0" algn="l">
              <a:buClrTx/>
              <a:buSzTx/>
              <a:buFont typeface="Wingdings" panose="05000000000000000000" charset="0"/>
              <a:buChar char="q"/>
            </a:pPr>
            <a:r>
              <a:rPr lang="en-US" altLang="en-US" sz="2000" b="1"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Grow new business book:</a:t>
            </a:r>
            <a:r>
              <a:rPr lang="en-US" altLang="en-US" sz="20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 </a:t>
            </a:r>
            <a:r>
              <a:rPr lang="en-US" altLang="en-US" sz="20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Grow new business book by targeting newly employed staff and business owners thus growing our book</a:t>
            </a:r>
            <a:r>
              <a:rPr lang="en-US" altLang="en-US" sz="20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a:t>
            </a:r>
            <a:endParaRPr lang="en-US" altLang="en-US" sz="20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a:p>
            <a:pPr lvl="0" algn="l">
              <a:buClrTx/>
              <a:buSzTx/>
              <a:buFont typeface="Wingdings" panose="05000000000000000000" charset="0"/>
              <a:buChar char="q"/>
            </a:pPr>
            <a:r>
              <a:rPr lang="en-US" altLang="en-US" sz="2000" b="1"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Introduction of a lucrative portfolio growth incentive:</a:t>
            </a:r>
            <a:r>
              <a:rPr lang="en-US" altLang="en-US" sz="2000" u="sng"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 </a:t>
            </a:r>
            <a:r>
              <a:rPr lang="en-US" altLang="en-US" sz="20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rPr>
              <a:t>This will motivate the sales team interms of client base growth and retention thus boosting the overall book growth</a:t>
            </a:r>
            <a:endParaRPr lang="en-US" altLang="en-US" sz="2000" dirty="0" smtClean="0">
              <a:solidFill>
                <a:schemeClr val="tx1"/>
              </a:solidFill>
              <a:latin typeface="Calibri" panose="020F0502020204030204" pitchFamily="34" charset="0"/>
              <a:ea typeface="Verdana" panose="020B0604030504040204" pitchFamily="34" charset="0"/>
              <a:cs typeface="Calibri" panose="020F0502020204030204" pitchFamily="34" charset="0"/>
              <a:sym typeface="+mn-ea"/>
            </a:endParaRPr>
          </a:p>
        </p:txBody>
      </p:sp>
      <p:sp>
        <p:nvSpPr>
          <p:cNvPr id="2" name="Title 1"/>
          <p:cNvSpPr>
            <a:spLocks noGrp="1"/>
          </p:cNvSpPr>
          <p:nvPr>
            <p:ph type="title"/>
          </p:nvPr>
        </p:nvSpPr>
        <p:spPr>
          <a:xfrm>
            <a:off x="-22225" y="274955"/>
            <a:ext cx="9225280" cy="1265555"/>
          </a:xfrm>
        </p:spPr>
        <p:style>
          <a:lnRef idx="1">
            <a:schemeClr val="dk1"/>
          </a:lnRef>
          <a:fillRef idx="2">
            <a:schemeClr val="dk1"/>
          </a:fillRef>
          <a:effectRef idx="1">
            <a:schemeClr val="dk1"/>
          </a:effectRef>
          <a:fontRef idx="minor">
            <a:schemeClr val="dk1"/>
          </a:fontRef>
        </p:style>
        <p:txBody>
          <a:bodyPr>
            <a:normAutofit/>
          </a:bodyPr>
          <a:lstStyle/>
          <a:p>
            <a:r>
              <a:rPr lang="en-US" sz="3200" b="1" dirty="0" smtClean="0">
                <a:solidFill>
                  <a:schemeClr val="tx1"/>
                </a:solidFill>
              </a:rPr>
              <a:t>Policy Recommenation</a:t>
            </a:r>
            <a:endParaRPr lang="en-US" sz="3200" b="1" dirty="0" smtClean="0">
              <a:solidFill>
                <a:schemeClr val="tx1"/>
              </a:solidFill>
            </a:endParaRPr>
          </a:p>
        </p:txBody>
      </p:sp>
      <p:sp>
        <p:nvSpPr>
          <p:cNvPr id="4" name="Content Placeholder 3"/>
          <p:cNvSpPr/>
          <p:nvPr>
            <p:ph sz="half" idx="2"/>
          </p:nvPr>
        </p:nvSpPr>
        <p:spPr>
          <a:xfrm>
            <a:off x="9100185" y="6564630"/>
            <a:ext cx="1204595" cy="572770"/>
          </a:xfrm>
        </p:spPr>
        <p:txBody>
          <a:bodyPr/>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650" name="Picture 6"/>
          <p:cNvPicPr>
            <a:picLocks noChangeAspect="1"/>
          </p:cNvPicPr>
          <p:nvPr/>
        </p:nvPicPr>
        <p:blipFill>
          <a:blip r:embed="rId1"/>
          <a:stretch>
            <a:fillRect/>
          </a:stretch>
        </p:blipFill>
        <p:spPr>
          <a:xfrm>
            <a:off x="-12700" y="0"/>
            <a:ext cx="9144000" cy="6858000"/>
          </a:xfrm>
          <a:prstGeom prst="rect">
            <a:avLst/>
          </a:prstGeom>
          <a:noFill/>
          <a:ln w="9525">
            <a:noFill/>
          </a:ln>
        </p:spPr>
      </p:pic>
      <p:sp>
        <p:nvSpPr>
          <p:cNvPr id="27651" name="Content Placeholder 7"/>
          <p:cNvSpPr>
            <a:spLocks noGrp="1"/>
          </p:cNvSpPr>
          <p:nvPr>
            <p:ph idx="1"/>
          </p:nvPr>
        </p:nvSpPr>
        <p:spPr/>
        <p:txBody>
          <a:bodyPr vert="horz" wrap="square" lIns="91440" tIns="45720" rIns="91440" bIns="45720" anchor="t" anchorCtr="0"/>
          <a:p>
            <a:r>
              <a:rPr lang="en-US" altLang="en-US" dirty="0">
                <a:latin typeface="Book Antiqua" panose="02040602050305030304" pitchFamily="18" charset="0"/>
              </a:rPr>
              <a:t>THE END</a:t>
            </a:r>
            <a:endParaRPr lang="en-US" altLang="en-US" dirty="0">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1_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3054</Words>
  <Application>WPS Presentation</Application>
  <PresentationFormat>On-screen Show (4:3)</PresentationFormat>
  <Paragraphs>41</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vt:i4>
      </vt:variant>
    </vt:vector>
  </HeadingPairs>
  <TitlesOfParts>
    <vt:vector size="23" baseType="lpstr">
      <vt:lpstr>Arial</vt:lpstr>
      <vt:lpstr>SimSun</vt:lpstr>
      <vt:lpstr>Wingdings</vt:lpstr>
      <vt:lpstr>Trebuchet MS</vt:lpstr>
      <vt:lpstr>Book Antiqua</vt:lpstr>
      <vt:lpstr>Wingdings</vt:lpstr>
      <vt:lpstr>Times New Roman</vt:lpstr>
      <vt:lpstr>Calibri</vt:lpstr>
      <vt:lpstr>Microsoft YaHei</vt:lpstr>
      <vt:lpstr>Arial Unicode MS</vt:lpstr>
      <vt:lpstr>Verdana</vt:lpstr>
      <vt:lpstr>Lucida Sans Unicode</vt:lpstr>
      <vt:lpstr>1_Default Design</vt:lpstr>
      <vt:lpstr>Art_mountaineering</vt:lpstr>
      <vt:lpstr>PowerPoint 演示文稿</vt:lpstr>
      <vt:lpstr>May 2023 Vs May 2022 </vt:lpstr>
      <vt:lpstr>2023 YTD Loan Disbursement per Product </vt:lpstr>
      <vt:lpstr>2023 YTD Number of Loans Disbursed per Product </vt:lpstr>
      <vt:lpstr>2023 Value of Loans Disbursed vs Count</vt:lpstr>
      <vt:lpstr>2023 Month to month sum of loan amount dsbursed  trend</vt:lpstr>
      <vt:lpstr>Loan settlement Distribution Based on Closure/settlement Reason</vt:lpstr>
      <vt:lpstr>2023 Loan settlement per product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 Nyarango</dc:creator>
  <cp:lastModifiedBy>k.onyango</cp:lastModifiedBy>
  <cp:revision>42</cp:revision>
  <dcterms:created xsi:type="dcterms:W3CDTF">2023-06-09T06:50:00Z</dcterms:created>
  <dcterms:modified xsi:type="dcterms:W3CDTF">2023-12-21T23:52:06Z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E7BB2DE036C641AFA346D3D551368206</vt:lpwstr>
  </property>
</Properties>
</file>