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4660"/>
  </p:normalViewPr>
  <p:slideViewPr>
    <p:cSldViewPr>
      <p:cViewPr varScale="1">
        <p:scale>
          <a:sx n="65" d="100"/>
          <a:sy n="65" d="100"/>
        </p:scale>
        <p:origin x="-16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F1DFE-A293-4CEC-BE74-0E7A6103B0BB}" type="datetimeFigureOut">
              <a:rPr lang="id-ID" smtClean="0"/>
              <a:t>18/03/2018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E8C9-3F2E-4798-8ECB-46B6BF8478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017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645-3F79-4932-B975-A919E755B729}" type="datetimeFigureOut">
              <a:rPr lang="id-ID" smtClean="0"/>
              <a:t>18/03/2018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992-8408-4238-A11C-1C4D647CAA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887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645-3F79-4932-B975-A919E755B729}" type="datetimeFigureOut">
              <a:rPr lang="id-ID" smtClean="0"/>
              <a:t>18/03/2018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992-8408-4238-A11C-1C4D647CAA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052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645-3F79-4932-B975-A919E755B729}" type="datetimeFigureOut">
              <a:rPr lang="id-ID" smtClean="0"/>
              <a:t>18/03/2018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992-8408-4238-A11C-1C4D647CAA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72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645-3F79-4932-B975-A919E755B729}" type="datetimeFigureOut">
              <a:rPr lang="id-ID" smtClean="0"/>
              <a:t>18/03/2018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992-8408-4238-A11C-1C4D647CAA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178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645-3F79-4932-B975-A919E755B729}" type="datetimeFigureOut">
              <a:rPr lang="id-ID" smtClean="0"/>
              <a:t>18/03/2018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992-8408-4238-A11C-1C4D647CAA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87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645-3F79-4932-B975-A919E755B729}" type="datetimeFigureOut">
              <a:rPr lang="id-ID" smtClean="0"/>
              <a:t>18/03/2018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992-8408-4238-A11C-1C4D647CAA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471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645-3F79-4932-B975-A919E755B729}" type="datetimeFigureOut">
              <a:rPr lang="id-ID" smtClean="0"/>
              <a:t>18/03/2018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992-8408-4238-A11C-1C4D647CAA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61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645-3F79-4932-B975-A919E755B729}" type="datetimeFigureOut">
              <a:rPr lang="id-ID" smtClean="0"/>
              <a:t>18/03/2018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992-8408-4238-A11C-1C4D647CAA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30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645-3F79-4932-B975-A919E755B729}" type="datetimeFigureOut">
              <a:rPr lang="id-ID" smtClean="0"/>
              <a:t>18/03/2018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992-8408-4238-A11C-1C4D647CAA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64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645-3F79-4932-B975-A919E755B729}" type="datetimeFigureOut">
              <a:rPr lang="id-ID" smtClean="0"/>
              <a:t>18/03/2018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992-8408-4238-A11C-1C4D647CAA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81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645-3F79-4932-B975-A919E755B729}" type="datetimeFigureOut">
              <a:rPr lang="id-ID" smtClean="0"/>
              <a:t>18/03/2018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992-8408-4238-A11C-1C4D647CAA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79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6645-3F79-4932-B975-A919E755B729}" type="datetimeFigureOut">
              <a:rPr lang="id-ID" smtClean="0"/>
              <a:t>18/03/2018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9992-8408-4238-A11C-1C4D647CAA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29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ndrawd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github.com/hendrawd/SmartREDS&amp;h=ATMs5IR75WZlE1CY-d-Ic978AE-ScLpFX2I6Zbuf6qC0lkRZt4NqPs19QP2vc-4mxMq-MR7P9kyT3GzS1F7anAN7IdOVQvAhmyO8FmBA" TargetMode="External"/><Relationship Id="rId2" Type="http://schemas.openxmlformats.org/officeDocument/2006/relationships/hyperlink" Target="https://www.youtube.com/channel/UCWzlxVuKkvKVNb-0bgHbF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088" y="4286838"/>
            <a:ext cx="3168352" cy="1158386"/>
          </a:xfrm>
        </p:spPr>
        <p:txBody>
          <a:bodyPr>
            <a:noAutofit/>
          </a:bodyPr>
          <a:lstStyle/>
          <a:p>
            <a:r>
              <a:rPr lang="en-US" sz="2400" dirty="0" smtClean="0"/>
              <a:t>Smart Legal Contract in Real Estate Field</a:t>
            </a:r>
            <a:endParaRPr lang="id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5852" y="5805264"/>
            <a:ext cx="1786588" cy="576064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#clbfest2018</a:t>
            </a:r>
            <a:endParaRPr lang="id-ID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236296" y="6165304"/>
            <a:ext cx="121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 Yoda</a:t>
            </a:r>
            <a:endParaRPr lang="id-ID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1944"/>
            <a:ext cx="4320480" cy="43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6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SmartREDS</a:t>
            </a:r>
            <a:r>
              <a:rPr lang="en-US" dirty="0" smtClean="0"/>
              <a:t> flowchart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48464" y="1700807"/>
            <a:ext cx="1120629" cy="5040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PURCHASER</a:t>
            </a:r>
            <a:endParaRPr lang="id-ID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04555" y="1738516"/>
            <a:ext cx="971301" cy="4663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 smtClean="0"/>
              <a:t>SELLER</a:t>
            </a:r>
            <a:endParaRPr lang="id-ID" sz="15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96312" y="2334239"/>
            <a:ext cx="1338615" cy="5703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NOTARY /</a:t>
            </a:r>
          </a:p>
          <a:p>
            <a:pPr marL="0" indent="0" algn="ctr">
              <a:buNone/>
            </a:pPr>
            <a:r>
              <a:rPr lang="en-US" dirty="0"/>
              <a:t>PPAT</a:t>
            </a:r>
            <a:endParaRPr lang="id-ID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17319" y="3854460"/>
            <a:ext cx="1120628" cy="5197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The National Land Agency</a:t>
            </a:r>
            <a:endParaRPr lang="id-ID" dirty="0"/>
          </a:p>
        </p:txBody>
      </p:sp>
      <p:cxnSp>
        <p:nvCxnSpPr>
          <p:cNvPr id="10" name="Elbow Connector 9"/>
          <p:cNvCxnSpPr>
            <a:stCxn id="7" idx="2"/>
            <a:endCxn id="8" idx="1"/>
          </p:cNvCxnSpPr>
          <p:nvPr/>
        </p:nvCxnSpPr>
        <p:spPr>
          <a:xfrm rot="16200000" flipH="1">
            <a:off x="2785980" y="2209089"/>
            <a:ext cx="414558" cy="4061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8" idx="3"/>
          </p:cNvCxnSpPr>
          <p:nvPr/>
        </p:nvCxnSpPr>
        <p:spPr>
          <a:xfrm rot="5400000">
            <a:off x="4864574" y="1875215"/>
            <a:ext cx="414559" cy="1073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37304" y="4495688"/>
            <a:ext cx="100811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BANK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1753416" y="4790900"/>
            <a:ext cx="1435528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Land Registry / </a:t>
            </a:r>
          </a:p>
          <a:p>
            <a:pPr algn="ctr"/>
            <a:r>
              <a:rPr lang="en-US" sz="1400" dirty="0" smtClean="0"/>
              <a:t>Certificate of Ownership</a:t>
            </a:r>
            <a:endParaRPr lang="id-ID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53894" y="3032613"/>
            <a:ext cx="125503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AJB/PURCHASE AGREEMENT</a:t>
            </a:r>
            <a:endParaRPr lang="id-ID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29" y="3103685"/>
            <a:ext cx="1087582" cy="122059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8" idx="2"/>
            <a:endCxn id="21" idx="0"/>
          </p:cNvCxnSpPr>
          <p:nvPr/>
        </p:nvCxnSpPr>
        <p:spPr>
          <a:xfrm>
            <a:off x="3865620" y="2904603"/>
            <a:ext cx="0" cy="199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3"/>
            <a:endCxn id="14" idx="1"/>
          </p:cNvCxnSpPr>
          <p:nvPr/>
        </p:nvCxnSpPr>
        <p:spPr>
          <a:xfrm>
            <a:off x="4409411" y="3713983"/>
            <a:ext cx="427893" cy="920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65197" y="3975309"/>
            <a:ext cx="1008112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TAX AGENCY</a:t>
            </a:r>
            <a:endParaRPr lang="id-ID" sz="1100" dirty="0"/>
          </a:p>
        </p:txBody>
      </p:sp>
      <p:cxnSp>
        <p:nvCxnSpPr>
          <p:cNvPr id="33" name="Elbow Connector 32"/>
          <p:cNvCxnSpPr>
            <a:stCxn id="21" idx="3"/>
            <a:endCxn id="29" idx="1"/>
          </p:cNvCxnSpPr>
          <p:nvPr/>
        </p:nvCxnSpPr>
        <p:spPr>
          <a:xfrm>
            <a:off x="4409411" y="3713983"/>
            <a:ext cx="855786" cy="3921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88224" y="4144569"/>
            <a:ext cx="125925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Validate Purchasing  / Tax Payment</a:t>
            </a:r>
            <a:endParaRPr lang="id-ID" sz="1200" dirty="0"/>
          </a:p>
        </p:txBody>
      </p:sp>
      <p:cxnSp>
        <p:nvCxnSpPr>
          <p:cNvPr id="68" name="Elbow Connector 67"/>
          <p:cNvCxnSpPr>
            <a:stCxn id="29" idx="3"/>
            <a:endCxn id="36" idx="1"/>
          </p:cNvCxnSpPr>
          <p:nvPr/>
        </p:nvCxnSpPr>
        <p:spPr>
          <a:xfrm>
            <a:off x="6273309" y="4106114"/>
            <a:ext cx="314915" cy="3616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4" idx="3"/>
            <a:endCxn id="36" idx="1"/>
          </p:cNvCxnSpPr>
          <p:nvPr/>
        </p:nvCxnSpPr>
        <p:spPr>
          <a:xfrm flipV="1">
            <a:off x="5845416" y="4467735"/>
            <a:ext cx="742808" cy="1664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30322" y="2996937"/>
            <a:ext cx="187385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Population and Civil Registration </a:t>
            </a:r>
            <a:r>
              <a:rPr lang="en-US" sz="1200" dirty="0" smtClean="0"/>
              <a:t>Agency</a:t>
            </a:r>
            <a:endParaRPr lang="en-US" sz="1200" dirty="0"/>
          </a:p>
        </p:txBody>
      </p:sp>
      <p:cxnSp>
        <p:nvCxnSpPr>
          <p:cNvPr id="73" name="Elbow Connector 72"/>
          <p:cNvCxnSpPr>
            <a:stCxn id="21" idx="3"/>
            <a:endCxn id="71" idx="1"/>
          </p:cNvCxnSpPr>
          <p:nvPr/>
        </p:nvCxnSpPr>
        <p:spPr>
          <a:xfrm flipV="1">
            <a:off x="4409411" y="3227770"/>
            <a:ext cx="720911" cy="4862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80312" y="2904603"/>
            <a:ext cx="125925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Validate ID / Marital Status, </a:t>
            </a:r>
            <a:r>
              <a:rPr lang="en-US" sz="1200" dirty="0" err="1" smtClean="0"/>
              <a:t>etc</a:t>
            </a:r>
            <a:endParaRPr lang="id-ID" sz="1200" dirty="0"/>
          </a:p>
        </p:txBody>
      </p:sp>
      <p:cxnSp>
        <p:nvCxnSpPr>
          <p:cNvPr id="78" name="Elbow Connector 77"/>
          <p:cNvCxnSpPr>
            <a:stCxn id="71" idx="3"/>
            <a:endCxn id="76" idx="1"/>
          </p:cNvCxnSpPr>
          <p:nvPr/>
        </p:nvCxnSpPr>
        <p:spPr>
          <a:xfrm flipV="1">
            <a:off x="7004178" y="3227769"/>
            <a:ext cx="37613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21" idx="1"/>
            <a:endCxn id="17" idx="3"/>
          </p:cNvCxnSpPr>
          <p:nvPr/>
        </p:nvCxnSpPr>
        <p:spPr>
          <a:xfrm rot="10800000">
            <a:off x="3108929" y="3263447"/>
            <a:ext cx="212901" cy="4505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7" idx="2"/>
            <a:endCxn id="9" idx="0"/>
          </p:cNvCxnSpPr>
          <p:nvPr/>
        </p:nvCxnSpPr>
        <p:spPr>
          <a:xfrm flipH="1">
            <a:off x="2477633" y="3494278"/>
            <a:ext cx="3778" cy="360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" idx="2"/>
            <a:endCxn id="16" idx="0"/>
          </p:cNvCxnSpPr>
          <p:nvPr/>
        </p:nvCxnSpPr>
        <p:spPr>
          <a:xfrm flipH="1">
            <a:off x="2471180" y="4374242"/>
            <a:ext cx="6453" cy="416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ontent Placeholder 2"/>
          <p:cNvSpPr txBox="1">
            <a:spLocks/>
          </p:cNvSpPr>
          <p:nvPr/>
        </p:nvSpPr>
        <p:spPr>
          <a:xfrm>
            <a:off x="4250425" y="5285482"/>
            <a:ext cx="2967425" cy="5197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smtClean="0"/>
              <a:t>Other parties / agencies / related ministries </a:t>
            </a:r>
            <a:endParaRPr lang="id-ID" sz="1400" dirty="0"/>
          </a:p>
        </p:txBody>
      </p:sp>
      <p:cxnSp>
        <p:nvCxnSpPr>
          <p:cNvPr id="114" name="Elbow Connector 113"/>
          <p:cNvCxnSpPr>
            <a:stCxn id="21" idx="2"/>
            <a:endCxn id="112" idx="1"/>
          </p:cNvCxnSpPr>
          <p:nvPr/>
        </p:nvCxnSpPr>
        <p:spPr>
          <a:xfrm rot="16200000" flipH="1">
            <a:off x="3447476" y="4742424"/>
            <a:ext cx="1221092" cy="384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1143000"/>
          </a:xfrm>
        </p:spPr>
        <p:txBody>
          <a:bodyPr/>
          <a:lstStyle/>
          <a:p>
            <a:pPr algn="r"/>
            <a:r>
              <a:rPr lang="en-US" dirty="0" smtClean="0"/>
              <a:t>Conceptual Design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1340768"/>
            <a:ext cx="5904656" cy="504056"/>
          </a:xfrm>
        </p:spPr>
        <p:txBody>
          <a:bodyPr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PLATFORM : Mobile &amp; Desktop for Users recording</a:t>
            </a:r>
            <a:endParaRPr lang="id-ID" dirty="0"/>
          </a:p>
        </p:txBody>
      </p:sp>
      <p:sp>
        <p:nvSpPr>
          <p:cNvPr id="4" name="Shape 4006"/>
          <p:cNvSpPr/>
          <p:nvPr/>
        </p:nvSpPr>
        <p:spPr>
          <a:xfrm>
            <a:off x="2382692" y="2023998"/>
            <a:ext cx="1037180" cy="208119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87" y="2612312"/>
            <a:ext cx="805989" cy="904563"/>
          </a:xfrm>
          <a:prstGeom prst="rect">
            <a:avLst/>
          </a:prstGeom>
        </p:spPr>
      </p:pic>
      <p:sp>
        <p:nvSpPr>
          <p:cNvPr id="6" name="Shape 4030"/>
          <p:cNvSpPr/>
          <p:nvPr/>
        </p:nvSpPr>
        <p:spPr>
          <a:xfrm>
            <a:off x="3647055" y="2132856"/>
            <a:ext cx="1849889" cy="144016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86" y="2303236"/>
            <a:ext cx="805989" cy="90456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378283" y="4761146"/>
            <a:ext cx="785454" cy="5040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smtClean="0"/>
              <a:t>USER</a:t>
            </a:r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45" y="4251046"/>
            <a:ext cx="1087582" cy="122059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912471" y="4105261"/>
            <a:ext cx="1120629" cy="5040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smtClean="0"/>
              <a:t>RECORD DATA</a:t>
            </a:r>
            <a:endParaRPr lang="id-ID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70654" y="4659414"/>
            <a:ext cx="1016260" cy="4038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smtClean="0"/>
              <a:t>SERVER</a:t>
            </a:r>
            <a:endParaRPr lang="id-ID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12470" y="5267049"/>
            <a:ext cx="1120629" cy="5040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smtClean="0"/>
              <a:t>Validation</a:t>
            </a:r>
            <a:endParaRPr lang="id-ID" dirty="0"/>
          </a:p>
        </p:txBody>
      </p:sp>
      <p:cxnSp>
        <p:nvCxnSpPr>
          <p:cNvPr id="14" name="Elbow Connector 13"/>
          <p:cNvCxnSpPr>
            <a:stCxn id="9" idx="3"/>
            <a:endCxn id="10" idx="1"/>
          </p:cNvCxnSpPr>
          <p:nvPr/>
        </p:nvCxnSpPr>
        <p:spPr>
          <a:xfrm flipV="1">
            <a:off x="3439527" y="4357289"/>
            <a:ext cx="472944" cy="5040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2" idx="1"/>
          </p:cNvCxnSpPr>
          <p:nvPr/>
        </p:nvCxnSpPr>
        <p:spPr>
          <a:xfrm>
            <a:off x="3439527" y="4861344"/>
            <a:ext cx="472943" cy="6577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1" idx="1"/>
          </p:cNvCxnSpPr>
          <p:nvPr/>
        </p:nvCxnSpPr>
        <p:spPr>
          <a:xfrm>
            <a:off x="5033100" y="4357289"/>
            <a:ext cx="537554" cy="5040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11" idx="1"/>
          </p:cNvCxnSpPr>
          <p:nvPr/>
        </p:nvCxnSpPr>
        <p:spPr>
          <a:xfrm flipV="1">
            <a:off x="5033099" y="4861344"/>
            <a:ext cx="537555" cy="6577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851920" y="2380691"/>
            <a:ext cx="529541" cy="749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――――</a:t>
            </a:r>
          </a:p>
          <a:p>
            <a:pPr algn="ctr"/>
            <a:r>
              <a:rPr lang="en-US" sz="1100" dirty="0" smtClean="0"/>
              <a:t>―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236644" y="3073532"/>
            <a:ext cx="714550" cy="1067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――――</a:t>
            </a:r>
          </a:p>
          <a:p>
            <a:pPr algn="ctr"/>
            <a:r>
              <a:rPr lang="en-US" sz="1400" dirty="0" smtClean="0"/>
              <a:t>―――</a:t>
            </a:r>
          </a:p>
          <a:p>
            <a:pPr algn="ctr"/>
            <a:r>
              <a:rPr lang="en-US" sz="1400" dirty="0" smtClean="0"/>
              <a:t>――</a:t>
            </a:r>
            <a:r>
              <a:rPr lang="en-US" dirty="0" smtClean="0"/>
              <a:t>――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7085789" y="4478781"/>
            <a:ext cx="1016261" cy="10402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 smtClean="0"/>
              <a:t>Clause / legal contract template</a:t>
            </a:r>
            <a:endParaRPr lang="id-ID" sz="2000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7082632" y="2296628"/>
            <a:ext cx="1016260" cy="4038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smtClean="0"/>
              <a:t>Google Sheet</a:t>
            </a:r>
            <a:endParaRPr lang="id-ID" dirty="0"/>
          </a:p>
        </p:txBody>
      </p:sp>
      <p:cxnSp>
        <p:nvCxnSpPr>
          <p:cNvPr id="58" name="Elbow Connector 57"/>
          <p:cNvCxnSpPr>
            <a:stCxn id="8" idx="3"/>
            <a:endCxn id="9" idx="1"/>
          </p:cNvCxnSpPr>
          <p:nvPr/>
        </p:nvCxnSpPr>
        <p:spPr>
          <a:xfrm flipV="1">
            <a:off x="2163737" y="4861344"/>
            <a:ext cx="188208" cy="1518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1" idx="3"/>
            <a:endCxn id="45" idx="1"/>
          </p:cNvCxnSpPr>
          <p:nvPr/>
        </p:nvCxnSpPr>
        <p:spPr>
          <a:xfrm>
            <a:off x="6586914" y="4861344"/>
            <a:ext cx="498875" cy="1375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0"/>
            <a:endCxn id="26" idx="2"/>
          </p:cNvCxnSpPr>
          <p:nvPr/>
        </p:nvCxnSpPr>
        <p:spPr>
          <a:xfrm flipH="1" flipV="1">
            <a:off x="7593919" y="4141238"/>
            <a:ext cx="1" cy="337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0"/>
            <a:endCxn id="48" idx="2"/>
          </p:cNvCxnSpPr>
          <p:nvPr/>
        </p:nvCxnSpPr>
        <p:spPr>
          <a:xfrm flipH="1" flipV="1">
            <a:off x="7590762" y="2700487"/>
            <a:ext cx="3157" cy="373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0" y="274638"/>
            <a:ext cx="3394720" cy="1143000"/>
          </a:xfrm>
        </p:spPr>
        <p:txBody>
          <a:bodyPr/>
          <a:lstStyle/>
          <a:p>
            <a:pPr algn="r"/>
            <a:r>
              <a:rPr lang="en-US" dirty="0" smtClean="0"/>
              <a:t>Screenshots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112" y="1979920"/>
            <a:ext cx="2964426" cy="951271"/>
          </a:xfrm>
        </p:spPr>
        <p:txBody>
          <a:bodyPr anchor="ctr"/>
          <a:lstStyle/>
          <a:p>
            <a:pPr marL="0" indent="0" algn="r">
              <a:buNone/>
            </a:pPr>
            <a:r>
              <a:rPr lang="en-US" dirty="0" smtClean="0"/>
              <a:t>Standard App</a:t>
            </a:r>
            <a:endParaRPr lang="id-ID" dirty="0"/>
          </a:p>
        </p:txBody>
      </p:sp>
      <p:pic>
        <p:nvPicPr>
          <p:cNvPr id="1026" name="Picture 2" descr="https://z-p3-scontent-sin6-2.xx.fbcdn.net/v/t1.0-9/29313078_10156305319049168_7701253455561621504_n.jpg?oh=5cea9c619b17ef19dd2b2da1bc98e7d0&amp;oe=5B4CD4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36" y="3573016"/>
            <a:ext cx="170118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z-p3-scontent-sin6-2.xx.fbcdn.net/v/t1.0-9/29313267_10156305319029168_7926712841732620288_n.jpg?oh=976fca3da2c541b2cdee602aaa5066fa&amp;oe=5B3841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36" y="497034"/>
            <a:ext cx="1668247" cy="296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z-p3-scontent-sin6-2.xx.fbcdn.net/v/t1.0-9/29366147_10156305319014168_1107768088222236672_n.jpg?oh=0b93e559458dff01708905a200ef290f&amp;oe=5B00EA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73016"/>
            <a:ext cx="1692350" cy="30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z-p3-scontent-sin6-2.xx.fbcdn.net/v/t1.0-9/29387126_10156305319089168_8582145625859031040_n.jpg?oh=9deb37068f772e62a8cb7279831d8f14&amp;oe=5B2FBC1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69" y="471181"/>
            <a:ext cx="1689255" cy="299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z-p3-scontent-sin6-2.xx.fbcdn.net/v/t1.0-9/29314885_10156305318999168_939647765288321024_n.jpg?oh=30f6cb5a53dd2a634d38e83fb0248c5c&amp;oe=5B35E1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74" y="3555585"/>
            <a:ext cx="1692350" cy="30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7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End of Presentation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484784"/>
            <a:ext cx="6491064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Thank </a:t>
            </a:r>
            <a:r>
              <a:rPr lang="en-US" sz="7200" dirty="0" smtClean="0"/>
              <a:t>you</a:t>
            </a:r>
            <a:r>
              <a:rPr lang="en-US" dirty="0" smtClean="0"/>
              <a:t>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47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/>
          <a:p>
            <a:pPr algn="r"/>
            <a:r>
              <a:rPr lang="en-US" dirty="0" smtClean="0"/>
              <a:t>Team Yoda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5731"/>
            <a:ext cx="1787842" cy="25233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24" y="3933055"/>
            <a:ext cx="1756716" cy="26165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75656" y="3933056"/>
            <a:ext cx="5112568" cy="2616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3419872" y="1268760"/>
            <a:ext cx="5112568" cy="2520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1619672" y="3991123"/>
            <a:ext cx="47525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id-ID" sz="1200" b="1" dirty="0">
                <a:solidFill>
                  <a:schemeClr val="bg1"/>
                </a:solidFill>
                <a:ea typeface="Titillium Web"/>
                <a:cs typeface="Titillium Web"/>
                <a:sym typeface="Titillium Web"/>
              </a:rPr>
              <a:t>JULIE  </a:t>
            </a:r>
            <a:r>
              <a:rPr lang="en-US" sz="1200" dirty="0">
                <a:solidFill>
                  <a:schemeClr val="bg1"/>
                </a:solidFill>
              </a:rPr>
              <a:t>(38 </a:t>
            </a:r>
            <a:r>
              <a:rPr lang="en-US" sz="1200" dirty="0" err="1">
                <a:solidFill>
                  <a:schemeClr val="bg1"/>
                </a:solidFill>
              </a:rPr>
              <a:t>yrs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id-ID" sz="1200" dirty="0">
                <a:solidFill>
                  <a:schemeClr val="bg1"/>
                </a:solidFill>
              </a:rPr>
              <a:t>Hustler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bg1"/>
                </a:solidFill>
              </a:rPr>
              <a:t>I studied Journalism and didn’t have an IT background. During 2006-2010s, I was working as a property sales consultant for primary developers. Today, I am improving my skills and knowledge by studying Computer Science, Coding, Programming language, AI, Web and Mobile Development through MOOC sites like </a:t>
            </a:r>
            <a:r>
              <a:rPr lang="en-US" sz="1200" dirty="0" err="1">
                <a:solidFill>
                  <a:schemeClr val="bg1"/>
                </a:solidFill>
              </a:rPr>
              <a:t>Edx</a:t>
            </a:r>
            <a:r>
              <a:rPr lang="en-US" sz="1200" dirty="0">
                <a:solidFill>
                  <a:schemeClr val="bg1"/>
                </a:solidFill>
              </a:rPr>
              <a:t> or </a:t>
            </a:r>
            <a:r>
              <a:rPr lang="en-US" sz="1200" dirty="0" err="1">
                <a:solidFill>
                  <a:schemeClr val="bg1"/>
                </a:solidFill>
              </a:rPr>
              <a:t>Udacity</a:t>
            </a:r>
            <a:r>
              <a:rPr lang="en-US" sz="1200" dirty="0">
                <a:solidFill>
                  <a:schemeClr val="bg1"/>
                </a:solidFill>
              </a:rPr>
              <a:t> Google. I recently participate in AI Saturdays class at GOJEK to learn about AI and Data Machine.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bg1"/>
                </a:solidFill>
              </a:rPr>
              <a:t>My </a:t>
            </a:r>
            <a:r>
              <a:rPr lang="en-US" sz="1200" dirty="0" err="1">
                <a:solidFill>
                  <a:schemeClr val="bg1"/>
                </a:solidFill>
              </a:rPr>
              <a:t>hackathon</a:t>
            </a:r>
            <a:r>
              <a:rPr lang="en-US" sz="1200" dirty="0">
                <a:solidFill>
                  <a:schemeClr val="bg1"/>
                </a:solidFill>
              </a:rPr>
              <a:t> experiences were C4TK, </a:t>
            </a:r>
            <a:r>
              <a:rPr lang="en-US" sz="1200" dirty="0" err="1">
                <a:solidFill>
                  <a:schemeClr val="bg1"/>
                </a:solidFill>
              </a:rPr>
              <a:t>HackJak</a:t>
            </a:r>
            <a:r>
              <a:rPr lang="en-US" sz="1200" dirty="0">
                <a:solidFill>
                  <a:schemeClr val="bg1"/>
                </a:solidFill>
              </a:rPr>
              <a:t> (top ten nominator), Girls In Tech </a:t>
            </a:r>
            <a:r>
              <a:rPr lang="en-US" sz="1200" dirty="0" err="1">
                <a:solidFill>
                  <a:schemeClr val="bg1"/>
                </a:solidFill>
              </a:rPr>
              <a:t>Hackathon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dirty="0" err="1">
                <a:solidFill>
                  <a:schemeClr val="bg1"/>
                </a:solidFill>
              </a:rPr>
              <a:t>Fishackathon</a:t>
            </a:r>
            <a:r>
              <a:rPr lang="en-US" sz="1200" dirty="0">
                <a:solidFill>
                  <a:schemeClr val="bg1"/>
                </a:solidFill>
              </a:rPr>
              <a:t>. I am a freelancer (editor and writer), and also an early-stage digital literary publishing startup founder. (Twitter/IG: @</a:t>
            </a:r>
            <a:r>
              <a:rPr lang="en-US" sz="1200" dirty="0" err="1">
                <a:solidFill>
                  <a:schemeClr val="bg1"/>
                </a:solidFill>
              </a:rPr>
              <a:t>juleshwa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id-ID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1412776"/>
            <a:ext cx="48245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id-ID" sz="1200" b="1" dirty="0">
                <a:solidFill>
                  <a:schemeClr val="bg1"/>
                </a:solidFill>
                <a:ea typeface="Titillium Web"/>
                <a:cs typeface="Titillium Web"/>
                <a:sym typeface="Titillium Web"/>
              </a:rPr>
              <a:t>HENDRA  </a:t>
            </a:r>
            <a:r>
              <a:rPr lang="en-US" sz="1200" dirty="0">
                <a:solidFill>
                  <a:schemeClr val="bg1"/>
                </a:solidFill>
              </a:rPr>
              <a:t>(30yrs/</a:t>
            </a:r>
            <a:r>
              <a:rPr lang="id-ID" sz="1200" dirty="0">
                <a:solidFill>
                  <a:schemeClr val="bg1"/>
                </a:solidFill>
              </a:rPr>
              <a:t>Hacker / Team Leader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bg1"/>
                </a:solidFill>
              </a:rPr>
              <a:t>I am a passionate programmer. I call myself as perfectionist, realistic,  but eager to learn new things to grow my capabilities. Now, I work as Lead Software Developer (Business Development Manager) of PT </a:t>
            </a:r>
            <a:r>
              <a:rPr lang="en-US" sz="1200" dirty="0" err="1">
                <a:solidFill>
                  <a:schemeClr val="bg1"/>
                </a:solidFill>
              </a:rPr>
              <a:t>IONSoft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bg1"/>
                </a:solidFill>
              </a:rPr>
              <a:t>Lists of my works (web and applications) are: </a:t>
            </a:r>
            <a:r>
              <a:rPr lang="en-US" sz="1200" dirty="0" err="1">
                <a:solidFill>
                  <a:schemeClr val="bg1"/>
                </a:solidFill>
              </a:rPr>
              <a:t>Loebanget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Fotato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Pulsaku</a:t>
            </a:r>
            <a:r>
              <a:rPr lang="en-US" sz="1200" dirty="0">
                <a:solidFill>
                  <a:schemeClr val="bg1"/>
                </a:solidFill>
              </a:rPr>
              <a:t>, and DIA.LO.GUE.  I am familiar with  several of mark-up and programming languages such as HTML, CSS, </a:t>
            </a:r>
            <a:r>
              <a:rPr lang="en-US" sz="1200" dirty="0" err="1">
                <a:solidFill>
                  <a:schemeClr val="bg1"/>
                </a:solidFill>
              </a:rPr>
              <a:t>Javascript</a:t>
            </a:r>
            <a:r>
              <a:rPr lang="en-US" sz="1200" dirty="0">
                <a:solidFill>
                  <a:schemeClr val="bg1"/>
                </a:solidFill>
              </a:rPr>
              <a:t>, PHP, Java, </a:t>
            </a:r>
            <a:r>
              <a:rPr lang="en-US" sz="1200" dirty="0" err="1">
                <a:solidFill>
                  <a:schemeClr val="bg1"/>
                </a:solidFill>
              </a:rPr>
              <a:t>Kotlin</a:t>
            </a:r>
            <a:r>
              <a:rPr lang="en-US" sz="1200" dirty="0">
                <a:solidFill>
                  <a:schemeClr val="bg1"/>
                </a:solidFill>
              </a:rPr>
              <a:t>, etc.  My full resume can be checked  via: </a:t>
            </a:r>
            <a:r>
              <a:rPr lang="en-US" sz="1200" i="1" dirty="0">
                <a:solidFill>
                  <a:schemeClr val="bg1"/>
                </a:solidFill>
              </a:rPr>
              <a:t>https://hendrawd.github.io/  </a:t>
            </a:r>
            <a:r>
              <a:rPr lang="en-US" sz="1200" b="1" dirty="0">
                <a:solidFill>
                  <a:schemeClr val="bg1"/>
                </a:solidFill>
              </a:rPr>
              <a:t>(</a:t>
            </a:r>
            <a:r>
              <a:rPr lang="en-US" sz="1200" b="1" dirty="0">
                <a:solidFill>
                  <a:schemeClr val="bg1"/>
                </a:solidFill>
                <a:hlinkClick r:id="rId4"/>
              </a:rPr>
              <a:t>link</a:t>
            </a:r>
            <a:r>
              <a:rPr lang="en-US" sz="1200" b="1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bg1"/>
                </a:solidFill>
              </a:rPr>
              <a:t>I participated in several </a:t>
            </a:r>
            <a:r>
              <a:rPr lang="en-US" sz="1200" dirty="0" err="1">
                <a:solidFill>
                  <a:schemeClr val="bg1"/>
                </a:solidFill>
              </a:rPr>
              <a:t>Hackathon</a:t>
            </a:r>
            <a:r>
              <a:rPr lang="en-US" sz="1200" dirty="0">
                <a:solidFill>
                  <a:schemeClr val="bg1"/>
                </a:solidFill>
              </a:rPr>
              <a:t> such as </a:t>
            </a:r>
            <a:r>
              <a:rPr lang="en-US" sz="1200" dirty="0" err="1">
                <a:solidFill>
                  <a:schemeClr val="bg1"/>
                </a:solidFill>
              </a:rPr>
              <a:t>FinHack</a:t>
            </a:r>
            <a:r>
              <a:rPr lang="en-US" sz="1200" dirty="0">
                <a:solidFill>
                  <a:schemeClr val="bg1"/>
                </a:solidFill>
              </a:rPr>
              <a:t> 2017, FWD </a:t>
            </a:r>
            <a:r>
              <a:rPr lang="en-US" sz="1200" dirty="0" err="1">
                <a:solidFill>
                  <a:schemeClr val="bg1"/>
                </a:solidFill>
              </a:rPr>
              <a:t>Hackathon</a:t>
            </a:r>
            <a:r>
              <a:rPr lang="en-US" sz="1200" dirty="0">
                <a:solidFill>
                  <a:schemeClr val="bg1"/>
                </a:solidFill>
              </a:rPr>
              <a:t>, C4TK, </a:t>
            </a:r>
            <a:r>
              <a:rPr lang="en-US" sz="1200" dirty="0" err="1">
                <a:solidFill>
                  <a:schemeClr val="bg1"/>
                </a:solidFill>
              </a:rPr>
              <a:t>HackJak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</a:rPr>
              <a:t>Fishackathon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69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200800" cy="1143000"/>
          </a:xfrm>
        </p:spPr>
        <p:txBody>
          <a:bodyPr/>
          <a:lstStyle/>
          <a:p>
            <a:pPr algn="r"/>
            <a:r>
              <a:rPr lang="en-US" dirty="0" smtClean="0"/>
              <a:t>Team Yoda’s links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1888233"/>
            <a:ext cx="6912768" cy="2692895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Video/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</a:p>
          <a:p>
            <a:pPr marL="0" indent="0" algn="r">
              <a:buNone/>
            </a:pPr>
            <a:r>
              <a:rPr lang="en-US" dirty="0" err="1" smtClean="0">
                <a:hlinkClick r:id="rId2"/>
              </a:rPr>
              <a:t>Hendra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Wijaya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Djiono</a:t>
            </a:r>
            <a:endParaRPr lang="en-US" dirty="0"/>
          </a:p>
          <a:p>
            <a:pPr algn="r"/>
            <a:r>
              <a:rPr lang="en-US" dirty="0" err="1" smtClean="0"/>
              <a:t>Github</a:t>
            </a:r>
            <a:r>
              <a:rPr lang="en-US" dirty="0"/>
              <a:t> /PDF/Presentation Kit</a:t>
            </a:r>
          </a:p>
          <a:p>
            <a:pPr marL="0" indent="0" algn="r">
              <a:buNone/>
            </a:pPr>
            <a:r>
              <a:rPr lang="id-ID" sz="2400" dirty="0" smtClean="0">
                <a:hlinkClick r:id="rId3"/>
              </a:rPr>
              <a:t>https</a:t>
            </a:r>
            <a:r>
              <a:rPr lang="id-ID" sz="2400" dirty="0">
                <a:hlinkClick r:id="rId3"/>
              </a:rPr>
              <a:t>://</a:t>
            </a:r>
            <a:r>
              <a:rPr lang="id-ID" sz="2400" dirty="0" smtClean="0">
                <a:hlinkClick r:id="rId3"/>
              </a:rPr>
              <a:t>github.com/hendrawd/SmartREDS</a:t>
            </a:r>
            <a:endParaRPr lang="en-US" sz="2400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1143000"/>
          </a:xfrm>
        </p:spPr>
        <p:txBody>
          <a:bodyPr/>
          <a:lstStyle/>
          <a:p>
            <a:pPr algn="r"/>
            <a:r>
              <a:rPr lang="en-US" dirty="0" smtClean="0"/>
              <a:t>PROJECT SUMMARY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1600201"/>
            <a:ext cx="6840760" cy="3845024"/>
          </a:xfrm>
        </p:spPr>
        <p:txBody>
          <a:bodyPr/>
          <a:lstStyle/>
          <a:p>
            <a:r>
              <a:rPr lang="en-US" dirty="0" smtClean="0"/>
              <a:t>Simple Contract Recording</a:t>
            </a:r>
          </a:p>
          <a:p>
            <a:r>
              <a:rPr lang="en-US" dirty="0" smtClean="0"/>
              <a:t>User Friendly</a:t>
            </a:r>
          </a:p>
          <a:p>
            <a:r>
              <a:rPr lang="en-US" dirty="0" smtClean="0"/>
              <a:t>Safe system</a:t>
            </a:r>
          </a:p>
          <a:p>
            <a:r>
              <a:rPr lang="en-US" dirty="0" smtClean="0"/>
              <a:t>Validated Transaction</a:t>
            </a:r>
          </a:p>
          <a:p>
            <a:r>
              <a:rPr lang="en-US" dirty="0" smtClean="0"/>
              <a:t>Automatically linked to related Government Ministries</a:t>
            </a:r>
          </a:p>
        </p:txBody>
      </p:sp>
    </p:spTree>
    <p:extLst>
      <p:ext uri="{BB962C8B-B14F-4D97-AF65-F5344CB8AC3E}">
        <p14:creationId xmlns:p14="http://schemas.microsoft.com/office/powerpoint/2010/main" val="283966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OUR USERS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00200"/>
            <a:ext cx="7283152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ESCROW AGENTS (e.g. Notary in Civil Law Jurisdiction)</a:t>
            </a:r>
          </a:p>
          <a:p>
            <a:r>
              <a:rPr lang="en-US" dirty="0" smtClean="0"/>
              <a:t>REAL ESTATE DEVELOPER</a:t>
            </a:r>
          </a:p>
          <a:p>
            <a:r>
              <a:rPr lang="en-US" dirty="0" smtClean="0"/>
              <a:t>REAL ESTATE BROKER AGENCY</a:t>
            </a:r>
          </a:p>
          <a:p>
            <a:r>
              <a:rPr lang="en-US" dirty="0" smtClean="0"/>
              <a:t>BANK (in the future)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this </a:t>
            </a:r>
            <a:r>
              <a:rPr lang="en-US" dirty="0" err="1" smtClean="0"/>
              <a:t>CLBFest</a:t>
            </a:r>
            <a:r>
              <a:rPr lang="en-US" dirty="0" smtClean="0"/>
              <a:t> 2018 challenge, we choose to focus in to Notary as the user of </a:t>
            </a:r>
            <a:r>
              <a:rPr lang="en-US" dirty="0" err="1" smtClean="0"/>
              <a:t>SmartREDS</a:t>
            </a:r>
            <a:r>
              <a:rPr lang="en-US" dirty="0" smtClean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514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BRIEF EXPLANATION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600200"/>
            <a:ext cx="73551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Notary or PPAT </a:t>
            </a:r>
            <a:r>
              <a:rPr lang="en-US" sz="2400" dirty="0"/>
              <a:t>as the escrow agent has the important role during real estate purchasing transaction. Notary, as the law representative, has the </a:t>
            </a:r>
            <a:r>
              <a:rPr lang="en-US" sz="2400" dirty="0" smtClean="0"/>
              <a:t>power such as: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issue the legal real estate purchase agreement (</a:t>
            </a:r>
            <a:r>
              <a:rPr lang="en-US" sz="2400" dirty="0" err="1"/>
              <a:t>Akta</a:t>
            </a:r>
            <a:r>
              <a:rPr lang="en-US" sz="2400" dirty="0"/>
              <a:t> </a:t>
            </a:r>
            <a:r>
              <a:rPr lang="en-US" sz="2400" dirty="0" err="1"/>
              <a:t>Jual</a:t>
            </a:r>
            <a:r>
              <a:rPr lang="en-US" sz="2400" dirty="0"/>
              <a:t> </a:t>
            </a:r>
            <a:r>
              <a:rPr lang="en-US" sz="2400" dirty="0" err="1" smtClean="0"/>
              <a:t>Beli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Request name changing process </a:t>
            </a:r>
            <a:r>
              <a:rPr lang="en-US" sz="2400" dirty="0"/>
              <a:t>for every purchasing transaction (</a:t>
            </a:r>
            <a:r>
              <a:rPr lang="en-US" sz="2400" dirty="0" err="1"/>
              <a:t>Balik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Validate </a:t>
            </a:r>
            <a:r>
              <a:rPr lang="en-US" sz="2400" dirty="0"/>
              <a:t>the real estate's certificate of </a:t>
            </a:r>
            <a:r>
              <a:rPr lang="en-US" sz="2400" dirty="0" smtClean="0"/>
              <a:t>ownership (</a:t>
            </a:r>
            <a:r>
              <a:rPr lang="en-US" sz="2400" dirty="0" err="1" smtClean="0"/>
              <a:t>Sertifikat</a:t>
            </a:r>
            <a:r>
              <a:rPr lang="en-US" sz="2400" dirty="0" smtClean="0"/>
              <a:t> </a:t>
            </a:r>
            <a:r>
              <a:rPr lang="en-US" sz="2400" dirty="0" err="1"/>
              <a:t>H</a:t>
            </a:r>
            <a:r>
              <a:rPr lang="en-US" sz="2400" dirty="0" err="1" smtClean="0"/>
              <a:t>ak</a:t>
            </a:r>
            <a:r>
              <a:rPr lang="en-US" sz="2400" dirty="0" smtClean="0"/>
              <a:t> </a:t>
            </a:r>
            <a:r>
              <a:rPr lang="en-US" sz="2400" dirty="0" err="1"/>
              <a:t>M</a:t>
            </a:r>
            <a:r>
              <a:rPr lang="en-US" sz="2400" dirty="0" err="1" smtClean="0"/>
              <a:t>ilik</a:t>
            </a:r>
            <a:r>
              <a:rPr lang="en-US" sz="2400" dirty="0" smtClean="0"/>
              <a:t> </a:t>
            </a:r>
            <a:r>
              <a:rPr lang="en-US" sz="2400" dirty="0" err="1" smtClean="0"/>
              <a:t>tanah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bangunan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Validate the transaction and real estate taxes payment</a:t>
            </a:r>
          </a:p>
          <a:p>
            <a:r>
              <a:rPr lang="en-US" sz="2400" dirty="0" err="1" smtClean="0"/>
              <a:t>Etc</a:t>
            </a:r>
            <a:r>
              <a:rPr lang="en-US" sz="2400" dirty="0" smtClean="0"/>
              <a:t> 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8347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REGULAR LEGAL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224" y="1700808"/>
            <a:ext cx="1666528" cy="6766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PURCHASER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13465" y="3832448"/>
            <a:ext cx="1666528" cy="6766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NOTARY /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PPAT</a:t>
            </a: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04555" y="1738516"/>
            <a:ext cx="1666528" cy="6766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 smtClean="0"/>
              <a:t>SELLER</a:t>
            </a:r>
            <a:endParaRPr lang="id-ID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13465" y="2608312"/>
            <a:ext cx="1666528" cy="6766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REAL ESTATE TRANSACTION</a:t>
            </a:r>
            <a:endParaRPr lang="id-ID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13465" y="5134272"/>
            <a:ext cx="1666528" cy="6766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The National Land Agency</a:t>
            </a:r>
            <a:endParaRPr lang="id-ID" dirty="0"/>
          </a:p>
        </p:txBody>
      </p:sp>
      <p:cxnSp>
        <p:nvCxnSpPr>
          <p:cNvPr id="11" name="Elbow Connector 10"/>
          <p:cNvCxnSpPr>
            <a:stCxn id="6" idx="2"/>
            <a:endCxn id="7" idx="1"/>
          </p:cNvCxnSpPr>
          <p:nvPr/>
        </p:nvCxnSpPr>
        <p:spPr>
          <a:xfrm rot="16200000" flipH="1">
            <a:off x="3459912" y="2093095"/>
            <a:ext cx="531460" cy="11756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4" idx="0"/>
          </p:cNvCxnSpPr>
          <p:nvPr/>
        </p:nvCxnSpPr>
        <p:spPr>
          <a:xfrm>
            <a:off x="5146729" y="3284984"/>
            <a:ext cx="0" cy="547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2"/>
            <a:endCxn id="7" idx="3"/>
          </p:cNvCxnSpPr>
          <p:nvPr/>
        </p:nvCxnSpPr>
        <p:spPr>
          <a:xfrm rot="5400000">
            <a:off x="6416157" y="1941317"/>
            <a:ext cx="569168" cy="14414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5146729" y="4509120"/>
            <a:ext cx="0" cy="625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13377" y="3847618"/>
            <a:ext cx="201622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Validate Purchasing  / Tax Payment</a:t>
            </a:r>
            <a:endParaRPr lang="id-ID" dirty="0"/>
          </a:p>
        </p:txBody>
      </p:sp>
      <p:cxnSp>
        <p:nvCxnSpPr>
          <p:cNvPr id="28" name="Straight Arrow Connector 27"/>
          <p:cNvCxnSpPr>
            <a:stCxn id="4" idx="3"/>
            <a:endCxn id="26" idx="1"/>
          </p:cNvCxnSpPr>
          <p:nvPr/>
        </p:nvCxnSpPr>
        <p:spPr>
          <a:xfrm>
            <a:off x="5979993" y="4170784"/>
            <a:ext cx="433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73946" y="5010943"/>
            <a:ext cx="2119731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Land Registry / </a:t>
            </a:r>
          </a:p>
          <a:p>
            <a:pPr algn="ctr"/>
            <a:r>
              <a:rPr lang="en-US" dirty="0" smtClean="0"/>
              <a:t>Certificate of Ownership</a:t>
            </a:r>
            <a:endParaRPr lang="id-ID" dirty="0"/>
          </a:p>
        </p:txBody>
      </p:sp>
      <p:sp>
        <p:nvSpPr>
          <p:cNvPr id="31" name="TextBox 30"/>
          <p:cNvSpPr txBox="1"/>
          <p:nvPr/>
        </p:nvSpPr>
        <p:spPr>
          <a:xfrm>
            <a:off x="1930723" y="3847617"/>
            <a:ext cx="180617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AJB/PURCHASE AGREEMENT</a:t>
            </a:r>
            <a:endParaRPr lang="id-ID" dirty="0"/>
          </a:p>
        </p:txBody>
      </p:sp>
      <p:cxnSp>
        <p:nvCxnSpPr>
          <p:cNvPr id="33" name="Straight Arrow Connector 32"/>
          <p:cNvCxnSpPr>
            <a:stCxn id="4" idx="1"/>
            <a:endCxn id="31" idx="3"/>
          </p:cNvCxnSpPr>
          <p:nvPr/>
        </p:nvCxnSpPr>
        <p:spPr>
          <a:xfrm flipH="1" flipV="1">
            <a:off x="3736902" y="4170783"/>
            <a:ext cx="57656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30" idx="3"/>
          </p:cNvCxnSpPr>
          <p:nvPr/>
        </p:nvCxnSpPr>
        <p:spPr>
          <a:xfrm flipH="1">
            <a:off x="3893677" y="5472608"/>
            <a:ext cx="419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  <a:endCxn id="30" idx="0"/>
          </p:cNvCxnSpPr>
          <p:nvPr/>
        </p:nvCxnSpPr>
        <p:spPr>
          <a:xfrm flipH="1">
            <a:off x="2833812" y="4493948"/>
            <a:ext cx="1" cy="516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REGULAR PROBLEM SETS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600201"/>
            <a:ext cx="7139136" cy="3196951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Too many papers for requirements and validation</a:t>
            </a:r>
          </a:p>
          <a:p>
            <a:r>
              <a:rPr lang="en-US" sz="2800" dirty="0"/>
              <a:t>Manual or semi digital validation / process</a:t>
            </a:r>
          </a:p>
          <a:p>
            <a:r>
              <a:rPr lang="en-US" sz="2800" dirty="0"/>
              <a:t>It takes plenty of time to get the certificate of ownership issued by The National Land Agency</a:t>
            </a:r>
          </a:p>
          <a:p>
            <a:r>
              <a:rPr lang="en-US" sz="2800" dirty="0"/>
              <a:t>Not automated register</a:t>
            </a:r>
          </a:p>
          <a:p>
            <a:r>
              <a:rPr lang="en-US" sz="2800" dirty="0"/>
              <a:t>The legal contract still needs to be </a:t>
            </a:r>
            <a:r>
              <a:rPr lang="en-US" sz="2800" dirty="0" smtClean="0"/>
              <a:t>printed, risk to be damaged or lost.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47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OUR </a:t>
            </a:r>
            <a:r>
              <a:rPr lang="id-ID" dirty="0" smtClean="0"/>
              <a:t>SOLUTION</a:t>
            </a:r>
            <a:r>
              <a:rPr lang="en-US" dirty="0" smtClean="0"/>
              <a:t>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600200"/>
            <a:ext cx="7211144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Smart Legal Contract</a:t>
            </a:r>
          </a:p>
          <a:p>
            <a:r>
              <a:rPr lang="en-US" dirty="0" smtClean="0"/>
              <a:t>Simple recording and payment validation</a:t>
            </a:r>
          </a:p>
          <a:p>
            <a:r>
              <a:rPr lang="en-US" dirty="0" smtClean="0"/>
              <a:t>Updated registry status</a:t>
            </a:r>
          </a:p>
          <a:p>
            <a:r>
              <a:rPr lang="en-US" dirty="0" smtClean="0"/>
              <a:t>Automatically linked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(Future Development)</a:t>
            </a:r>
          </a:p>
          <a:p>
            <a:r>
              <a:rPr lang="en-US" dirty="0" err="1" smtClean="0"/>
              <a:t>Cryptocurrency</a:t>
            </a:r>
            <a:r>
              <a:rPr lang="en-US" dirty="0" smtClean="0"/>
              <a:t> as transaction payment</a:t>
            </a:r>
          </a:p>
          <a:p>
            <a:r>
              <a:rPr lang="en-US" dirty="0" err="1" smtClean="0"/>
              <a:t>Blockchain</a:t>
            </a:r>
            <a:r>
              <a:rPr lang="en-US" dirty="0" smtClean="0"/>
              <a:t> based database</a:t>
            </a:r>
          </a:p>
          <a:p>
            <a:endParaRPr lang="en-US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47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616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Smart Legal Contract in Real Estate Field</vt:lpstr>
      <vt:lpstr>Team Yoda</vt:lpstr>
      <vt:lpstr>Team Yoda’s links</vt:lpstr>
      <vt:lpstr>PROJECT SUMMARY</vt:lpstr>
      <vt:lpstr>OUR USERS</vt:lpstr>
      <vt:lpstr>BRIEF EXPLANATION</vt:lpstr>
      <vt:lpstr>REGULAR LEGAL WORKFLOW</vt:lpstr>
      <vt:lpstr>REGULAR PROBLEM SETS</vt:lpstr>
      <vt:lpstr>OUR SOLUTIONS</vt:lpstr>
      <vt:lpstr>SmartREDS flowchart</vt:lpstr>
      <vt:lpstr>Conceptual Design</vt:lpstr>
      <vt:lpstr>Screenshots</vt:lpstr>
      <vt:lpstr>End of Presentation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Legal Contract</dc:title>
  <dc:creator>DESIGN309</dc:creator>
  <cp:lastModifiedBy>DESIGN309</cp:lastModifiedBy>
  <cp:revision>26</cp:revision>
  <dcterms:created xsi:type="dcterms:W3CDTF">2018-03-17T07:28:51Z</dcterms:created>
  <dcterms:modified xsi:type="dcterms:W3CDTF">2018-03-18T07:47:22Z</dcterms:modified>
</cp:coreProperties>
</file>