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3" r:id="rId7"/>
    <p:sldId id="274" r:id="rId8"/>
    <p:sldId id="269" r:id="rId9"/>
    <p:sldId id="259" r:id="rId10"/>
    <p:sldId id="275" r:id="rId11"/>
    <p:sldId id="270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7" autoAdjust="0"/>
    <p:restoredTop sz="94660"/>
  </p:normalViewPr>
  <p:slideViewPr>
    <p:cSldViewPr>
      <p:cViewPr varScale="1">
        <p:scale>
          <a:sx n="68" d="100"/>
          <a:sy n="68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A6F72-B8E6-427B-A888-D1DD67B42C46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33076E-6A79-455D-809B-8903EC6BA13C}">
      <dgm:prSet phldrT="[Text]"/>
      <dgm:spPr/>
      <dgm:t>
        <a:bodyPr/>
        <a:lstStyle/>
        <a:p>
          <a:r>
            <a:rPr lang="id-ID" dirty="0" smtClean="0">
              <a:latin typeface="Lato" pitchFamily="34" charset="0"/>
              <a:ea typeface="Lato" pitchFamily="34" charset="0"/>
              <a:cs typeface="Lato" pitchFamily="34" charset="0"/>
            </a:rPr>
            <a:t>12.000</a:t>
          </a:r>
          <a:endParaRPr lang="id-ID" dirty="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0C0181F9-5DBC-4306-AFD6-5D2978E6DC55}" type="parTrans" cxnId="{D3CDC656-2578-453B-89C1-A27AFE110111}">
      <dgm:prSet/>
      <dgm:spPr/>
      <dgm:t>
        <a:bodyPr/>
        <a:lstStyle/>
        <a:p>
          <a:endParaRPr lang="id-ID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854572CB-C056-4BB8-9484-10E29198B684}" type="sibTrans" cxnId="{D3CDC656-2578-453B-89C1-A27AFE110111}">
      <dgm:prSet/>
      <dgm:spPr/>
      <dgm:t>
        <a:bodyPr/>
        <a:lstStyle/>
        <a:p>
          <a:endParaRPr lang="id-ID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BECF7CCD-87C0-4162-BD04-6FB9C9F5609A}">
      <dgm:prSet phldrT="[Text]"/>
      <dgm:spPr/>
      <dgm:t>
        <a:bodyPr/>
        <a:lstStyle/>
        <a:p>
          <a:r>
            <a:rPr lang="id-ID" dirty="0" smtClean="0">
              <a:latin typeface="Lato" pitchFamily="34" charset="0"/>
              <a:ea typeface="Lato" pitchFamily="34" charset="0"/>
              <a:cs typeface="Lato" pitchFamily="34" charset="0"/>
            </a:rPr>
            <a:t>Rp10M</a:t>
          </a:r>
          <a:endParaRPr lang="id-ID" dirty="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DD87CC36-DF6F-4D3C-9466-30EBE6F91153}" type="parTrans" cxnId="{CF20199B-673D-4665-8BB5-A1FA02FFCF90}">
      <dgm:prSet/>
      <dgm:spPr/>
      <dgm:t>
        <a:bodyPr/>
        <a:lstStyle/>
        <a:p>
          <a:endParaRPr lang="id-ID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0F208D5C-DACA-496A-BC35-1BEF02283187}" type="sibTrans" cxnId="{CF20199B-673D-4665-8BB5-A1FA02FFCF90}">
      <dgm:prSet/>
      <dgm:spPr/>
      <dgm:t>
        <a:bodyPr/>
        <a:lstStyle/>
        <a:p>
          <a:endParaRPr lang="id-ID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0A61DA12-D751-468F-9778-9FA7918F7ED8}">
      <dgm:prSet phldrT="[Text]"/>
      <dgm:spPr/>
      <dgm:t>
        <a:bodyPr/>
        <a:lstStyle/>
        <a:p>
          <a:r>
            <a:rPr lang="id-ID" dirty="0" smtClean="0">
              <a:latin typeface="Lato" pitchFamily="34" charset="0"/>
              <a:ea typeface="Lato" pitchFamily="34" charset="0"/>
              <a:cs typeface="Lato" pitchFamily="34" charset="0"/>
            </a:rPr>
            <a:t>Rp120B</a:t>
          </a:r>
          <a:endParaRPr lang="id-ID" dirty="0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CF5D49B2-816C-4353-BFA8-64D5F205C53A}" type="parTrans" cxnId="{7B4C7E9A-70BE-4747-BEDC-4B9945CFD0D1}">
      <dgm:prSet/>
      <dgm:spPr/>
      <dgm:t>
        <a:bodyPr/>
        <a:lstStyle/>
        <a:p>
          <a:endParaRPr lang="id-ID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6F156013-7BF8-47DB-BD34-865B5C11CA1D}" type="sibTrans" cxnId="{7B4C7E9A-70BE-4747-BEDC-4B9945CFD0D1}">
      <dgm:prSet/>
      <dgm:spPr/>
      <dgm:t>
        <a:bodyPr/>
        <a:lstStyle/>
        <a:p>
          <a:endParaRPr lang="id-ID">
            <a:latin typeface="Lato" pitchFamily="34" charset="0"/>
            <a:ea typeface="Lato" pitchFamily="34" charset="0"/>
            <a:cs typeface="Lato" pitchFamily="34" charset="0"/>
          </a:endParaRPr>
        </a:p>
      </dgm:t>
    </dgm:pt>
    <dgm:pt modelId="{0E286C67-79A4-4BF3-A073-12F3F09378D8}" type="pres">
      <dgm:prSet presAssocID="{984A6F72-B8E6-427B-A888-D1DD67B42C4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1B0C277-A32E-41D1-802D-06B94ABCFCD9}" type="pres">
      <dgm:prSet presAssocID="{5433076E-6A79-455D-809B-8903EC6BA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105102-E7DC-45A2-9951-E0657B543F7C}" type="pres">
      <dgm:prSet presAssocID="{854572CB-C056-4BB8-9484-10E29198B684}" presName="spacerL" presStyleCnt="0"/>
      <dgm:spPr/>
    </dgm:pt>
    <dgm:pt modelId="{2613148A-7CDA-4C07-9A8F-589C93495A6E}" type="pres">
      <dgm:prSet presAssocID="{854572CB-C056-4BB8-9484-10E29198B684}" presName="sibTrans" presStyleLbl="sibTrans2D1" presStyleIdx="0" presStyleCnt="2" custAng="8094613"/>
      <dgm:spPr/>
      <dgm:t>
        <a:bodyPr/>
        <a:lstStyle/>
        <a:p>
          <a:endParaRPr lang="id-ID"/>
        </a:p>
      </dgm:t>
    </dgm:pt>
    <dgm:pt modelId="{DED0B1FB-3855-4D76-8D5C-233ACE0D7AAA}" type="pres">
      <dgm:prSet presAssocID="{854572CB-C056-4BB8-9484-10E29198B684}" presName="spacerR" presStyleCnt="0"/>
      <dgm:spPr/>
    </dgm:pt>
    <dgm:pt modelId="{7F999213-A796-4296-8FB2-003B2C07FE81}" type="pres">
      <dgm:prSet presAssocID="{BECF7CCD-87C0-4162-BD04-6FB9C9F560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4CC3B3-6474-4D73-ABEA-EE694D212D57}" type="pres">
      <dgm:prSet presAssocID="{0F208D5C-DACA-496A-BC35-1BEF02283187}" presName="spacerL" presStyleCnt="0"/>
      <dgm:spPr/>
    </dgm:pt>
    <dgm:pt modelId="{A7201F33-90E6-4F95-BBB5-7D10046FBE07}" type="pres">
      <dgm:prSet presAssocID="{0F208D5C-DACA-496A-BC35-1BEF02283187}" presName="sibTrans" presStyleLbl="sibTrans2D1" presStyleIdx="1" presStyleCnt="2"/>
      <dgm:spPr/>
      <dgm:t>
        <a:bodyPr/>
        <a:lstStyle/>
        <a:p>
          <a:endParaRPr lang="id-ID"/>
        </a:p>
      </dgm:t>
    </dgm:pt>
    <dgm:pt modelId="{70F35BE6-4E8C-4DCA-840F-B03748F159FA}" type="pres">
      <dgm:prSet presAssocID="{0F208D5C-DACA-496A-BC35-1BEF02283187}" presName="spacerR" presStyleCnt="0"/>
      <dgm:spPr/>
    </dgm:pt>
    <dgm:pt modelId="{31A8D3FE-10FA-4C73-8909-7D74E60FCCCD}" type="pres">
      <dgm:prSet presAssocID="{0A61DA12-D751-468F-9778-9FA7918F7ED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B4C7E9A-70BE-4747-BEDC-4B9945CFD0D1}" srcId="{984A6F72-B8E6-427B-A888-D1DD67B42C46}" destId="{0A61DA12-D751-468F-9778-9FA7918F7ED8}" srcOrd="2" destOrd="0" parTransId="{CF5D49B2-816C-4353-BFA8-64D5F205C53A}" sibTransId="{6F156013-7BF8-47DB-BD34-865B5C11CA1D}"/>
    <dgm:cxn modelId="{51822F4C-398F-474F-AAF7-B94DF3448F45}" type="presOf" srcId="{5433076E-6A79-455D-809B-8903EC6BA13C}" destId="{81B0C277-A32E-41D1-802D-06B94ABCFCD9}" srcOrd="0" destOrd="0" presId="urn:microsoft.com/office/officeart/2005/8/layout/equation1"/>
    <dgm:cxn modelId="{E90B5ED6-0D7D-4D1B-9224-0CD586810900}" type="presOf" srcId="{0F208D5C-DACA-496A-BC35-1BEF02283187}" destId="{A7201F33-90E6-4F95-BBB5-7D10046FBE07}" srcOrd="0" destOrd="0" presId="urn:microsoft.com/office/officeart/2005/8/layout/equation1"/>
    <dgm:cxn modelId="{A0232CD3-69D5-482E-95D3-D52266BF61B6}" type="presOf" srcId="{BECF7CCD-87C0-4162-BD04-6FB9C9F5609A}" destId="{7F999213-A796-4296-8FB2-003B2C07FE81}" srcOrd="0" destOrd="0" presId="urn:microsoft.com/office/officeart/2005/8/layout/equation1"/>
    <dgm:cxn modelId="{D3CDC656-2578-453B-89C1-A27AFE110111}" srcId="{984A6F72-B8E6-427B-A888-D1DD67B42C46}" destId="{5433076E-6A79-455D-809B-8903EC6BA13C}" srcOrd="0" destOrd="0" parTransId="{0C0181F9-5DBC-4306-AFD6-5D2978E6DC55}" sibTransId="{854572CB-C056-4BB8-9484-10E29198B684}"/>
    <dgm:cxn modelId="{CF20199B-673D-4665-8BB5-A1FA02FFCF90}" srcId="{984A6F72-B8E6-427B-A888-D1DD67B42C46}" destId="{BECF7CCD-87C0-4162-BD04-6FB9C9F5609A}" srcOrd="1" destOrd="0" parTransId="{DD87CC36-DF6F-4D3C-9466-30EBE6F91153}" sibTransId="{0F208D5C-DACA-496A-BC35-1BEF02283187}"/>
    <dgm:cxn modelId="{A1D8EC7F-422D-4C11-BA7F-755D64350754}" type="presOf" srcId="{984A6F72-B8E6-427B-A888-D1DD67B42C46}" destId="{0E286C67-79A4-4BF3-A073-12F3F09378D8}" srcOrd="0" destOrd="0" presId="urn:microsoft.com/office/officeart/2005/8/layout/equation1"/>
    <dgm:cxn modelId="{40C171DA-002B-4120-976D-02FD7FD19261}" type="presOf" srcId="{854572CB-C056-4BB8-9484-10E29198B684}" destId="{2613148A-7CDA-4C07-9A8F-589C93495A6E}" srcOrd="0" destOrd="0" presId="urn:microsoft.com/office/officeart/2005/8/layout/equation1"/>
    <dgm:cxn modelId="{B181F98D-3B95-496F-8B2C-F318FDB412C6}" type="presOf" srcId="{0A61DA12-D751-468F-9778-9FA7918F7ED8}" destId="{31A8D3FE-10FA-4C73-8909-7D74E60FCCCD}" srcOrd="0" destOrd="0" presId="urn:microsoft.com/office/officeart/2005/8/layout/equation1"/>
    <dgm:cxn modelId="{3D1650DA-0C54-4DD2-BC5D-2725BECB279D}" type="presParOf" srcId="{0E286C67-79A4-4BF3-A073-12F3F09378D8}" destId="{81B0C277-A32E-41D1-802D-06B94ABCFCD9}" srcOrd="0" destOrd="0" presId="urn:microsoft.com/office/officeart/2005/8/layout/equation1"/>
    <dgm:cxn modelId="{0D8001AB-D2C0-4F53-A5F7-F8A2E4DB6448}" type="presParOf" srcId="{0E286C67-79A4-4BF3-A073-12F3F09378D8}" destId="{64105102-E7DC-45A2-9951-E0657B543F7C}" srcOrd="1" destOrd="0" presId="urn:microsoft.com/office/officeart/2005/8/layout/equation1"/>
    <dgm:cxn modelId="{927019E2-5725-4896-98ED-7914C93A042A}" type="presParOf" srcId="{0E286C67-79A4-4BF3-A073-12F3F09378D8}" destId="{2613148A-7CDA-4C07-9A8F-589C93495A6E}" srcOrd="2" destOrd="0" presId="urn:microsoft.com/office/officeart/2005/8/layout/equation1"/>
    <dgm:cxn modelId="{6B9F417F-A075-4675-9196-A9EFA11D912E}" type="presParOf" srcId="{0E286C67-79A4-4BF3-A073-12F3F09378D8}" destId="{DED0B1FB-3855-4D76-8D5C-233ACE0D7AAA}" srcOrd="3" destOrd="0" presId="urn:microsoft.com/office/officeart/2005/8/layout/equation1"/>
    <dgm:cxn modelId="{68C6AE23-337C-4748-899C-643F5F7D9A4E}" type="presParOf" srcId="{0E286C67-79A4-4BF3-A073-12F3F09378D8}" destId="{7F999213-A796-4296-8FB2-003B2C07FE81}" srcOrd="4" destOrd="0" presId="urn:microsoft.com/office/officeart/2005/8/layout/equation1"/>
    <dgm:cxn modelId="{3F9E6C7D-95C2-4D8F-BA6C-F965DF322E86}" type="presParOf" srcId="{0E286C67-79A4-4BF3-A073-12F3F09378D8}" destId="{CE4CC3B3-6474-4D73-ABEA-EE694D212D57}" srcOrd="5" destOrd="0" presId="urn:microsoft.com/office/officeart/2005/8/layout/equation1"/>
    <dgm:cxn modelId="{AE71CF2C-3DB8-48F1-8E5E-3064684E6AE7}" type="presParOf" srcId="{0E286C67-79A4-4BF3-A073-12F3F09378D8}" destId="{A7201F33-90E6-4F95-BBB5-7D10046FBE07}" srcOrd="6" destOrd="0" presId="urn:microsoft.com/office/officeart/2005/8/layout/equation1"/>
    <dgm:cxn modelId="{B364A70E-8354-4CA1-87E0-491A724D4D8C}" type="presParOf" srcId="{0E286C67-79A4-4BF3-A073-12F3F09378D8}" destId="{70F35BE6-4E8C-4DCA-840F-B03748F159FA}" srcOrd="7" destOrd="0" presId="urn:microsoft.com/office/officeart/2005/8/layout/equation1"/>
    <dgm:cxn modelId="{C5384D67-5A42-447B-9E1B-A557181C0390}" type="presParOf" srcId="{0E286C67-79A4-4BF3-A073-12F3F09378D8}" destId="{31A8D3FE-10FA-4C73-8909-7D74E60FCCCD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4B7D-DF47-4682-B0C0-96BE99C56124}" type="datetimeFigureOut">
              <a:rPr lang="id-ID" smtClean="0"/>
              <a:pPr/>
              <a:t>28/01/2018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A17-C669-498A-9A23-76F377FB8C6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We are 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  <a:latin typeface="Lato Heavy" pitchFamily="34" charset="0"/>
                <a:ea typeface="Lato Heavy" pitchFamily="34" charset="0"/>
                <a:cs typeface="Lato Heavy" pitchFamily="34" charset="0"/>
              </a:rPr>
              <a:t>justease</a:t>
            </a:r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	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Lato Semibold" pitchFamily="34" charset="0"/>
                <a:ea typeface="Lato Semibold" pitchFamily="34" charset="0"/>
                <a:cs typeface="Lato Semibold" pitchFamily="34" charset="0"/>
              </a:rPr>
              <a:t>Donate your money online &amp; raise empathy through legal case</a:t>
            </a:r>
            <a:endParaRPr lang="id-ID" dirty="0">
              <a:latin typeface="Lato Semibold" pitchFamily="34" charset="0"/>
              <a:ea typeface="Lato Semibold" pitchFamily="34" charset="0"/>
              <a:cs typeface="Lato Semi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Team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Parama </a:t>
            </a:r>
            <a:r>
              <a:rPr lang="id-ID" b="1" dirty="0" smtClean="0">
                <a:solidFill>
                  <a:schemeClr val="bg2">
                    <a:lumMod val="75000"/>
                  </a:schemeClr>
                </a:solidFill>
              </a:rPr>
              <a:t>Fadli</a:t>
            </a:r>
            <a:r>
              <a:rPr lang="id-ID" dirty="0" smtClean="0"/>
              <a:t> Kurnia (Co-Founder/Developer)</a:t>
            </a:r>
          </a:p>
          <a:p>
            <a:r>
              <a:rPr lang="id-ID" dirty="0" smtClean="0"/>
              <a:t>Izdihar </a:t>
            </a:r>
            <a:r>
              <a:rPr lang="id-ID" b="1" dirty="0" smtClean="0">
                <a:solidFill>
                  <a:schemeClr val="bg2">
                    <a:lumMod val="75000"/>
                  </a:schemeClr>
                </a:solidFill>
              </a:rPr>
              <a:t>Farah</a:t>
            </a:r>
            <a:r>
              <a:rPr lang="id-ID" dirty="0" smtClean="0"/>
              <a:t>dina (Co-Founder/Developer)</a:t>
            </a: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</a:rPr>
              <a:t>Alfan</a:t>
            </a:r>
            <a:r>
              <a:rPr lang="id-ID" dirty="0" smtClean="0"/>
              <a:t> Yusuf (Co-Founder/PM+Legal+Branding)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sz="66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“ </a:t>
            </a:r>
            <a:r>
              <a:rPr lang="id-ID" sz="32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Akses hukum untuk siapapun, di manapun </a:t>
            </a:r>
            <a:r>
              <a:rPr lang="id-ID" sz="66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„</a:t>
            </a:r>
            <a:endParaRPr lang="id-ID" sz="3200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1643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ato Heavy" pitchFamily="34" charset="0"/>
                <a:ea typeface="Lato Heavy" pitchFamily="34" charset="0"/>
                <a:cs typeface="Lato Heavy" pitchFamily="34" charset="0"/>
              </a:rPr>
              <a:t>justease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407194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 Medium" pitchFamily="34" charset="0"/>
                <a:ea typeface="Lato Medium" pitchFamily="34" charset="0"/>
                <a:cs typeface="Lato Medium" pitchFamily="34" charset="0"/>
              </a:rPr>
              <a:t>Contact: justeaseid@gmail.com</a:t>
            </a:r>
            <a:endParaRPr lang="id-ID" dirty="0">
              <a:latin typeface="Lato Medium" pitchFamily="34" charset="0"/>
              <a:ea typeface="Lato Medium" pitchFamily="34" charset="0"/>
              <a:cs typeface="Lato Medium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The pain points are...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People already knew, but they remain silent: </a:t>
            </a:r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law inequality and inaccessibility</a:t>
            </a:r>
          </a:p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What makes legal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access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seems inaccessible:</a:t>
            </a: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They even don’t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know whom and how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to seek a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help.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The conventional wisdom of legal system only works for the rich.</a:t>
            </a: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Many legal aid institution operate in shoestring budget.                                                                                                                                                                                   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We solving it by...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Making an online crowdfunding platform designed specifically just for legal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project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Encourages individual and communities to pursue social change through the law.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Promotes equal access to the courts.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Gives the chance for their case to be heard of.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Standardize how legal industry is valued.</a:t>
            </a:r>
          </a:p>
          <a:p>
            <a:pPr marL="971550" lvl="1" indent="-514350">
              <a:buFont typeface="+mj-lt"/>
              <a:buAutoNum type="arabicPeriod"/>
            </a:pP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Market validation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60.000+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justice seeker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by the end of 2014, and constantly shifting until now.</a:t>
            </a: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12.000+ 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complained case for various category.</a:t>
            </a:r>
          </a:p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Total of </a:t>
            </a:r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405 accredited legal aid institution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battling for independent endowment. </a:t>
            </a:r>
          </a:p>
          <a:p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>
              <a:buNone/>
            </a:pPr>
            <a:r>
              <a:rPr lang="id-ID" sz="2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Source: tifafoundation.org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Product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pic>
        <p:nvPicPr>
          <p:cNvPr id="4" name="Content Placeholder 3" descr="1st mock up_macbookpro13_fro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3108" y="1785926"/>
            <a:ext cx="452596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071670" y="1500174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Search by category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  <a:sym typeface="Wingdings" pitchFamily="2" charset="2"/>
              </a:rPr>
              <a:t> Read campaign  Donate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Business model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We take a 6% commission on each successfully funded donation.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0578" y="15001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49" y="4357694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Total complained case</a:t>
            </a:r>
          </a:p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Tifafoundation.org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6264" y="435769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Avg. legal fee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7404" y="4345552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Potential transaction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7" y="5500702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Gross </a:t>
            </a:r>
            <a:r>
              <a:rPr lang="id-ID" sz="28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profit (annual) </a:t>
            </a:r>
            <a:r>
              <a:rPr lang="id-ID" sz="28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= 6%  x  Rp </a:t>
            </a:r>
            <a:r>
              <a:rPr lang="id-ID" sz="28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120B </a:t>
            </a:r>
            <a:r>
              <a:rPr lang="id-ID" sz="28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= Rp </a:t>
            </a:r>
            <a:r>
              <a:rPr lang="id-ID" sz="28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7.2B  </a:t>
            </a:r>
            <a:endParaRPr lang="id-ID" sz="2800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The way we grow...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Partnership (conventional legal service industry)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Legal aid institution, law firm, etc.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Online marketing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strategy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Inbound &amp; outbound marketing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Tech-blogger coverage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Cause marketing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Offline marketing strategy</a:t>
            </a:r>
          </a:p>
          <a:p>
            <a:pPr lvl="1"/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Meeting regularly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in person with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community partner 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1"/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0"/>
            <a:ext cx="8229600" cy="1143000"/>
          </a:xfrm>
        </p:spPr>
        <p:txBody>
          <a:bodyPr>
            <a:normAutofit/>
          </a:bodyPr>
          <a:lstStyle/>
          <a:p>
            <a:r>
              <a:rPr lang="id-ID" sz="3200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Social enterprise market</a:t>
            </a:r>
            <a:endParaRPr lang="id-ID" sz="3200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8" name="Left-Right Arrow 7"/>
          <p:cNvSpPr/>
          <p:nvPr/>
        </p:nvSpPr>
        <p:spPr>
          <a:xfrm flipV="1">
            <a:off x="285720" y="3571876"/>
            <a:ext cx="8643998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Left-Right Arrow 8"/>
          <p:cNvSpPr/>
          <p:nvPr/>
        </p:nvSpPr>
        <p:spPr>
          <a:xfrm rot="5400000" flipV="1">
            <a:off x="2000232" y="3571876"/>
            <a:ext cx="5357850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7334289" y="3643314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Online platform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0496" y="64291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Legal market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9291" y="641725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All-in-one market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364331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Offline platform</a:t>
            </a:r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pic>
        <p:nvPicPr>
          <p:cNvPr id="20" name="Picture 1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285860"/>
            <a:ext cx="2143140" cy="857256"/>
          </a:xfrm>
          <a:prstGeom prst="rect">
            <a:avLst/>
          </a:prstGeom>
        </p:spPr>
      </p:pic>
      <p:pic>
        <p:nvPicPr>
          <p:cNvPr id="21" name="Picture 20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500306"/>
            <a:ext cx="2894323" cy="1000132"/>
          </a:xfrm>
          <a:prstGeom prst="rect">
            <a:avLst/>
          </a:prstGeom>
        </p:spPr>
      </p:pic>
      <p:pic>
        <p:nvPicPr>
          <p:cNvPr id="22" name="Picture 21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285860"/>
            <a:ext cx="1471616" cy="1139781"/>
          </a:xfrm>
          <a:prstGeom prst="rect">
            <a:avLst/>
          </a:prstGeom>
        </p:spPr>
      </p:pic>
      <p:pic>
        <p:nvPicPr>
          <p:cNvPr id="23" name="Picture 22" descr="Kitabis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0694" y="4500570"/>
            <a:ext cx="2857488" cy="589875"/>
          </a:xfrm>
          <a:prstGeom prst="rect">
            <a:avLst/>
          </a:prstGeom>
        </p:spPr>
      </p:pic>
      <p:pic>
        <p:nvPicPr>
          <p:cNvPr id="24" name="Picture 23" descr="download (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4071942"/>
            <a:ext cx="2000264" cy="1000132"/>
          </a:xfrm>
          <a:prstGeom prst="rect">
            <a:avLst/>
          </a:prstGeom>
        </p:spPr>
      </p:pic>
      <p:pic>
        <p:nvPicPr>
          <p:cNvPr id="25" name="Picture 24" descr="download (3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298" y="4143380"/>
            <a:ext cx="1876426" cy="774227"/>
          </a:xfrm>
          <a:prstGeom prst="rect">
            <a:avLst/>
          </a:prstGeom>
        </p:spPr>
      </p:pic>
      <p:pic>
        <p:nvPicPr>
          <p:cNvPr id="26" name="Picture 25" descr="download (1)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662" y="5286388"/>
            <a:ext cx="3000396" cy="9924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00694" y="2000240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2">
                    <a:lumMod val="75000"/>
                  </a:schemeClr>
                </a:solidFill>
                <a:latin typeface="Lato Heavy" pitchFamily="34" charset="0"/>
                <a:ea typeface="Lato Heavy" pitchFamily="34" charset="0"/>
                <a:cs typeface="Lato Heavy" pitchFamily="34" charset="0"/>
              </a:rPr>
              <a:t>justease.id</a:t>
            </a:r>
            <a:endParaRPr lang="id-ID" sz="4400" dirty="0">
              <a:solidFill>
                <a:schemeClr val="bg2">
                  <a:lumMod val="75000"/>
                </a:schemeClr>
              </a:solidFill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Lato Heavy" pitchFamily="34" charset="0"/>
                <a:ea typeface="Lato Heavy" pitchFamily="34" charset="0"/>
                <a:cs typeface="Lato Heavy" pitchFamily="34" charset="0"/>
              </a:rPr>
              <a:t>Why use justease?</a:t>
            </a:r>
            <a:endParaRPr lang="id-ID" dirty="0">
              <a:latin typeface="Lato Heavy" pitchFamily="34" charset="0"/>
              <a:ea typeface="Lato Heavy" pitchFamily="34" charset="0"/>
              <a:cs typeface="Lato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We are the </a:t>
            </a:r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1st to market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for crowdfunding-based legal project site.</a:t>
            </a: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Ease of use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search by category and case degree.</a:t>
            </a: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Real-time support 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by the campaign specialist.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Algorithmic-based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 lawyer recommendation.  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Secure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 crowdsourcing by deployment of cutting-edge technology.</a:t>
            </a:r>
          </a:p>
          <a:p>
            <a:r>
              <a:rPr lang="id-ID" b="1" dirty="0" smtClean="0">
                <a:solidFill>
                  <a:schemeClr val="bg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Highly engaged community</a:t>
            </a:r>
            <a:r>
              <a:rPr lang="id-ID" dirty="0" smtClean="0">
                <a:latin typeface="Lato" pitchFamily="34" charset="0"/>
                <a:ea typeface="Lato" pitchFamily="34" charset="0"/>
                <a:cs typeface="Lato" pitchFamily="34" charset="0"/>
              </a:rPr>
              <a:t>, greater chance for conversion rate.</a:t>
            </a:r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endParaRPr lang="id-ID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endParaRPr lang="id-ID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27181</TotalTime>
  <Words>356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 are justease </vt:lpstr>
      <vt:lpstr>The pain points are...</vt:lpstr>
      <vt:lpstr>We solving it by...</vt:lpstr>
      <vt:lpstr>Market validation</vt:lpstr>
      <vt:lpstr>Product</vt:lpstr>
      <vt:lpstr>Business model</vt:lpstr>
      <vt:lpstr>The way we grow...</vt:lpstr>
      <vt:lpstr>Social enterprise market</vt:lpstr>
      <vt:lpstr>Why use justease?</vt:lpstr>
      <vt:lpstr>Team</vt:lpstr>
      <vt:lpstr>“ Akses hukum untuk siapapun, di manapun 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justease</dc:title>
  <dc:creator>User</dc:creator>
  <cp:lastModifiedBy>User</cp:lastModifiedBy>
  <cp:revision>9</cp:revision>
  <dcterms:created xsi:type="dcterms:W3CDTF">2017-07-26T14:29:53Z</dcterms:created>
  <dcterms:modified xsi:type="dcterms:W3CDTF">2018-01-30T17:56:00Z</dcterms:modified>
</cp:coreProperties>
</file>