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7" r:id="rId6"/>
    <p:sldId id="269" r:id="rId7"/>
    <p:sldId id="281" r:id="rId8"/>
    <p:sldId id="282" r:id="rId9"/>
    <p:sldId id="280" r:id="rId10"/>
    <p:sldId id="284" r:id="rId11"/>
    <p:sldId id="275" r:id="rId12"/>
    <p:sldId id="28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676E904C-2278-4A8D-9CA2-CD6AA1B4FF83}">
          <p14:sldIdLst>
            <p14:sldId id="256"/>
            <p14:sldId id="267"/>
            <p14:sldId id="269"/>
            <p14:sldId id="281"/>
            <p14:sldId id="282"/>
            <p14:sldId id="280"/>
            <p14:sldId id="284"/>
            <p14:sldId id="275"/>
            <p14:sldId id="28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32153-E68D-FA2A-66CD-C92A1E1DEF4B}" v="602" dt="2024-11-19T09:43:39.918"/>
    <p1510:client id="{017E5792-2188-8FD1-02A7-3FE20F4947C1}" v="1287" dt="2024-11-18T20:34:10.444"/>
    <p1510:client id="{2E802569-58E0-99B9-C6F2-731C1596979D}" v="43" dt="2024-11-18T20:22:06.070"/>
    <p1510:client id="{520450C8-C96E-2A9F-ED49-77F8F2469935}" v="1" dt="2024-11-19T09:36:34.728"/>
    <p1510:client id="{77FD6BF2-76AC-4028-5A45-7C56633AB868}" v="27" dt="2024-11-19T12:02:43.155"/>
    <p1510:client id="{AFBCA1CD-4C5C-F4FC-1BB9-03038E42AA94}" v="1562" dt="2024-11-18T20:29:00.636"/>
    <p1510:client id="{D40DE833-DB03-83B0-4FD5-D476FFBB6B7C}" v="1146" dt="2024-11-19T09:31:53.569"/>
    <p1510:client id="{DDBC6C5A-3324-3A73-EBEC-5FDE2CD89989}" v="1454" dt="2024-11-19T11:38:07.500"/>
    <p1510:client id="{F6A371CA-389B-0593-1873-F355C514ADD7}" v="567" dt="2024-11-19T11:20:41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efactoring.guru/p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factoring.guru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Labirynty</a:t>
            </a:r>
            <a:r>
              <a:rPr lang="en-US"/>
              <a:t> I </a:t>
            </a:r>
            <a:r>
              <a:rPr lang="en-US" err="1"/>
              <a:t>Quizy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Wzorce</a:t>
            </a:r>
            <a:r>
              <a:rPr lang="en-US"/>
              <a:t> </a:t>
            </a:r>
            <a:r>
              <a:rPr lang="en-US" err="1"/>
              <a:t>projektowe</a:t>
            </a:r>
          </a:p>
          <a:p>
            <a:r>
              <a:rPr lang="en-US"/>
              <a:t>Projekt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inżynierię</a:t>
            </a:r>
            <a:r>
              <a:rPr lang="en-US"/>
              <a:t> </a:t>
            </a:r>
            <a:r>
              <a:rPr lang="en-US" err="1"/>
              <a:t>oprogramowania</a:t>
            </a:r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C2D29C8-844F-A80D-DB01-B39758A3F0C9}"/>
              </a:ext>
            </a:extLst>
          </p:cNvPr>
          <p:cNvSpPr txBox="1"/>
          <p:nvPr/>
        </p:nvSpPr>
        <p:spPr>
          <a:xfrm>
            <a:off x="9715499" y="5259916"/>
            <a:ext cx="23600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Opracowali:</a:t>
            </a:r>
          </a:p>
          <a:p>
            <a:r>
              <a:rPr lang="pl-PL"/>
              <a:t>Aleksander Grudniok</a:t>
            </a:r>
          </a:p>
          <a:p>
            <a:r>
              <a:rPr lang="pl-PL"/>
              <a:t>Maciej Gładysiak</a:t>
            </a:r>
          </a:p>
          <a:p>
            <a:r>
              <a:rPr lang="pl-PL"/>
              <a:t>Miłosz Fido</a:t>
            </a:r>
          </a:p>
          <a:p>
            <a:r>
              <a:rPr lang="pl-PL"/>
              <a:t>Jaromir </a:t>
            </a:r>
            <a:r>
              <a:rPr lang="pl-PL" err="1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38D311-7F18-CD4C-09B8-7B95AE72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15229"/>
          </a:xfrm>
        </p:spPr>
        <p:txBody>
          <a:bodyPr>
            <a:normAutofit/>
          </a:bodyPr>
          <a:lstStyle/>
          <a:p>
            <a:pPr algn="ctr"/>
            <a:r>
              <a:rPr lang="pl-PL" sz="880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02E150-1B53-63A4-11D3-E4CBBA14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9291"/>
            <a:ext cx="3647018" cy="2107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000"/>
              <a:t>Wzorce opracowane na podstawie:</a:t>
            </a:r>
          </a:p>
          <a:p>
            <a:r>
              <a:rPr lang="pl-PL" sz="2000">
                <a:ea typeface="+mn-lt"/>
                <a:cs typeface="+mn-lt"/>
                <a:hlinkClick r:id="rId2"/>
              </a:rPr>
              <a:t>https://refactoring.guru/pl</a:t>
            </a:r>
          </a:p>
          <a:p>
            <a:pPr marL="0" indent="0">
              <a:buNone/>
            </a:pPr>
            <a:endParaRPr lang="pl-PL" sz="2000">
              <a:ea typeface="+mn-lt"/>
              <a:cs typeface="+mn-lt"/>
            </a:endParaRPr>
          </a:p>
          <a:p>
            <a:endParaRPr lang="pl-PL">
              <a:ea typeface="+mn-lt"/>
              <a:cs typeface="+mn-lt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C56E702-B08F-1D49-CF5B-13C91852A578}"/>
              </a:ext>
            </a:extLst>
          </p:cNvPr>
          <p:cNvSpPr txBox="1"/>
          <p:nvPr/>
        </p:nvSpPr>
        <p:spPr>
          <a:xfrm>
            <a:off x="9630832" y="5111749"/>
            <a:ext cx="23600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Opracowali:</a:t>
            </a:r>
          </a:p>
          <a:p>
            <a:r>
              <a:rPr lang="pl-PL"/>
              <a:t>Aleksander Grudniok</a:t>
            </a:r>
          </a:p>
          <a:p>
            <a:r>
              <a:rPr lang="pl-PL"/>
              <a:t>Maciej Gładysiak</a:t>
            </a:r>
          </a:p>
          <a:p>
            <a:r>
              <a:rPr lang="pl-PL"/>
              <a:t>Miłosz Fido</a:t>
            </a:r>
          </a:p>
          <a:p>
            <a:r>
              <a:rPr lang="pl-PL"/>
              <a:t>Jaromir </a:t>
            </a:r>
            <a:r>
              <a:rPr lang="pl-PL" err="1"/>
              <a:t>Gas</a:t>
            </a:r>
          </a:p>
        </p:txBody>
      </p:sp>
      <p:pic>
        <p:nvPicPr>
          <p:cNvPr id="5" name="Picture 4" descr="A blurry cat with a bow tie&#10;&#10;Description automatically generated">
            <a:extLst>
              <a:ext uri="{FF2B5EF4-FFF2-40B4-BE49-F238E27FC236}">
                <a16:creationId xmlns:a16="http://schemas.microsoft.com/office/drawing/2014/main" id="{81EF7800-F9F0-B639-34F1-DFEFEA29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55" y="3355068"/>
            <a:ext cx="31718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3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292B9-28FA-1EB1-C32A-373B7BE9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83" y="143699"/>
            <a:ext cx="10515600" cy="1325563"/>
          </a:xfrm>
        </p:spPr>
        <p:txBody>
          <a:bodyPr/>
          <a:lstStyle/>
          <a:p>
            <a:r>
              <a:rPr lang="en-US" err="1"/>
              <a:t>Wybrane</a:t>
            </a:r>
            <a:r>
              <a:rPr lang="en-US"/>
              <a:t> </a:t>
            </a:r>
            <a:r>
              <a:rPr lang="en-US" err="1"/>
              <a:t>wzorce</a:t>
            </a:r>
            <a:r>
              <a:rPr lang="en-US"/>
              <a:t> </a:t>
            </a:r>
            <a:r>
              <a:rPr lang="en-US" err="1"/>
              <a:t>projektowe</a:t>
            </a:r>
          </a:p>
        </p:txBody>
      </p:sp>
      <p:pic>
        <p:nvPicPr>
          <p:cNvPr id="6" name="Picture 5" descr="A red building with columns&#10;&#10;Description automatically generated">
            <a:extLst>
              <a:ext uri="{FF2B5EF4-FFF2-40B4-BE49-F238E27FC236}">
                <a16:creationId xmlns:a16="http://schemas.microsoft.com/office/drawing/2014/main" id="{433F53CD-F763-0E01-36ED-C6A22A6D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46" y="1949425"/>
            <a:ext cx="1343025" cy="187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8DAFA-9C57-7F19-5EEA-49C826AE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63" y="1961649"/>
            <a:ext cx="121920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935F2-3B4D-5E38-7D7E-E81A39BC8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883" y="1887004"/>
            <a:ext cx="1285875" cy="185737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251FB4C-B5BF-36BE-F2E0-1DB6AFE5A36B}"/>
              </a:ext>
            </a:extLst>
          </p:cNvPr>
          <p:cNvSpPr txBox="1"/>
          <p:nvPr/>
        </p:nvSpPr>
        <p:spPr>
          <a:xfrm>
            <a:off x="912254" y="4207098"/>
            <a:ext cx="1075385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Analizując wzorce projektowe dostępne w katalogu na stronie </a:t>
            </a:r>
            <a:r>
              <a:rPr lang="pl-PL">
                <a:ea typeface="+mn-lt"/>
                <a:cs typeface="+mn-lt"/>
                <a:hlinkClick r:id="rId5"/>
              </a:rPr>
              <a:t>https://refactoring.guru</a:t>
            </a:r>
            <a:r>
              <a:rPr lang="pl-PL">
                <a:ea typeface="+mn-lt"/>
                <a:cs typeface="+mn-lt"/>
              </a:rPr>
              <a:t> (z której korzystaliśmy jako katalogu dostępnych wzorców) znaleźliśmy 3, które reprezentowały lub zwierały idea interesujące nas najbardziej pod kątem realizowanego projektu. W większości przypadków poszukiwaliśmy w analizowanych wzorcach przydatnych idei i problemów, których warto unikać, natomiast od strony implementacyjnej nie przywiązywaliśmy tak dużej uwagi do przykładowych, reprezentowanych metod - miały one wysoki poziom podejścia obiektowego do programowania, do którego staramy się nawiązywać raczej w lekki sposób, niż opierać na nim w znaczący sposób naszego programu. Wspomniane 3 wzorce to fasada, pyłek i polecenie.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93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EC11-F98E-FA10-73AC-6131BD2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216" y="1695919"/>
            <a:ext cx="9563988" cy="290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Polecenie</a:t>
            </a:r>
            <a:r>
              <a:rPr lang="en-US"/>
              <a:t> </a:t>
            </a:r>
            <a:r>
              <a:rPr lang="en-US" err="1"/>
              <a:t>jako</a:t>
            </a:r>
            <a:r>
              <a:rPr lang="en-US"/>
              <a:t> </a:t>
            </a:r>
            <a:r>
              <a:rPr lang="en-US" err="1"/>
              <a:t>wzorzec</a:t>
            </a:r>
            <a:r>
              <a:rPr lang="en-US"/>
              <a:t> </a:t>
            </a:r>
            <a:r>
              <a:rPr lang="en-US" err="1"/>
              <a:t>projektowy</a:t>
            </a:r>
            <a:r>
              <a:rPr lang="en-US"/>
              <a:t> </a:t>
            </a:r>
            <a:r>
              <a:rPr lang="en-US" err="1"/>
              <a:t>zakłada</a:t>
            </a:r>
            <a:r>
              <a:rPr lang="en-US"/>
              <a:t> </a:t>
            </a:r>
            <a:r>
              <a:rPr lang="en-US" err="1"/>
              <a:t>stworzenie</a:t>
            </a:r>
            <a:r>
              <a:rPr lang="en-US"/>
              <a:t> </a:t>
            </a:r>
            <a:r>
              <a:rPr lang="en-US" err="1"/>
              <a:t>oddzielnej</a:t>
            </a:r>
            <a:r>
              <a:rPr lang="en-US"/>
              <a:t> </a:t>
            </a:r>
            <a:r>
              <a:rPr lang="en-US" err="1"/>
              <a:t>klasy</a:t>
            </a:r>
            <a:r>
              <a:rPr lang="en-US"/>
              <a:t> </a:t>
            </a:r>
            <a:r>
              <a:rPr lang="en-US" err="1"/>
              <a:t>polecenia</a:t>
            </a:r>
            <a:r>
              <a:rPr lang="en-US"/>
              <a:t>, </a:t>
            </a:r>
            <a:r>
              <a:rPr lang="en-US" err="1"/>
              <a:t>której</a:t>
            </a:r>
            <a:r>
              <a:rPr lang="en-US"/>
              <a:t> </a:t>
            </a:r>
            <a:r>
              <a:rPr lang="en-US" err="1"/>
              <a:t>obiekty</a:t>
            </a:r>
            <a:r>
              <a:rPr lang="en-US"/>
              <a:t> </a:t>
            </a:r>
            <a:r>
              <a:rPr lang="en-US" err="1"/>
              <a:t>będą</a:t>
            </a:r>
            <a:r>
              <a:rPr lang="en-US"/>
              <a:t> </a:t>
            </a:r>
            <a:r>
              <a:rPr lang="en-US" err="1"/>
              <a:t>zawierać</a:t>
            </a:r>
            <a:r>
              <a:rPr lang="en-US"/>
              <a:t> </a:t>
            </a:r>
            <a:r>
              <a:rPr lang="en-US" err="1"/>
              <a:t>logikę</a:t>
            </a:r>
            <a:r>
              <a:rPr lang="en-US"/>
              <a:t> </a:t>
            </a:r>
            <a:r>
              <a:rPr lang="en-US" err="1"/>
              <a:t>niezbędną</a:t>
            </a:r>
            <a:r>
              <a:rPr lang="en-US"/>
              <a:t> do </a:t>
            </a:r>
            <a:r>
              <a:rPr lang="en-US" err="1"/>
              <a:t>zrealizowania</a:t>
            </a:r>
            <a:r>
              <a:rPr lang="en-US"/>
              <a:t> </a:t>
            </a:r>
            <a:r>
              <a:rPr lang="en-US" err="1"/>
              <a:t>danego</a:t>
            </a:r>
            <a:r>
              <a:rPr lang="en-US"/>
              <a:t> </a:t>
            </a:r>
            <a:r>
              <a:rPr lang="en-US" err="1"/>
              <a:t>polecenia</a:t>
            </a:r>
            <a:r>
              <a:rPr lang="en-US"/>
              <a:t>, </a:t>
            </a:r>
            <a:r>
              <a:rPr lang="en-US" err="1"/>
              <a:t>które</a:t>
            </a:r>
            <a:r>
              <a:rPr lang="en-US"/>
              <a:t> </a:t>
            </a:r>
            <a:r>
              <a:rPr lang="en-US" err="1"/>
              <a:t>musi</a:t>
            </a:r>
            <a:r>
              <a:rPr lang="en-US"/>
              <a:t> </a:t>
            </a:r>
            <a:r>
              <a:rPr lang="en-US" err="1"/>
              <a:t>jedynie</a:t>
            </a:r>
            <a:r>
              <a:rPr lang="en-US"/>
              <a:t> </a:t>
            </a:r>
            <a:r>
              <a:rPr lang="en-US" err="1"/>
              <a:t>być</a:t>
            </a:r>
            <a:r>
              <a:rPr lang="en-US"/>
              <a:t> </a:t>
            </a:r>
            <a:r>
              <a:rPr lang="en-US" err="1"/>
              <a:t>wywołane</a:t>
            </a:r>
            <a:r>
              <a:rPr lang="en-US"/>
              <a:t> </a:t>
            </a:r>
            <a:r>
              <a:rPr lang="en-US" err="1"/>
              <a:t>przez</a:t>
            </a:r>
            <a:r>
              <a:rPr lang="en-US"/>
              <a:t> </a:t>
            </a:r>
            <a:r>
              <a:rPr lang="en-US" err="1"/>
              <a:t>inny</a:t>
            </a:r>
            <a:r>
              <a:rPr lang="en-US"/>
              <a:t> </a:t>
            </a:r>
            <a:r>
              <a:rPr lang="en-US" err="1"/>
              <a:t>obiekt</a:t>
            </a:r>
            <a:r>
              <a:rPr lang="en-US"/>
              <a:t>.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82A51362-DD65-C31D-B59B-4B0682F8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96" y="1414624"/>
            <a:ext cx="1285875" cy="1857375"/>
          </a:xfrm>
          <a:prstGeom prst="rect">
            <a:avLst/>
          </a:prstGeom>
        </p:spPr>
      </p:pic>
      <p:sp>
        <p:nvSpPr>
          <p:cNvPr id="9" name="Tytuł 1">
            <a:extLst>
              <a:ext uri="{FF2B5EF4-FFF2-40B4-BE49-F238E27FC236}">
                <a16:creationId xmlns:a16="http://schemas.microsoft.com/office/drawing/2014/main" id="{C52F19B6-3FEF-FA6F-AE96-CF721FBF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Wzorzec projektowy - </a:t>
            </a:r>
            <a:r>
              <a:rPr lang="pl-PL" b="1"/>
              <a:t>Polecenie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F012C-B0A9-A243-F587-9A7480619FDC}"/>
              </a:ext>
            </a:extLst>
          </p:cNvPr>
          <p:cNvSpPr txBox="1"/>
          <p:nvPr/>
        </p:nvSpPr>
        <p:spPr>
          <a:xfrm>
            <a:off x="230605" y="5283868"/>
            <a:ext cx="43875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Nasza</a:t>
            </a:r>
            <a:r>
              <a:rPr lang="en-US"/>
              <a:t> </a:t>
            </a:r>
            <a:r>
              <a:rPr lang="en-US" err="1"/>
              <a:t>klasa</a:t>
            </a:r>
            <a:r>
              <a:rPr lang="en-US"/>
              <a:t> </a:t>
            </a:r>
            <a:r>
              <a:rPr lang="en-US" err="1"/>
              <a:t>przycisku</a:t>
            </a:r>
            <a:r>
              <a:rPr lang="en-US"/>
              <a:t> </a:t>
            </a:r>
            <a:r>
              <a:rPr lang="en-US" err="1"/>
              <a:t>korzysta</a:t>
            </a:r>
            <a:r>
              <a:rPr lang="en-US"/>
              <a:t> z </a:t>
            </a:r>
            <a:r>
              <a:rPr lang="en-US" err="1"/>
              <a:t>podobnego</a:t>
            </a:r>
            <a:r>
              <a:rPr lang="en-US"/>
              <a:t> </a:t>
            </a:r>
            <a:r>
              <a:rPr lang="en-US" err="1"/>
              <a:t>rozwiązania</a:t>
            </a:r>
            <a:r>
              <a:rPr lang="en-US"/>
              <a:t>, </a:t>
            </a:r>
            <a:r>
              <a:rPr lang="en-US" err="1"/>
              <a:t>przechowywując</a:t>
            </a:r>
            <a:r>
              <a:rPr lang="en-US"/>
              <a:t> w </a:t>
            </a:r>
            <a:r>
              <a:rPr lang="en-US" err="1"/>
              <a:t>sobie</a:t>
            </a:r>
            <a:r>
              <a:rPr lang="en-US"/>
              <a:t> </a:t>
            </a:r>
            <a:r>
              <a:rPr lang="en-US" err="1"/>
              <a:t>funkcje</a:t>
            </a:r>
            <a:r>
              <a:rPr lang="en-US"/>
              <a:t> </a:t>
            </a:r>
            <a:r>
              <a:rPr lang="en-US" err="1"/>
              <a:t>która</a:t>
            </a:r>
            <a:r>
              <a:rPr lang="en-US"/>
              <a:t> jest </a:t>
            </a:r>
            <a:r>
              <a:rPr lang="en-US" err="1"/>
              <a:t>wywoływana</a:t>
            </a:r>
            <a:r>
              <a:rPr lang="en-US"/>
              <a:t> po </a:t>
            </a:r>
            <a:r>
              <a:rPr lang="en-US" err="1"/>
              <a:t>naciśnięciu</a:t>
            </a:r>
            <a:r>
              <a:rPr lang="en-US"/>
              <a:t>.</a:t>
            </a:r>
          </a:p>
        </p:txBody>
      </p:sp>
      <p:pic>
        <p:nvPicPr>
          <p:cNvPr id="2" name="Picture 1" descr="Dostęp do warstwy logiki biznesowej za pośrednictwem polecenia.">
            <a:extLst>
              <a:ext uri="{FF2B5EF4-FFF2-40B4-BE49-F238E27FC236}">
                <a16:creationId xmlns:a16="http://schemas.microsoft.com/office/drawing/2014/main" id="{F310492C-8E6F-0009-01D8-86F31E26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33" y="3667043"/>
            <a:ext cx="6673512" cy="2291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52FF0-5907-9686-FDEF-72B3154AFC95}"/>
              </a:ext>
            </a:extLst>
          </p:cNvPr>
          <p:cNvSpPr txBox="1"/>
          <p:nvPr/>
        </p:nvSpPr>
        <p:spPr>
          <a:xfrm>
            <a:off x="5083342" y="5885446"/>
            <a:ext cx="63326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Piękna</a:t>
            </a:r>
            <a:r>
              <a:rPr lang="en-US"/>
              <a:t> </a:t>
            </a:r>
            <a:r>
              <a:rPr lang="en-US" err="1"/>
              <a:t>grafika</a:t>
            </a:r>
            <a:r>
              <a:rPr lang="en-US"/>
              <a:t> </a:t>
            </a:r>
            <a:r>
              <a:rPr lang="en-US" err="1"/>
              <a:t>ilustrująca</a:t>
            </a:r>
            <a:r>
              <a:rPr lang="en-US"/>
              <a:t> idee.</a:t>
            </a:r>
          </a:p>
          <a:p>
            <a:r>
              <a:rPr lang="en-US" err="1"/>
              <a:t>Źródło</a:t>
            </a:r>
            <a:r>
              <a:rPr lang="en-US"/>
              <a:t>: </a:t>
            </a:r>
            <a:r>
              <a:rPr lang="en-US">
                <a:ea typeface="+mn-lt"/>
                <a:cs typeface="+mn-lt"/>
              </a:rPr>
              <a:t>https://refactoring.guru/pl/design-patterns/command</a:t>
            </a:r>
          </a:p>
        </p:txBody>
      </p:sp>
    </p:spTree>
    <p:extLst>
      <p:ext uri="{BB962C8B-B14F-4D97-AF65-F5344CB8AC3E}">
        <p14:creationId xmlns:p14="http://schemas.microsoft.com/office/powerpoint/2010/main" val="244994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F7FDA6-24E9-6A1C-6617-115DF042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8C1CC0C-0C22-18B5-A4D8-F30EF8E6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35" y="223753"/>
            <a:ext cx="10908631" cy="4143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632B07-4F33-99A2-661B-5DD8C152497D}"/>
              </a:ext>
            </a:extLst>
          </p:cNvPr>
          <p:cNvSpPr txBox="1"/>
          <p:nvPr/>
        </p:nvSpPr>
        <p:spPr>
          <a:xfrm>
            <a:off x="521368" y="4612104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Implementacja</a:t>
            </a:r>
            <a:r>
              <a:rPr lang="en-US"/>
              <a:t> </a:t>
            </a:r>
            <a:r>
              <a:rPr lang="en-US" err="1"/>
              <a:t>podobna</a:t>
            </a:r>
            <a:r>
              <a:rPr lang="en-US"/>
              <a:t> do </a:t>
            </a:r>
            <a:r>
              <a:rPr lang="en-US" err="1"/>
              <a:t>polecenia</a:t>
            </a:r>
            <a:r>
              <a:rPr lang="en-US"/>
              <a:t> </a:t>
            </a:r>
            <a:r>
              <a:rPr lang="en-US" err="1"/>
              <a:t>funkcji</a:t>
            </a:r>
            <a:r>
              <a:rPr lang="en-US"/>
              <a:t> </a:t>
            </a:r>
            <a:r>
              <a:rPr lang="en-US" err="1"/>
              <a:t>aktywacji</a:t>
            </a:r>
            <a:r>
              <a:rPr lang="en-US"/>
              <a:t> </a:t>
            </a:r>
            <a:r>
              <a:rPr lang="en-US" err="1"/>
              <a:t>przycisku</a:t>
            </a:r>
            <a:r>
              <a:rPr lang="en-US"/>
              <a:t>.</a:t>
            </a:r>
          </a:p>
          <a:p>
            <a:r>
              <a:rPr lang="en-US"/>
              <a:t>Po </a:t>
            </a:r>
            <a:r>
              <a:rPr lang="en-US" err="1"/>
              <a:t>prawej</a:t>
            </a:r>
            <a:r>
              <a:rPr lang="en-US"/>
              <a:t> – </a:t>
            </a:r>
            <a:r>
              <a:rPr lang="en-US" err="1"/>
              <a:t>miejsce</a:t>
            </a:r>
            <a:r>
              <a:rPr lang="en-US"/>
              <a:t> </a:t>
            </a:r>
            <a:r>
              <a:rPr lang="en-US" err="1"/>
              <a:t>wywołania</a:t>
            </a:r>
            <a:r>
              <a:rPr lang="en-US"/>
              <a:t>. </a:t>
            </a: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A2D8C00A-3C06-C95D-EC04-EAFD69649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05" y="4501815"/>
            <a:ext cx="7752347" cy="1624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B9AF2-EF47-EEE3-91F4-80B41DBAFF88}"/>
              </a:ext>
            </a:extLst>
          </p:cNvPr>
          <p:cNvSpPr txBox="1"/>
          <p:nvPr/>
        </p:nvSpPr>
        <p:spPr>
          <a:xfrm>
            <a:off x="365342" y="6210822"/>
            <a:ext cx="111460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Różnica</a:t>
            </a:r>
            <a:r>
              <a:rPr lang="en-US" dirty="0"/>
              <a:t> - </a:t>
            </a:r>
            <a:r>
              <a:rPr lang="en-US" dirty="0" err="1"/>
              <a:t>nasz</a:t>
            </a:r>
            <a:r>
              <a:rPr lang="en-US" dirty="0"/>
              <a:t> </a:t>
            </a:r>
            <a:r>
              <a:rPr lang="en-US" dirty="0" err="1"/>
              <a:t>przycisk</a:t>
            </a:r>
            <a:r>
              <a:rPr lang="en-US" dirty="0"/>
              <a:t> ma </a:t>
            </a:r>
            <a:r>
              <a:rPr lang="en-US" dirty="0" err="1"/>
              <a:t>obiekt</a:t>
            </a:r>
            <a:r>
              <a:rPr lang="en-US" dirty="0"/>
              <a:t> "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sztywno</a:t>
            </a:r>
            <a:r>
              <a:rPr lang="en-US" dirty="0"/>
              <a:t>", a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wskaźnik</a:t>
            </a:r>
            <a:r>
              <a:rPr lang="en-US" dirty="0"/>
              <a:t> / </a:t>
            </a:r>
            <a:r>
              <a:rPr lang="en-US" dirty="0" err="1"/>
              <a:t>referencje</a:t>
            </a:r>
            <a:r>
              <a:rPr lang="en-US" dirty="0"/>
              <a:t> do </a:t>
            </a:r>
            <a:r>
              <a:rPr lang="en-US" dirty="0" err="1"/>
              <a:t>obiektu</a:t>
            </a:r>
            <a:r>
              <a:rPr lang="en-US" dirty="0"/>
              <a:t>. </a:t>
            </a:r>
            <a:r>
              <a:rPr lang="en-US" dirty="0" err="1"/>
              <a:t>Modyfikacja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byłaby</a:t>
            </a:r>
            <a:r>
              <a:rPr lang="en-US" dirty="0"/>
              <a:t> </a:t>
            </a:r>
            <a:r>
              <a:rPr lang="en-US" dirty="0" err="1"/>
              <a:t>jednak</a:t>
            </a:r>
            <a:r>
              <a:rPr lang="en-US" dirty="0"/>
              <a:t> </a:t>
            </a:r>
            <a:r>
              <a:rPr lang="en-US" dirty="0" err="1"/>
              <a:t>dosyć</a:t>
            </a:r>
            <a:r>
              <a:rPr lang="en-US" dirty="0"/>
              <a:t> </a:t>
            </a:r>
            <a:r>
              <a:rPr lang="en-US" dirty="0" err="1"/>
              <a:t>prosta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80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B148A3A-F003-FF62-C90B-0C546B60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1" y="361678"/>
            <a:ext cx="11584329" cy="2760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10D4B9-BB74-DDD8-736A-551E82662F63}"/>
              </a:ext>
            </a:extLst>
          </p:cNvPr>
          <p:cNvSpPr txBox="1"/>
          <p:nvPr/>
        </p:nvSpPr>
        <p:spPr>
          <a:xfrm>
            <a:off x="366532" y="3424178"/>
            <a:ext cx="60594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Przykład</a:t>
            </a:r>
            <a:r>
              <a:rPr lang="en-US"/>
              <a:t> </a:t>
            </a:r>
            <a:r>
              <a:rPr lang="en-US" err="1"/>
              <a:t>wykorzystania</a:t>
            </a:r>
            <a:r>
              <a:rPr lang="en-US"/>
              <a:t> </a:t>
            </a:r>
            <a:r>
              <a:rPr lang="en-US" err="1"/>
              <a:t>klasy</a:t>
            </a:r>
            <a:r>
              <a:rPr lang="en-US"/>
              <a:t> </a:t>
            </a:r>
            <a:r>
              <a:rPr lang="en-US" err="1"/>
              <a:t>przycisku</a:t>
            </a:r>
            <a:r>
              <a:rPr lang="en-US"/>
              <a:t> </a:t>
            </a:r>
            <a:r>
              <a:rPr lang="en-US" err="1"/>
              <a:t>wraz</a:t>
            </a:r>
            <a:r>
              <a:rPr lang="en-US"/>
              <a:t> z </a:t>
            </a:r>
            <a:r>
              <a:rPr lang="en-US" err="1"/>
              <a:t>zdefiniowaną</a:t>
            </a:r>
            <a:r>
              <a:rPr lang="en-US"/>
              <a:t> </a:t>
            </a:r>
            <a:r>
              <a:rPr lang="en-US" err="1"/>
              <a:t>funkcją</a:t>
            </a:r>
            <a:r>
              <a:rPr lang="en-US"/>
              <a:t> </a:t>
            </a:r>
            <a:r>
              <a:rPr lang="en-US" err="1"/>
              <a:t>która</a:t>
            </a:r>
            <a:r>
              <a:rPr lang="en-US"/>
              <a:t> </a:t>
            </a:r>
            <a:r>
              <a:rPr lang="en-US" err="1"/>
              <a:t>wywoła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, </a:t>
            </a:r>
            <a:r>
              <a:rPr lang="en-US" err="1"/>
              <a:t>gdy</a:t>
            </a:r>
            <a:r>
              <a:rPr lang="en-US"/>
              <a:t> </a:t>
            </a:r>
            <a:r>
              <a:rPr lang="en-US" err="1"/>
              <a:t>przycisk</a:t>
            </a:r>
            <a:r>
              <a:rPr lang="en-US"/>
              <a:t> naciśniemy.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7FBF4-C7DC-9E7E-84EB-4022093AAA24}"/>
              </a:ext>
            </a:extLst>
          </p:cNvPr>
          <p:cNvSpPr txBox="1"/>
          <p:nvPr/>
        </p:nvSpPr>
        <p:spPr>
          <a:xfrm>
            <a:off x="511342" y="4261183"/>
            <a:ext cx="591151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Główna</a:t>
            </a:r>
            <a:r>
              <a:rPr lang="en-US"/>
              <a:t> </a:t>
            </a:r>
            <a:r>
              <a:rPr lang="en-US" err="1"/>
              <a:t>korzyść</a:t>
            </a:r>
            <a:r>
              <a:rPr lang="en-US"/>
              <a:t> to </a:t>
            </a:r>
            <a:r>
              <a:rPr lang="en-US" err="1"/>
              <a:t>wygodna</a:t>
            </a:r>
            <a:r>
              <a:rPr lang="en-US"/>
              <a:t> </a:t>
            </a:r>
            <a:r>
              <a:rPr lang="en-US" err="1"/>
              <a:t>definicja</a:t>
            </a:r>
            <a:r>
              <a:rPr lang="en-US"/>
              <a:t> </a:t>
            </a:r>
            <a:r>
              <a:rPr lang="en-US" err="1"/>
              <a:t>nowych</a:t>
            </a:r>
            <a:r>
              <a:rPr lang="en-US"/>
              <a:t> </a:t>
            </a:r>
            <a:r>
              <a:rPr lang="en-US" err="1"/>
              <a:t>przycisków</a:t>
            </a:r>
            <a:r>
              <a:rPr lang="en-US"/>
              <a:t> </a:t>
            </a:r>
            <a:r>
              <a:rPr lang="en-US" err="1"/>
              <a:t>wraz</a:t>
            </a:r>
            <a:r>
              <a:rPr lang="en-US"/>
              <a:t> z </a:t>
            </a:r>
            <a:r>
              <a:rPr lang="en-US" err="1"/>
              <a:t>zawartą</a:t>
            </a:r>
            <a:r>
              <a:rPr lang="en-US"/>
              <a:t> </a:t>
            </a:r>
            <a:r>
              <a:rPr lang="en-US" err="1"/>
              <a:t>funkcjonalnością</a:t>
            </a:r>
            <a:r>
              <a:rPr lang="en-US"/>
              <a:t> bez </a:t>
            </a:r>
            <a:r>
              <a:rPr lang="en-US" err="1"/>
              <a:t>potrzeby</a:t>
            </a:r>
            <a:r>
              <a:rPr lang="en-US"/>
              <a:t> </a:t>
            </a:r>
            <a:r>
              <a:rPr lang="en-US" err="1"/>
              <a:t>modyfikacji</a:t>
            </a:r>
            <a:r>
              <a:rPr lang="en-US"/>
              <a:t> </a:t>
            </a:r>
            <a:r>
              <a:rPr lang="en-US" err="1"/>
              <a:t>większej</a:t>
            </a:r>
            <a:r>
              <a:rPr lang="en-US"/>
              <a:t> </a:t>
            </a:r>
            <a:r>
              <a:rPr lang="en-US" err="1"/>
              <a:t>ilości</a:t>
            </a:r>
            <a:r>
              <a:rPr lang="en-US"/>
              <a:t> </a:t>
            </a:r>
            <a:r>
              <a:rPr lang="en-US" err="1"/>
              <a:t>kodu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Główna</a:t>
            </a:r>
            <a:r>
              <a:rPr lang="en-US"/>
              <a:t> </a:t>
            </a:r>
            <a:r>
              <a:rPr lang="en-US" err="1"/>
              <a:t>wada</a:t>
            </a:r>
            <a:r>
              <a:rPr lang="en-US"/>
              <a:t>, </a:t>
            </a:r>
            <a:r>
              <a:rPr lang="en-US" err="1"/>
              <a:t>natomiast</a:t>
            </a:r>
            <a:r>
              <a:rPr lang="en-US"/>
              <a:t>, </a:t>
            </a:r>
            <a:r>
              <a:rPr lang="en-US" err="1"/>
              <a:t>obecnej</a:t>
            </a:r>
            <a:r>
              <a:rPr lang="en-US"/>
              <a:t> </a:t>
            </a:r>
            <a:r>
              <a:rPr lang="en-US" err="1"/>
              <a:t>implementacji</a:t>
            </a:r>
            <a:r>
              <a:rPr lang="en-US"/>
              <a:t> jest </a:t>
            </a:r>
            <a:r>
              <a:rPr lang="en-US" err="1"/>
              <a:t>brak</a:t>
            </a:r>
            <a:r>
              <a:rPr lang="en-US"/>
              <a:t> </a:t>
            </a:r>
            <a:r>
              <a:rPr lang="en-US" err="1"/>
              <a:t>użycia</a:t>
            </a:r>
            <a:r>
              <a:rPr lang="en-US"/>
              <a:t> </a:t>
            </a:r>
            <a:r>
              <a:rPr lang="en-US" err="1"/>
              <a:t>ponownie</a:t>
            </a:r>
            <a:r>
              <a:rPr lang="en-US"/>
              <a:t> </a:t>
            </a:r>
            <a:r>
              <a:rPr lang="en-US" err="1"/>
              <a:t>kodu</a:t>
            </a:r>
            <a:r>
              <a:rPr lang="en-US"/>
              <a:t> – </a:t>
            </a:r>
            <a:r>
              <a:rPr lang="en-US" err="1"/>
              <a:t>obecnie</a:t>
            </a:r>
            <a:r>
              <a:rPr lang="en-US"/>
              <a:t> </a:t>
            </a:r>
            <a:r>
              <a:rPr lang="en-US" err="1"/>
              <a:t>wszystkie</a:t>
            </a:r>
            <a:r>
              <a:rPr lang="en-US"/>
              <a:t> </a:t>
            </a:r>
            <a:r>
              <a:rPr lang="en-US" err="1"/>
              <a:t>funkcje</a:t>
            </a:r>
            <a:r>
              <a:rPr lang="en-US"/>
              <a:t> lambda </a:t>
            </a:r>
            <a:r>
              <a:rPr lang="en-US" err="1"/>
              <a:t>użyte</a:t>
            </a:r>
            <a:r>
              <a:rPr lang="en-US"/>
              <a:t> </a:t>
            </a:r>
            <a:r>
              <a:rPr lang="en-US" err="1"/>
              <a:t>są</a:t>
            </a:r>
            <a:r>
              <a:rPr lang="en-US"/>
              <a:t> po </a:t>
            </a:r>
            <a:r>
              <a:rPr lang="en-US" err="1"/>
              <a:t>prostu</a:t>
            </a:r>
            <a:r>
              <a:rPr lang="en-US"/>
              <a:t> </a:t>
            </a:r>
            <a:r>
              <a:rPr lang="en-US" err="1"/>
              <a:t>przepisywane</a:t>
            </a:r>
            <a:r>
              <a:rPr lang="en-US"/>
              <a:t> </a:t>
            </a:r>
            <a:r>
              <a:rPr lang="en-US" err="1"/>
              <a:t>pomiędzy</a:t>
            </a:r>
            <a:r>
              <a:rPr lang="en-US"/>
              <a:t> </a:t>
            </a:r>
            <a:r>
              <a:rPr lang="en-US" err="1"/>
              <a:t>różnymi</a:t>
            </a:r>
            <a:r>
              <a:rPr lang="en-US"/>
              <a:t> menu, </a:t>
            </a:r>
            <a:r>
              <a:rPr lang="en-US" err="1"/>
              <a:t>nawet</a:t>
            </a:r>
            <a:r>
              <a:rPr lang="en-US"/>
              <a:t> </a:t>
            </a:r>
            <a:r>
              <a:rPr lang="en-US" err="1"/>
              <a:t>gdy</a:t>
            </a:r>
            <a:r>
              <a:rPr lang="en-US"/>
              <a:t> ich funkcjonalność jest taka sama.</a:t>
            </a:r>
          </a:p>
        </p:txBody>
      </p:sp>
    </p:spTree>
    <p:extLst>
      <p:ext uri="{BB962C8B-B14F-4D97-AF65-F5344CB8AC3E}">
        <p14:creationId xmlns:p14="http://schemas.microsoft.com/office/powerpoint/2010/main" val="119177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E4D56C-A123-BD0C-40DF-0F470025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Wzorzec projektowy - </a:t>
            </a:r>
            <a:r>
              <a:rPr lang="pl-PL" b="1"/>
              <a:t>Pyłek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AE4955-945E-AAAE-480F-27EAB2CC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342" y="1825625"/>
            <a:ext cx="6342745" cy="2092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Jest to wzorzec projektowy jest używany aby zminimalizować zużycie pamięci ram dzięki współdzieleniu </a:t>
            </a:r>
            <a:r>
              <a:rPr lang="pl-PL"/>
              <a:t>części opisu stanów obiektów</a:t>
            </a:r>
            <a:endParaRPr lang="pl-PL" dirty="0"/>
          </a:p>
        </p:txBody>
      </p:sp>
      <p:pic>
        <p:nvPicPr>
          <p:cNvPr id="5" name="Picture 6" descr="Obraz zawierający tekst, szkic, zrzut ekranu, lampa&#10;&#10;Opis wygenerowany automatycznie">
            <a:extLst>
              <a:ext uri="{FF2B5EF4-FFF2-40B4-BE49-F238E27FC236}">
                <a16:creationId xmlns:a16="http://schemas.microsoft.com/office/drawing/2014/main" id="{E436E176-7442-3BA1-FC14-2B0D5BCF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48" y="1825578"/>
            <a:ext cx="1219200" cy="1771650"/>
          </a:xfrm>
          <a:prstGeom prst="rect">
            <a:avLst/>
          </a:prstGeom>
        </p:spPr>
      </p:pic>
      <p:pic>
        <p:nvPicPr>
          <p:cNvPr id="6" name="Obraz 5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63E34B64-8591-90DC-9F97-AD1B1675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2115682"/>
            <a:ext cx="3742418" cy="4740276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813E1A6-63A5-8550-E4AE-AF16496754C0}"/>
              </a:ext>
            </a:extLst>
          </p:cNvPr>
          <p:cNvSpPr txBox="1"/>
          <p:nvPr/>
        </p:nvSpPr>
        <p:spPr>
          <a:xfrm>
            <a:off x="4526642" y="4248726"/>
            <a:ext cx="70839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Wzorzec "Pyłek" zamiast przechowywać stan zewnętrzny w obiekcie, przekazuje ten stan do metod które go potrzebują. W obrębie obiektu pozostaje jedynie stan wewnętrzny. Ograniczamy tym samym ilość obiektów, ponieważ różnią się one tylko stanem wewnętrznym.</a:t>
            </a:r>
          </a:p>
        </p:txBody>
      </p:sp>
    </p:spTree>
    <p:extLst>
      <p:ext uri="{BB962C8B-B14F-4D97-AF65-F5344CB8AC3E}">
        <p14:creationId xmlns:p14="http://schemas.microsoft.com/office/powerpoint/2010/main" val="102015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C7A42B-1596-F226-F47D-20AC73F0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39"/>
            <a:ext cx="10515600" cy="1325563"/>
          </a:xfrm>
        </p:spPr>
        <p:txBody>
          <a:bodyPr/>
          <a:lstStyle/>
          <a:p>
            <a:r>
              <a:rPr lang="pl-PL" dirty="0"/>
              <a:t>Możliwe zastosowanie "</a:t>
            </a:r>
            <a:r>
              <a:rPr lang="pl-PL" dirty="0" err="1"/>
              <a:t>Pyłka</a:t>
            </a:r>
            <a:r>
              <a:rPr lang="pl-PL" dirty="0"/>
              <a:t>" w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F352DD-128A-6A2F-03F6-5BFA398C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1" y="1281339"/>
            <a:ext cx="3802745" cy="3262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600" dirty="0"/>
              <a:t>W pliku wybor_poziomu.cpp zamiast stworzenia ponad 20 przycisków z wyborem poziomów, można zastosować wzorzec "pyłek" i  kolejno:</a:t>
            </a:r>
            <a:endParaRPr lang="pl-PL"/>
          </a:p>
        </p:txBody>
      </p:sp>
      <p:pic>
        <p:nvPicPr>
          <p:cNvPr id="4" name="Obraz 3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93E6086B-3868-2FE5-6004-304B140E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0" y="1278779"/>
            <a:ext cx="7456714" cy="28853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6AFF63E-3F9B-80B7-5950-DD051BC11E0C}"/>
              </a:ext>
            </a:extLst>
          </p:cNvPr>
          <p:cNvSpPr txBox="1"/>
          <p:nvPr/>
        </p:nvSpPr>
        <p:spPr>
          <a:xfrm>
            <a:off x="426356" y="4680032"/>
            <a:ext cx="1152896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pl-PL" sz="2400" dirty="0">
                <a:ea typeface="+mn-lt"/>
                <a:cs typeface="+mn-lt"/>
              </a:rPr>
              <a:t>Wprowadzić fabrykę do zarządzania wspólnymi danymi przycisków.</a:t>
            </a:r>
            <a:endParaRPr lang="pl-PL" sz="2400" dirty="0"/>
          </a:p>
          <a:p>
            <a:pPr marL="285750" indent="-285750">
              <a:buAutoNum type="arabicPeriod"/>
            </a:pPr>
            <a:r>
              <a:rPr lang="pl-PL" sz="2400" dirty="0">
                <a:ea typeface="+mn-lt"/>
                <a:cs typeface="+mn-lt"/>
              </a:rPr>
              <a:t>Przekształcić przyciski w instancje, które współdzielą dane.</a:t>
            </a:r>
            <a:endParaRPr lang="pl-PL" sz="2400" dirty="0"/>
          </a:p>
          <a:p>
            <a:pPr marL="285750" indent="-285750">
              <a:buAutoNum type="arabicPeriod"/>
            </a:pPr>
            <a:r>
              <a:rPr lang="pl-PL" sz="2400" dirty="0">
                <a:ea typeface="+mn-lt"/>
                <a:cs typeface="+mn-lt"/>
              </a:rPr>
              <a:t>Oddzielić wspólne dane takie jak szerokość czy wysokość przycisku, od specyficznych czyli pozycji lub zwracanego poziomu.</a:t>
            </a:r>
            <a:endParaRPr lang="pl-PL" sz="2400" dirty="0"/>
          </a:p>
          <a:p>
            <a:pPr algn="l"/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54832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0D3A-D514-8BD8-640E-F2BB2ABC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80" y="-234315"/>
            <a:ext cx="10515600" cy="1325563"/>
          </a:xfrm>
        </p:spPr>
        <p:txBody>
          <a:bodyPr/>
          <a:lstStyle/>
          <a:p>
            <a:r>
              <a:rPr lang="pl-PL"/>
              <a:t>Wzorzec projektowy - Fasada</a:t>
            </a:r>
            <a:endParaRPr lang="pl-PL" b="1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C53E324-1B5B-C68F-8728-B398BAFE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Fasada to klasa umożliwiająca stworzenie prostego interfejsu dla wielu elementów danego typu</a:t>
            </a:r>
          </a:p>
        </p:txBody>
      </p:sp>
      <p:pic>
        <p:nvPicPr>
          <p:cNvPr id="7" name="Obraz 6" descr="Obraz zawierający tekst, zrzut ekranu, linia, diagram&#10;&#10;Opis wygenerowany automatycznie">
            <a:extLst>
              <a:ext uri="{FF2B5EF4-FFF2-40B4-BE49-F238E27FC236}">
                <a16:creationId xmlns:a16="http://schemas.microsoft.com/office/drawing/2014/main" id="{F926E01A-A7A6-54AB-59CB-D92FC58D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0" y="2802824"/>
            <a:ext cx="3733800" cy="24003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2A82213-A5EB-A3F4-CC74-DF9B13DDCA8C}"/>
              </a:ext>
            </a:extLst>
          </p:cNvPr>
          <p:cNvSpPr txBox="1"/>
          <p:nvPr/>
        </p:nvSpPr>
        <p:spPr>
          <a:xfrm>
            <a:off x="5164486" y="2860153"/>
            <a:ext cx="638034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Naszą dotychczasową fasadą jest klasa przycisk ułatwiająca korzystanie z wyszczególnionych typów przycisków.</a:t>
            </a:r>
          </a:p>
          <a:p>
            <a:endParaRPr lang="pl-PL" dirty="0"/>
          </a:p>
          <a:p>
            <a:r>
              <a:rPr lang="pl-PL" dirty="0"/>
              <a:t>Fasada pozwala na łatwiejsze zarządzanie kodem i uniknięcie kontaktu z całym, obszernym elementem programu, ograniczając go do niezbędnego obszaru - zwiększa to </a:t>
            </a:r>
            <a:r>
              <a:rPr lang="pl-PL"/>
              <a:t>wydajność.</a:t>
            </a:r>
            <a:endParaRPr lang="pl-PL" dirty="0"/>
          </a:p>
          <a:p>
            <a:endParaRPr lang="pl-PL" dirty="0"/>
          </a:p>
          <a:p>
            <a:r>
              <a:rPr lang="pl-PL" dirty="0"/>
              <a:t>W naszym programie nie ,,widzimy" na razie konieczności wykorzystywania takiego </a:t>
            </a:r>
            <a:r>
              <a:rPr lang="pl-PL" dirty="0" err="1"/>
              <a:t>rzowiązania</a:t>
            </a:r>
            <a:r>
              <a:rPr lang="pl-PL" dirty="0"/>
              <a:t> względem bibliotek i </a:t>
            </a:r>
            <a:r>
              <a:rPr lang="pl-PL" dirty="0" err="1"/>
              <a:t>frameworków</a:t>
            </a:r>
            <a:r>
              <a:rPr lang="pl-PL" dirty="0"/>
              <a:t>, za to zastosowanie podobnych idei w kodowaniu oraz dostępie do bazy danych </a:t>
            </a:r>
            <a:r>
              <a:rPr lang="pl-PL" dirty="0" err="1"/>
              <a:t>mooże</a:t>
            </a:r>
            <a:r>
              <a:rPr lang="pl-PL" dirty="0"/>
              <a:t> być bardzo pomocne.</a:t>
            </a:r>
          </a:p>
        </p:txBody>
      </p:sp>
    </p:spTree>
    <p:extLst>
      <p:ext uri="{BB962C8B-B14F-4D97-AF65-F5344CB8AC3E}">
        <p14:creationId xmlns:p14="http://schemas.microsoft.com/office/powerpoint/2010/main" val="11248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0EF3D5-163F-40DD-A0F5-1F3D7DC4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395"/>
          </a:xfrm>
        </p:spPr>
        <p:txBody>
          <a:bodyPr>
            <a:normAutofit fontScale="90000"/>
          </a:bodyPr>
          <a:lstStyle/>
          <a:p>
            <a:r>
              <a:rPr lang="pl-PL" sz="2000"/>
              <a:t>Klasa </a:t>
            </a:r>
            <a:r>
              <a:rPr lang="pl-PL" sz="2000" err="1"/>
              <a:t>PrzyciskTekst</a:t>
            </a:r>
            <a:r>
              <a:rPr lang="pl-PL" sz="2000"/>
              <a:t> zrobiona na podstawie klasy Przycisk, która umożliwia tworzenie różnych typów przycisków.</a:t>
            </a:r>
          </a:p>
        </p:txBody>
      </p:sp>
      <p:pic>
        <p:nvPicPr>
          <p:cNvPr id="4" name="Symbol zastępczy zawartości 3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53A75D0C-8C2F-49A7-FC74-661EBBF5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70" y="845911"/>
            <a:ext cx="6774932" cy="4351338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AA26A10-CC51-679A-740A-2C73D77A0458}"/>
              </a:ext>
            </a:extLst>
          </p:cNvPr>
          <p:cNvSpPr txBox="1"/>
          <p:nvPr/>
        </p:nvSpPr>
        <p:spPr>
          <a:xfrm>
            <a:off x="857163" y="5343353"/>
            <a:ext cx="1070897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Dalsze wykorzystanie wzorca fasady może polegać na tworzeniu w grze wielu ruchomych przeszkód w labiryncie korzystających z jednego pierwowzoru. Ideę zbliżoną do fasady wykorzystaliśmy też przy </a:t>
            </a:r>
            <a:r>
              <a:rPr lang="pl-PL" dirty="0" err="1"/>
              <a:t>zarządzaaniu</a:t>
            </a:r>
            <a:r>
              <a:rPr lang="pl-PL" dirty="0"/>
              <a:t> danymi poziomów, grafikami i danymi użytkownika - w danym momencie odpowiednie zbiory danych w programie zawierają tylko te </a:t>
            </a:r>
            <a:r>
              <a:rPr lang="pl-PL" dirty="0" err="1"/>
              <a:t>znich</a:t>
            </a:r>
            <a:r>
              <a:rPr lang="pl-PL" dirty="0"/>
              <a:t>, które są potrzebne – w razie potrzeby zastępując je innymi wczytanymi z bazy danych lub np. Plików tekstowych.</a:t>
            </a:r>
          </a:p>
        </p:txBody>
      </p:sp>
    </p:spTree>
    <p:extLst>
      <p:ext uri="{BB962C8B-B14F-4D97-AF65-F5344CB8AC3E}">
        <p14:creationId xmlns:p14="http://schemas.microsoft.com/office/powerpoint/2010/main" val="365772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3a583b-5a39-49db-b57b-0c8a2ee0f312" xsi:nil="true"/>
    <lcf76f155ced4ddcb4097134ff3c332f xmlns="45d80b71-d53a-4925-9636-d69011c62a0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D9ACB663A0B44ABC718894EB3A5FF" ma:contentTypeVersion="11" ma:contentTypeDescription="Create a new document." ma:contentTypeScope="" ma:versionID="ba590221d0fe060078d7b2317c4eb363">
  <xsd:schema xmlns:xsd="http://www.w3.org/2001/XMLSchema" xmlns:xs="http://www.w3.org/2001/XMLSchema" xmlns:p="http://schemas.microsoft.com/office/2006/metadata/properties" xmlns:ns2="45d80b71-d53a-4925-9636-d69011c62a0b" xmlns:ns3="853a583b-5a39-49db-b57b-0c8a2ee0f312" targetNamespace="http://schemas.microsoft.com/office/2006/metadata/properties" ma:root="true" ma:fieldsID="7a36f7182c10a542081a0e61da5d07d9" ns2:_="" ns3:_="">
    <xsd:import namespace="45d80b71-d53a-4925-9636-d69011c62a0b"/>
    <xsd:import namespace="853a583b-5a39-49db-b57b-0c8a2ee0f31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80b71-d53a-4925-9636-d69011c62a0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a583b-5a39-49db-b57b-0c8a2ee0f31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d71ecb8-65d6-4c57-9fa2-b4732523e02b}" ma:internalName="TaxCatchAll" ma:showField="CatchAllData" ma:web="853a583b-5a39-49db-b57b-0c8a2ee0f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904D7E-CDF1-4A68-8F3F-51170B62DB4D}">
  <ds:schemaRefs>
    <ds:schemaRef ds:uri="45d80b71-d53a-4925-9636-d69011c62a0b"/>
    <ds:schemaRef ds:uri="853a583b-5a39-49db-b57b-0c8a2ee0f31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BBB1A5-6E30-4D95-B223-E1136F7AB1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5812C-7DCD-4621-97C1-4D5B23427D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d80b71-d53a-4925-9636-d69011c62a0b"/>
    <ds:schemaRef ds:uri="853a583b-5a39-49db-b57b-0c8a2ee0f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Labirynty I Quizy</vt:lpstr>
      <vt:lpstr>Wybrane wzorce projektowe</vt:lpstr>
      <vt:lpstr>Wzorzec projektowy - Polecenie</vt:lpstr>
      <vt:lpstr>PowerPoint Presentation</vt:lpstr>
      <vt:lpstr>PowerPoint Presentation</vt:lpstr>
      <vt:lpstr>Wzorzec projektowy - Pyłek</vt:lpstr>
      <vt:lpstr>Możliwe zastosowanie "Pyłka" w projekcie</vt:lpstr>
      <vt:lpstr>Wzorzec projektowy - Fasada</vt:lpstr>
      <vt:lpstr>Klasa PrzyciskTekst zrobiona na podstawie klasy Przycisk, która umożliwia tworzenie różnych typów przycisków.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180</cp:revision>
  <dcterms:created xsi:type="dcterms:W3CDTF">2024-10-13T19:14:30Z</dcterms:created>
  <dcterms:modified xsi:type="dcterms:W3CDTF">2024-11-19T13:01:21Z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0x010100478D9ACB663A0B44ABC718894EB3A5FF</vt:lpwstr>
  </property>
</Properties>
</file>