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6" r:id="rId7"/>
    <p:sldId id="267" r:id="rId8"/>
    <p:sldId id="260" r:id="rId9"/>
    <p:sldId id="268" r:id="rId10"/>
    <p:sldId id="269" r:id="rId11"/>
    <p:sldId id="270" r:id="rId12"/>
    <p:sldId id="272" r:id="rId13"/>
    <p:sldId id="271" r:id="rId14"/>
    <p:sldId id="263" r:id="rId15"/>
    <p:sldId id="277" r:id="rId16"/>
    <p:sldId id="282" r:id="rId17"/>
    <p:sldId id="273" r:id="rId18"/>
    <p:sldId id="274" r:id="rId19"/>
    <p:sldId id="264" r:id="rId20"/>
    <p:sldId id="278" r:id="rId21"/>
    <p:sldId id="281" r:id="rId22"/>
    <p:sldId id="279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28" y="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ullpenre.com/insights/operating-expense-ratio?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lierscanada.com/en-ca/research/toronto-office-market-report-2024-q4" TargetMode="Externa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toronto.ca/news/city-of-toronto-report-proposes-measures-to-boost-torontos-rental-housing-supply-2/" TargetMode="External"/><Relationship Id="rId5" Type="http://schemas.openxmlformats.org/officeDocument/2006/relationships/hyperlink" Target="https://www.collierscanada.com/en-ca/research/national-market-snapshot-2024-q4" TargetMode="External"/><Relationship Id="rId4" Type="http://schemas.openxmlformats.org/officeDocument/2006/relationships/hyperlink" Target="https://www.marcusmillichap.com/research/market-report/toronto/toronto-2025-retail-investment-forecast-market-repo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Metrolinx</a:t>
            </a:r>
            <a:r>
              <a:rPr lang="en-US" dirty="0"/>
              <a:t> REAM Analyst Case Study</a:t>
            </a:r>
            <a:endParaRPr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Portfolio Performance Analysis &amp; Strategic Recommendations</a:t>
            </a:r>
            <a:endParaRPr dirty="0"/>
          </a:p>
        </p:txBody>
      </p:sp>
      <p:pic>
        <p:nvPicPr>
          <p:cNvPr id="4" name="Picture 3" descr="metrolinx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8B5AE2-37B7-EF25-AB42-D59B41232088}"/>
              </a:ext>
            </a:extLst>
          </p:cNvPr>
          <p:cNvSpPr txBox="1"/>
          <p:nvPr/>
        </p:nvSpPr>
        <p:spPr>
          <a:xfrm>
            <a:off x="79549" y="6408560"/>
            <a:ext cx="479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Xiao(Jake) Ma • April 2025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5F903B-5804-7165-306A-C542F698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652009"/>
            <a:ext cx="8229600" cy="1143000"/>
          </a:xfrm>
        </p:spPr>
        <p:txBody>
          <a:bodyPr/>
          <a:lstStyle/>
          <a:p>
            <a:r>
              <a:rPr lang="en-US" dirty="0"/>
              <a:t>📌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8210D-CDFC-5602-1319-010DDF7E6B17}"/>
              </a:ext>
            </a:extLst>
          </p:cNvPr>
          <p:cNvSpPr txBox="1"/>
          <p:nvPr/>
        </p:nvSpPr>
        <p:spPr>
          <a:xfrm>
            <a:off x="188685" y="2281238"/>
            <a:ext cx="89262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improving satisfaction and updating older properties, particularly in Retail and Residential sectors. These properties show the strongest link between tenant experience and occupancy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📈 Tenant Satisfaction Drives Occupancy.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4DB37-A798-A27D-F4F9-E3EA69F77C9A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  <p:pic>
        <p:nvPicPr>
          <p:cNvPr id="11" name="Picture 10" descr="metrolinx-removebg-preview.png">
            <a:extLst>
              <a:ext uri="{FF2B5EF4-FFF2-40B4-BE49-F238E27FC236}">
                <a16:creationId xmlns:a16="http://schemas.microsoft.com/office/drawing/2014/main" id="{E25EA546-6AC5-B8B3-8F7B-B926422D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00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CA63C4-4BF8-F6FE-538F-FE2D379BC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9C7-B46D-15CE-F067-34CC8FA7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3" y="594360"/>
            <a:ext cx="8229600" cy="1143000"/>
          </a:xfrm>
        </p:spPr>
        <p:txBody>
          <a:bodyPr/>
          <a:lstStyle/>
          <a:p>
            <a:r>
              <a:rPr dirty="0"/>
              <a:t>4. Operating Costs vs. 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7138-9E65-9510-1D30-DCAA998B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Calculated Operating Cost Ratio = Operating Costs / Rent Income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Applied benchmark thresholds by property type: 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Office: 55% 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Retail: 30% 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Residential: 45% 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Industrial: 25%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Created a bar + line chart to highlight properties above their target cost ratios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Flagged those assets as “Cost Inefficient” using DAX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endParaRPr lang="en-US" dirty="0"/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endParaRPr lang="en-US" dirty="0"/>
          </a:p>
          <a:p>
            <a:pPr>
              <a:defRPr sz="1800">
                <a:solidFill>
                  <a:srgbClr val="4B4F54"/>
                </a:solidFill>
              </a:defRPr>
            </a:pPr>
            <a:endParaRPr lang="en-US" dirty="0"/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📚 Reference: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>
                <a:hlinkClick r:id="rId2"/>
              </a:rPr>
              <a:t>BullpenRE:operating expense ratio in real estate</a:t>
            </a:r>
            <a:endParaRPr lang="en-US" dirty="0"/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8B337919-D949-A3E1-B856-3FB69A660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3488EE-2736-45A9-86EA-EBCB6AF005FC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366610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35AC7-7F7A-05F9-C556-BFA541FC5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28F6-F04E-A626-5473-BB10226F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241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Operating Cost Ratios by Property vs. Industry Benchmarks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904E02-F6CB-B85D-9A8E-3EDBB3F2A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6520"/>
            <a:ext cx="8229600" cy="3893323"/>
          </a:xfrm>
        </p:spPr>
      </p:pic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4EE2AA24-3954-18B4-AEF9-F56D2F7E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4B3C7-20F0-670F-8711-4C71504388AB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379418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7B695-66EF-D02C-4C0B-2514D651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D7AD-7BC7-080D-7357-A8083C67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3" y="594360"/>
            <a:ext cx="8229600" cy="1143000"/>
          </a:xfrm>
        </p:spPr>
        <p:txBody>
          <a:bodyPr/>
          <a:lstStyle/>
          <a:p>
            <a:r>
              <a:rPr lang="en-US" dirty="0"/>
              <a:t>📊 What the Visual Shows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E050-1944-3FF1-04ED-82D3C6FA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10 properties are operating above their benchmark thresholds - meaning costs are higher than income. These assets stand out as financially inefficient, regardless of occupancy</a:t>
            </a: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C094EC74-CB3F-AFDC-4096-76F52D0B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BA7047-0489-839E-4E2A-B5727532528C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1D1EFE-9470-D7DD-5708-07AB0E95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71" y="3062480"/>
            <a:ext cx="6698343" cy="31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9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6" y="659266"/>
            <a:ext cx="8229600" cy="1143000"/>
          </a:xfrm>
        </p:spPr>
        <p:txBody>
          <a:bodyPr/>
          <a:lstStyle/>
          <a:p>
            <a:r>
              <a:rPr dirty="0"/>
              <a:t>5. Highest ROI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86" y="1041400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Calculated Return on Investment (ROI) using: ROI = Net Income / Capital Expenditures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Created a scatter plot to explore the relationship between tenant satisfaction and ROI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Compared additional drivers (</a:t>
            </a:r>
            <a:r>
              <a:rPr lang="en-US" dirty="0" err="1"/>
              <a:t>CapEx</a:t>
            </a:r>
            <a:r>
              <a:rPr lang="en-US" dirty="0"/>
              <a:t>, occupancy, satisfaction) across property types using stacked visuals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Linked findings back to Q2/Q3 to show how operational drivers (satisfaction, age, occupancy) ultimately influence ROI</a:t>
            </a:r>
          </a:p>
        </p:txBody>
      </p:sp>
      <p:pic>
        <p:nvPicPr>
          <p:cNvPr id="4" name="Picture 3" descr="metrolinx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741B8-0350-AAA5-B6FE-A2461AAE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BFCB-1424-C305-DA87-BD530AB6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1011576"/>
            <a:ext cx="8775337" cy="407851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 on Investment (ROI) Performance and Key Drivers I</a:t>
            </a: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DF7F9722-0A9D-DFB2-0F1F-685EBFC82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C605B-2D0A-7BD3-0FA2-7EC1AEF3215E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F717E-382E-DE5A-9B5B-73FAF381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86" y="1937657"/>
            <a:ext cx="8578828" cy="363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8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C18379-5A80-93E0-214A-69CB562F9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0A88-85AB-751D-F206-67CA6336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" y="969555"/>
            <a:ext cx="8775337" cy="407851"/>
          </a:xfrm>
        </p:spPr>
        <p:txBody>
          <a:bodyPr>
            <a:normAutofit fontScale="90000"/>
          </a:bodyPr>
          <a:lstStyle/>
          <a:p>
            <a:r>
              <a:rPr lang="en-US" dirty="0"/>
              <a:t>Return on Investment (ROI) Performance and Key Drivers II</a:t>
            </a: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F13812B3-E8C1-12F7-02C9-698F86A0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DC8B4-3242-0215-35B6-E17E7840C3EB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91EDA-1ED1-15AA-5F4D-28CB30F2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7" y="2045063"/>
            <a:ext cx="8419785" cy="346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9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8D1F3C-996C-7ADE-1F89-7AA6E285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A7B3-B706-26ED-215A-9E26FF06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487896"/>
            <a:ext cx="8229600" cy="1143000"/>
          </a:xfrm>
        </p:spPr>
        <p:txBody>
          <a:bodyPr/>
          <a:lstStyle/>
          <a:p>
            <a:r>
              <a:rPr lang="en-US" dirty="0"/>
              <a:t>📊 What the Visuals Show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F93C-AD70-9195-2B47-14D0AA1D8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281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OWNED-00022 (Industrial) is the top performer with 3550% ROI, Driven by low capital expenditure and high tenant satisfaction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Industrial properties overall have the highest average ROI (~2048%)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Office and Residential properties show lower ROI averages, despite higher property count</a:t>
            </a: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9F755B61-B714-47DF-11F3-172B709B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38DB2F-B6C0-C070-CF94-59968262ED51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2042C-4685-67C4-444F-9C9FC60C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9" y="3023013"/>
            <a:ext cx="6579535" cy="324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98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3E9B95-09AB-F2D5-3382-733C1CCB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011D-D147-1ECE-CD0F-D3C55BAA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4" y="487896"/>
            <a:ext cx="8229600" cy="1143000"/>
          </a:xfrm>
        </p:spPr>
        <p:txBody>
          <a:bodyPr/>
          <a:lstStyle/>
          <a:p>
            <a:r>
              <a:rPr lang="en-US" dirty="0"/>
              <a:t>🧠 Drivers of ROI Differences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493B-2EFF-3FB7-08C1-EEA4A662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630896"/>
            <a:ext cx="8229600" cy="4525963"/>
          </a:xfrm>
        </p:spPr>
        <p:txBody>
          <a:bodyPr/>
          <a:lstStyle/>
          <a:p>
            <a:endParaRPr b="1"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ROI is positively influenced by: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Lower capital expenditures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Higher tenant satisfaction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Occupancy rates &gt;70%</a:t>
            </a:r>
          </a:p>
          <a:p>
            <a:pPr lvl="1">
              <a:defRPr sz="1800">
                <a:solidFill>
                  <a:srgbClr val="4B4F54"/>
                </a:solidFill>
              </a:defRPr>
            </a:pPr>
            <a:r>
              <a:rPr lang="en-US" dirty="0"/>
              <a:t>Property type matters: Industrial outperforms due to cost efficiency and stable tenants</a:t>
            </a: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B520ECDC-82C1-07BD-6DAF-461C5557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02B82-5EAC-ED76-B692-867A0304EF61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173149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9267"/>
            <a:ext cx="8229600" cy="1143000"/>
          </a:xfrm>
        </p:spPr>
        <p:txBody>
          <a:bodyPr/>
          <a:lstStyle/>
          <a:p>
            <a:r>
              <a:rPr dirty="0"/>
              <a:t>6. Optimizing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Created a summary matrix comparing: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dirty="0"/>
              <a:t>	Average ROI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dirty="0"/>
              <a:t>	Average Capital Expenditure (</a:t>
            </a:r>
            <a:r>
              <a:rPr lang="en-US" dirty="0" err="1"/>
              <a:t>CapEx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dirty="0"/>
              <a:t>	Average Tenant Satisfaction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Added a recommendation logic using DAX based on thresholds: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dirty="0"/>
              <a:t>[ROI] &gt; 1000 AND [Satisfaction] &gt; 80 AND [</a:t>
            </a:r>
            <a:r>
              <a:rPr lang="en-US" dirty="0" err="1"/>
              <a:t>CapEx</a:t>
            </a:r>
            <a:r>
              <a:rPr lang="en-US" dirty="0"/>
              <a:t>] &lt; 300000, "✅ Acquire More",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dirty="0"/>
              <a:t>[ROI] &gt; 800 OR [Satisfaction] &gt; 85, "🟡 Monitor for Opportunity",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dirty="0"/>
              <a:t>[ROI] &lt; 500 AND [</a:t>
            </a:r>
            <a:r>
              <a:rPr lang="en-US" dirty="0" err="1"/>
              <a:t>CapEx</a:t>
            </a:r>
            <a:r>
              <a:rPr lang="en-US" dirty="0"/>
              <a:t>] &gt; 400000 AND [Satisfaction] &lt; 70, "❌ Consider Selling",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dirty="0"/>
              <a:t> "⚪ Hold / Monitor"</a:t>
            </a:r>
            <a:endParaRPr dirty="0"/>
          </a:p>
        </p:txBody>
      </p:sp>
      <p:pic>
        <p:nvPicPr>
          <p:cNvPr id="4" name="Picture 3" descr="metrolinx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2009"/>
            <a:ext cx="8229600" cy="1143000"/>
          </a:xfrm>
        </p:spPr>
        <p:txBody>
          <a:bodyPr/>
          <a:lstStyle/>
          <a:p>
            <a:r>
              <a:rPr dirty="0"/>
              <a:t>✅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Looked at property performance using occupancy, financials, satisfaction, and ops data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Flagged underperformers based on benchmarks and internal results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Suggested what to do: acquire, hold, renovate, or sell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Showed how I approached each question — with methods and visuals</a:t>
            </a:r>
          </a:p>
        </p:txBody>
      </p:sp>
      <p:pic>
        <p:nvPicPr>
          <p:cNvPr id="4" name="Picture 3" descr="metrolinx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06D07-CD55-D28A-F329-8B6B7CDB3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F491-892D-904A-63F4-5E9CF4C8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59267"/>
            <a:ext cx="847678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Property Type Recommendation Matrix</a:t>
            </a: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6789DE1C-0812-051E-15C4-CDA26D86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7E14B2-4308-4D7E-524B-70EE2C0339E5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65B1D-4780-68B1-E658-A747206F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0" y="2278654"/>
            <a:ext cx="8476788" cy="297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39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9C010-00AD-4F2C-F3FD-168C8AEB1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5194-6AC0-6DB3-925F-E0A00E46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2" y="380208"/>
            <a:ext cx="8229600" cy="1143000"/>
          </a:xfrm>
        </p:spPr>
        <p:txBody>
          <a:bodyPr/>
          <a:lstStyle/>
          <a:p>
            <a:r>
              <a:rPr dirty="0"/>
              <a:t>6. Optimizing Strategy</a:t>
            </a:r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C1808507-C940-4B68-01C9-B34FF90F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2FE2CB-8026-A463-C3B4-F46F85FC9D49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ABCDE-E010-934E-E355-1F80D797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64" y="1398319"/>
            <a:ext cx="7017111" cy="2140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E0481B-B3ED-C8E8-B866-446C6ED9D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64" y="3538379"/>
            <a:ext cx="7017111" cy="26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9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C4445C-32AB-E9E0-FBE2-F748D580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1153-BC4F-910E-7525-EE1BDA51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2353"/>
            <a:ext cx="8229600" cy="1143000"/>
          </a:xfrm>
        </p:spPr>
        <p:txBody>
          <a:bodyPr/>
          <a:lstStyle/>
          <a:p>
            <a:r>
              <a:rPr lang="en-US" dirty="0"/>
              <a:t>✅ Final Recommendations 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0BBC-2E39-FD98-6260-70B8DA9F5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✅ Industrial – Acquire More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Consistently delivers very high ROI (2048%), with low capital expenditure ($134K) and excellent tenant satisfaction (89).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This category is performing on all fronts — it's cost-efficient, profitable, and well-received by tenants.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Recommend expanding holdings or prioritizing similar industrial investments.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endParaRPr lang="en-US" dirty="0"/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❌ Residential – Consider Selling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Has low ROI (475%), high </a:t>
            </a:r>
            <a:r>
              <a:rPr lang="en-US" dirty="0" err="1"/>
              <a:t>CapEx</a:t>
            </a:r>
            <a:r>
              <a:rPr lang="en-US" dirty="0"/>
              <a:t> ($442K), and poor tenant satisfaction (64).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This asset type is underperforming across all key indicators, suggesting misalignment with portfolio goals.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Explore divestment or redevelopment options to reduce sunk cost and reallocate capital.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endParaRPr lang="en-US"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493D35C0-574B-7FC9-5754-DEB6EAA5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30B3C1-D684-7561-9BF4-092D11CE1427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177913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E94D5-254A-6425-B571-E1713A01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C780-65E7-D982-D6F1-03145019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2353"/>
            <a:ext cx="8229600" cy="1143000"/>
          </a:xfrm>
        </p:spPr>
        <p:txBody>
          <a:bodyPr/>
          <a:lstStyle/>
          <a:p>
            <a:r>
              <a:rPr lang="en-US" dirty="0"/>
              <a:t>✅ Final Recommendations II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BFB9-9AA1-077E-C59E-B8073439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⚪ Office – Hold / Monitor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Moderate ROI (616%), but very high </a:t>
            </a:r>
            <a:r>
              <a:rPr lang="en-US" dirty="0" err="1"/>
              <a:t>CapEx</a:t>
            </a:r>
            <a:r>
              <a:rPr lang="en-US" dirty="0"/>
              <a:t> ($587K) and only borderline satisfaction (69).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Performance is mixed; the ROI is not bad, but costs are high, and tenant sentiment is uncertain.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Monitor for shifts in market or operational performance. Consider future renovation or optimization.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endParaRPr lang="en-US" dirty="0"/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⚪ Retail – Hold / Monitor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ROI is better than residential (736%), </a:t>
            </a:r>
            <a:r>
              <a:rPr lang="en-US" dirty="0" err="1"/>
              <a:t>CapEx</a:t>
            </a:r>
            <a:r>
              <a:rPr lang="en-US" dirty="0"/>
              <a:t> is moderate ($367K), but satisfaction remains low (65).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Could be improved with better tenant experience or smarter investment — but not a strong case to expand or divest yet.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dirty="0"/>
              <a:t>Maintain holdings but assess tenant needs or modernization potential.</a:t>
            </a:r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A161B20B-4A5F-C2EC-B246-436AFA90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43275D-C20B-8DBD-DA9F-41FFC4144785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113141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CF58-7D62-66A6-5A8A-255FD5666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7622-1EEF-FFF4-759F-889ED4E6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2353"/>
            <a:ext cx="8229600" cy="1143000"/>
          </a:xfrm>
        </p:spPr>
        <p:txBody>
          <a:bodyPr/>
          <a:lstStyle/>
          <a:p>
            <a:r>
              <a:rPr lang="en-US" dirty="0"/>
              <a:t>❓ What I would do next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85C2-3777-C191-B44B-57697F28D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67284"/>
            <a:ext cx="8229600" cy="4525963"/>
          </a:xfrm>
        </p:spPr>
        <p:txBody>
          <a:bodyPr/>
          <a:lstStyle/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Validate ROI and satisfaction trends over time to catch volatility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Explore specific high-ROI and low-satisfaction assets for hidden risk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Interview tenants in low-performing properties to confirm survey data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Layer in market rent benchmarks for deeper pricing insight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Build dashboard for ongoing asset health monitoring</a:t>
            </a:r>
          </a:p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endParaRPr lang="en-US"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00967ECA-208A-F9A4-938D-66782E41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582B6C-1787-9ECA-99F7-8236461AD95C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</p:spTree>
    <p:extLst>
      <p:ext uri="{BB962C8B-B14F-4D97-AF65-F5344CB8AC3E}">
        <p14:creationId xmlns:p14="http://schemas.microsoft.com/office/powerpoint/2010/main" val="31494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1040"/>
            <a:ext cx="8229600" cy="1143000"/>
          </a:xfrm>
        </p:spPr>
        <p:txBody>
          <a:bodyPr/>
          <a:lstStyle/>
          <a:p>
            <a:r>
              <a:rPr dirty="0"/>
              <a:t>📊 </a:t>
            </a:r>
            <a:r>
              <a:rPr lang="en-US" dirty="0"/>
              <a:t>Data Preparation &amp; 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r>
              <a:rPr lang="en-US" b="1" dirty="0"/>
              <a:t>    Data preparation </a:t>
            </a:r>
            <a:r>
              <a:rPr lang="en-US" sz="1800" b="1" dirty="0">
                <a:solidFill>
                  <a:srgbClr val="4B4F54"/>
                </a:solidFill>
              </a:rPr>
              <a:t>included</a:t>
            </a:r>
            <a:r>
              <a:rPr lang="en-US" b="1" dirty="0"/>
              <a:t>: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sz="1800" dirty="0">
                <a:solidFill>
                  <a:srgbClr val="4B4F54"/>
                </a:solidFill>
              </a:rPr>
              <a:t>Verified dataset contains 26 unique properties across 4 types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sz="1800" dirty="0">
                <a:solidFill>
                  <a:srgbClr val="4B4F54"/>
                </a:solidFill>
              </a:rPr>
              <a:t>Standardized date formats and numerical fields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sz="1800" dirty="0">
                <a:solidFill>
                  <a:srgbClr val="4B4F54"/>
                </a:solidFill>
              </a:rPr>
              <a:t>No missing or duplicate values found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sz="1800" dirty="0">
                <a:solidFill>
                  <a:srgbClr val="4B4F54"/>
                </a:solidFill>
              </a:rPr>
              <a:t>Created new fields: ROI, Net Income, Years Since Renovation</a:t>
            </a:r>
          </a:p>
          <a:p>
            <a:pPr lvl="1">
              <a:buFont typeface="Arial" panose="020B0604020202020204" pitchFamily="34" charset="0"/>
              <a:buChar char="•"/>
              <a:defRPr sz="1800">
                <a:solidFill>
                  <a:srgbClr val="4B4F54"/>
                </a:solidFill>
              </a:defRPr>
            </a:pPr>
            <a:r>
              <a:rPr lang="en-US" sz="1800" dirty="0">
                <a:solidFill>
                  <a:srgbClr val="4B4F54"/>
                </a:solidFill>
              </a:rPr>
              <a:t>Performed integrity checks across satisfaction, occupancy, and financials</a:t>
            </a:r>
            <a:br>
              <a:rPr lang="en-US" sz="1800" dirty="0">
                <a:solidFill>
                  <a:srgbClr val="4B4F54"/>
                </a:solidFill>
              </a:rPr>
            </a:br>
            <a:endParaRPr lang="en-US" sz="1800" dirty="0">
              <a:solidFill>
                <a:srgbClr val="4B4F54"/>
              </a:solidFill>
            </a:endParaRPr>
          </a:p>
        </p:txBody>
      </p:sp>
      <p:pic>
        <p:nvPicPr>
          <p:cNvPr id="4" name="Picture 3" descr="metrolinx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t>Metrolinx REAM – April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D84F7B-D970-96FF-6806-9968F40D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29" y="3582535"/>
            <a:ext cx="7626742" cy="2635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1. Underperforming Properties (Occupancy)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Created a calculated column in Power BI for Occupancy Rate = Occupied Area / Total Area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Set industry benchmark thresholds by property type: Office: 85%, Residential &amp; Retail: 90%, Industrial: 95%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Defined underperforming as properties below 70% of their industry benchmark, to highlight only the most critical gaps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Identified properties falling below their benchmark using filter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Added benchmark lines to the visual for quick comparison</a:t>
            </a:r>
            <a:endParaRPr dirty="0"/>
          </a:p>
        </p:txBody>
      </p:sp>
      <p:pic>
        <p:nvPicPr>
          <p:cNvPr id="4" name="Picture 3" descr="metrolinx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D383-3AF0-7AF0-6D24-FFA0C5BB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719909"/>
            <a:ext cx="8229600" cy="1051878"/>
          </a:xfrm>
        </p:spPr>
        <p:txBody>
          <a:bodyPr>
            <a:normAutofit/>
          </a:bodyPr>
          <a:lstStyle/>
          <a:p>
            <a:r>
              <a:rPr lang="en-US" dirty="0"/>
              <a:t>📚 Reference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928415-6D80-1258-588D-070D8FD246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999342"/>
            <a:ext cx="8288727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B4F54"/>
                </a:solidFill>
                <a:hlinkClick r:id="rId3"/>
              </a:rPr>
              <a:t>Colliers Toronto Office Report (Q4 2024)</a:t>
            </a:r>
            <a:endParaRPr lang="en-US" sz="2400" dirty="0">
              <a:solidFill>
                <a:srgbClr val="4B4F54"/>
              </a:solidFill>
            </a:endParaRPr>
          </a:p>
          <a:p>
            <a:r>
              <a:rPr lang="en-US" sz="2400" dirty="0">
                <a:hlinkClick r:id="rId4"/>
              </a:rPr>
              <a:t>Marcus &amp; Millichap Retail Report (2025)</a:t>
            </a:r>
            <a:endParaRPr lang="en-US" sz="2400" dirty="0"/>
          </a:p>
          <a:p>
            <a:r>
              <a:rPr lang="fr-FR" sz="2400" dirty="0">
                <a:hlinkClick r:id="rId5"/>
              </a:rPr>
              <a:t>Colliers National Snapshot Report(Q4 2024)</a:t>
            </a:r>
            <a:endParaRPr lang="fr-FR" sz="2400" dirty="0"/>
          </a:p>
          <a:p>
            <a:r>
              <a:rPr lang="en-US" sz="2400" dirty="0">
                <a:hlinkClick r:id="rId6"/>
              </a:rPr>
              <a:t>City of Toronto Rental Housing Plan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512EF-0494-CF13-AA98-D7B97A199829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  <p:pic>
        <p:nvPicPr>
          <p:cNvPr id="7" name="Picture 6" descr="metrolinx-removebg-preview.png">
            <a:extLst>
              <a:ext uri="{FF2B5EF4-FFF2-40B4-BE49-F238E27FC236}">
                <a16:creationId xmlns:a16="http://schemas.microsoft.com/office/drawing/2014/main" id="{7A53DADF-B7BD-2E9B-597B-D51DC99172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42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7680E8-B277-B269-6BC7-FFC6BEFB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A74B-3F29-F3D1-EDC1-5BE96C34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15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Occupancy Rate by Property vs. Internal Benchmark</a:t>
            </a:r>
            <a:endParaRPr dirty="0"/>
          </a:p>
        </p:txBody>
      </p:sp>
      <p:pic>
        <p:nvPicPr>
          <p:cNvPr id="4" name="Picture 3" descr="metrolinx-removebg-preview.png">
            <a:extLst>
              <a:ext uri="{FF2B5EF4-FFF2-40B4-BE49-F238E27FC236}">
                <a16:creationId xmlns:a16="http://schemas.microsoft.com/office/drawing/2014/main" id="{0A302936-8039-7EAD-9CE2-5B166550C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8C5C81-564A-6124-D1BF-45BEE5C594CB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701E964-AB50-1BEA-90A3-8FD1CC04C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7200" y="1943095"/>
            <a:ext cx="8229600" cy="3840172"/>
          </a:xfrm>
        </p:spPr>
      </p:pic>
    </p:spTree>
    <p:extLst>
      <p:ext uri="{BB962C8B-B14F-4D97-AF65-F5344CB8AC3E}">
        <p14:creationId xmlns:p14="http://schemas.microsoft.com/office/powerpoint/2010/main" val="17455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877D9-AA60-4D85-F3A7-DD2605CE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4456"/>
            <a:ext cx="8229600" cy="953181"/>
          </a:xfrm>
        </p:spPr>
        <p:txBody>
          <a:bodyPr/>
          <a:lstStyle/>
          <a:p>
            <a:r>
              <a:rPr lang="en-US" dirty="0"/>
              <a:t>Underperforming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96A9D-D65A-0CFD-D50B-69755A194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68" y="1510732"/>
            <a:ext cx="7683863" cy="4500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F08781-3BF4-9E87-A117-A985E8B02AD9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  <p:pic>
        <p:nvPicPr>
          <p:cNvPr id="11" name="Picture 10" descr="metrolinx-removebg-preview.png">
            <a:extLst>
              <a:ext uri="{FF2B5EF4-FFF2-40B4-BE49-F238E27FC236}">
                <a16:creationId xmlns:a16="http://schemas.microsoft.com/office/drawing/2014/main" id="{42B4254E-B131-4873-AD32-0CF4A5CD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29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57" y="6665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2 &amp; 3. What’s Driving Low Occupancy?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Used a scatter plot to map occupancy rates against tenant satisfaction, with bubble size based on property age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Created a bar chart showing average occupancy by satisfaction groups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Added a grouped bar chart to compare occupancy by years since renovation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Built a matrix to show occupancy rates across satisfaction levels by property type</a:t>
            </a:r>
            <a:endParaRPr dirty="0"/>
          </a:p>
        </p:txBody>
      </p:sp>
      <p:pic>
        <p:nvPicPr>
          <p:cNvPr id="4" name="Picture 3" descr="metrolinx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A136A3-038C-40B6-6B47-0C4F62F4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714" y="967581"/>
            <a:ext cx="8229600" cy="686118"/>
          </a:xfrm>
        </p:spPr>
        <p:txBody>
          <a:bodyPr>
            <a:normAutofit fontScale="90000"/>
          </a:bodyPr>
          <a:lstStyle/>
          <a:p>
            <a:r>
              <a:rPr lang="en-US" dirty="0"/>
              <a:t>📉 Low Occupancy Drivers: Satisfaction &amp; Renovation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0ACA-89F1-794F-58CF-451349F78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" y="1911532"/>
            <a:ext cx="4040188" cy="4272076"/>
          </a:xfrm>
        </p:spPr>
        <p:txBody>
          <a:bodyPr/>
          <a:lstStyle/>
          <a:p>
            <a:pPr marL="0" indent="0">
              <a:buNone/>
              <a:defRPr sz="1800">
                <a:solidFill>
                  <a:srgbClr val="4B4F54"/>
                </a:solidFill>
              </a:defRPr>
            </a:pPr>
            <a:endParaRPr lang="en-US" dirty="0"/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Tenant satisfaction scores (especially below 70) are associated with significantly lower occupancy rates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Older renovations (11–15 years) correspond with the lowest average occupancy (~50%)</a:t>
            </a:r>
          </a:p>
          <a:p>
            <a:pPr>
              <a:defRPr sz="1800">
                <a:solidFill>
                  <a:srgbClr val="4B4F54"/>
                </a:solidFill>
              </a:defRPr>
            </a:pPr>
            <a:r>
              <a:rPr lang="en-US" dirty="0"/>
              <a:t>Property types like Retail and Residential are more sensitive to satisfaction drops — as shown in the matrix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BF402-76B6-5BE8-5ED2-F8183D473798}"/>
              </a:ext>
            </a:extLst>
          </p:cNvPr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4B4F54"/>
                </a:solidFill>
              </a:defRPr>
            </a:pPr>
            <a:r>
              <a:rPr dirty="0" err="1"/>
              <a:t>Metrolinx</a:t>
            </a:r>
            <a:r>
              <a:rPr dirty="0"/>
              <a:t> REAM – April 2025</a:t>
            </a:r>
          </a:p>
        </p:txBody>
      </p:sp>
      <p:pic>
        <p:nvPicPr>
          <p:cNvPr id="13" name="Picture 12" descr="metrolinx-removebg-preview.png">
            <a:extLst>
              <a:ext uri="{FF2B5EF4-FFF2-40B4-BE49-F238E27FC236}">
                <a16:creationId xmlns:a16="http://schemas.microsoft.com/office/drawing/2014/main" id="{8AF79109-F395-4972-4DDB-7A503C12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2848708" cy="548640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2834B8F-FC72-5BB4-3797-7D20C42F990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572001" y="2169886"/>
            <a:ext cx="4571728" cy="3352800"/>
          </a:xfrm>
        </p:spPr>
      </p:pic>
    </p:spTree>
    <p:extLst>
      <p:ext uri="{BB962C8B-B14F-4D97-AF65-F5344CB8AC3E}">
        <p14:creationId xmlns:p14="http://schemas.microsoft.com/office/powerpoint/2010/main" val="1538928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</TotalTime>
  <Words>1208</Words>
  <Application>Microsoft Office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Metrolinx REAM Analyst Case Study</vt:lpstr>
      <vt:lpstr>✅ Objective</vt:lpstr>
      <vt:lpstr>📊 Data Preparation &amp; Summary</vt:lpstr>
      <vt:lpstr>1. Underperforming Properties (Occupancy)</vt:lpstr>
      <vt:lpstr>📚 Reference</vt:lpstr>
      <vt:lpstr>Occupancy Rate by Property vs. Internal Benchmark</vt:lpstr>
      <vt:lpstr>Underperforming Properties</vt:lpstr>
      <vt:lpstr>2 &amp; 3. What’s Driving Low Occupancy?</vt:lpstr>
      <vt:lpstr>📉 Low Occupancy Drivers: Satisfaction &amp; Renovation Age</vt:lpstr>
      <vt:lpstr>📌 Recommendation</vt:lpstr>
      <vt:lpstr>4. Operating Costs vs. Rent</vt:lpstr>
      <vt:lpstr>Operating Cost Ratios by Property vs. Industry Benchmarks</vt:lpstr>
      <vt:lpstr>📊 What the Visual Shows</vt:lpstr>
      <vt:lpstr>5. Highest ROI Properties</vt:lpstr>
      <vt:lpstr>Return on Investment (ROI) Performance and Key Drivers I</vt:lpstr>
      <vt:lpstr>Return on Investment (ROI) Performance and Key Drivers II</vt:lpstr>
      <vt:lpstr>📊 What the Visuals Show</vt:lpstr>
      <vt:lpstr>🧠 Drivers of ROI Differences</vt:lpstr>
      <vt:lpstr>6. Optimizing Strategy</vt:lpstr>
      <vt:lpstr>Property Type Recommendation Matrix</vt:lpstr>
      <vt:lpstr>6. Optimizing Strategy</vt:lpstr>
      <vt:lpstr>✅ Final Recommendations I</vt:lpstr>
      <vt:lpstr>✅ Final Recommendations II</vt:lpstr>
      <vt:lpstr>❓ What I would do 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Jake ma</cp:lastModifiedBy>
  <cp:revision>20</cp:revision>
  <dcterms:created xsi:type="dcterms:W3CDTF">2013-01-27T09:14:16Z</dcterms:created>
  <dcterms:modified xsi:type="dcterms:W3CDTF">2025-04-08T16:43:26Z</dcterms:modified>
  <cp:category/>
</cp:coreProperties>
</file>