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B9C60-DEB2-4805-A99C-1F73BB41E526}" v="12" dt="2023-09-20T15:36:2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61" d="100"/>
          <a:sy n="161" d="100"/>
        </p:scale>
        <p:origin x="308"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e Kenealy" userId="73a876ed1ced0f87" providerId="LiveId" clId="{929B9C60-DEB2-4805-A99C-1F73BB41E526}"/>
    <pc:docChg chg="undo custSel addSld modSld">
      <pc:chgData name="Jake Kenealy" userId="73a876ed1ced0f87" providerId="LiveId" clId="{929B9C60-DEB2-4805-A99C-1F73BB41E526}" dt="2023-09-20T15:36:25.083" v="588" actId="20577"/>
      <pc:docMkLst>
        <pc:docMk/>
      </pc:docMkLst>
      <pc:sldChg chg="addSp delSp modSp new mod modClrScheme chgLayout">
        <pc:chgData name="Jake Kenealy" userId="73a876ed1ced0f87" providerId="LiveId" clId="{929B9C60-DEB2-4805-A99C-1F73BB41E526}" dt="2023-09-20T15:07:43.163" v="92" actId="20577"/>
        <pc:sldMkLst>
          <pc:docMk/>
          <pc:sldMk cId="1489774327" sldId="258"/>
        </pc:sldMkLst>
        <pc:spChg chg="del mod ord">
          <ac:chgData name="Jake Kenealy" userId="73a876ed1ced0f87" providerId="LiveId" clId="{929B9C60-DEB2-4805-A99C-1F73BB41E526}" dt="2023-09-20T14:49:16.831" v="4" actId="700"/>
          <ac:spMkLst>
            <pc:docMk/>
            <pc:sldMk cId="1489774327" sldId="258"/>
            <ac:spMk id="2" creationId="{E22643CF-B789-D07E-7D8A-BB22B2581AF3}"/>
          </ac:spMkLst>
        </pc:spChg>
        <pc:spChg chg="del mod ord">
          <ac:chgData name="Jake Kenealy" userId="73a876ed1ced0f87" providerId="LiveId" clId="{929B9C60-DEB2-4805-A99C-1F73BB41E526}" dt="2023-09-20T14:49:16.831" v="4" actId="700"/>
          <ac:spMkLst>
            <pc:docMk/>
            <pc:sldMk cId="1489774327" sldId="258"/>
            <ac:spMk id="3" creationId="{79FE7F08-CCC6-EE5D-4EAD-67465C871A49}"/>
          </ac:spMkLst>
        </pc:spChg>
        <pc:spChg chg="add mod ord">
          <ac:chgData name="Jake Kenealy" userId="73a876ed1ced0f87" providerId="LiveId" clId="{929B9C60-DEB2-4805-A99C-1F73BB41E526}" dt="2023-09-20T14:50:35.307" v="52" actId="20577"/>
          <ac:spMkLst>
            <pc:docMk/>
            <pc:sldMk cId="1489774327" sldId="258"/>
            <ac:spMk id="4" creationId="{E75F9F49-6EED-433D-1EAA-37FABB51FD30}"/>
          </ac:spMkLst>
        </pc:spChg>
        <pc:spChg chg="add del mod ord">
          <ac:chgData name="Jake Kenealy" userId="73a876ed1ced0f87" providerId="LiveId" clId="{929B9C60-DEB2-4805-A99C-1F73BB41E526}" dt="2023-09-20T14:49:23.534" v="5" actId="3680"/>
          <ac:spMkLst>
            <pc:docMk/>
            <pc:sldMk cId="1489774327" sldId="258"/>
            <ac:spMk id="5" creationId="{B50262FF-5603-4FEE-00AE-466B687F3576}"/>
          </ac:spMkLst>
        </pc:spChg>
        <pc:spChg chg="add mod ord">
          <ac:chgData name="Jake Kenealy" userId="73a876ed1ced0f87" providerId="LiveId" clId="{929B9C60-DEB2-4805-A99C-1F73BB41E526}" dt="2023-09-20T14:53:05.701" v="68" actId="20577"/>
          <ac:spMkLst>
            <pc:docMk/>
            <pc:sldMk cId="1489774327" sldId="258"/>
            <ac:spMk id="6" creationId="{B5E5F226-5692-F153-55E8-2914D5860852}"/>
          </ac:spMkLst>
        </pc:spChg>
        <pc:graphicFrameChg chg="add mod ord modGraphic">
          <ac:chgData name="Jake Kenealy" userId="73a876ed1ced0f87" providerId="LiveId" clId="{929B9C60-DEB2-4805-A99C-1F73BB41E526}" dt="2023-09-20T15:07:43.163" v="92" actId="20577"/>
          <ac:graphicFrameMkLst>
            <pc:docMk/>
            <pc:sldMk cId="1489774327" sldId="258"/>
            <ac:graphicFrameMk id="7" creationId="{F99B650D-F31C-327E-CF74-8CF1923EFD11}"/>
          </ac:graphicFrameMkLst>
        </pc:graphicFrameChg>
      </pc:sldChg>
      <pc:sldChg chg="modSp add mod">
        <pc:chgData name="Jake Kenealy" userId="73a876ed1ced0f87" providerId="LiveId" clId="{929B9C60-DEB2-4805-A99C-1F73BB41E526}" dt="2023-09-20T15:16:44.329" v="109"/>
        <pc:sldMkLst>
          <pc:docMk/>
          <pc:sldMk cId="3674045332" sldId="259"/>
        </pc:sldMkLst>
        <pc:spChg chg="mod">
          <ac:chgData name="Jake Kenealy" userId="73a876ed1ced0f87" providerId="LiveId" clId="{929B9C60-DEB2-4805-A99C-1F73BB41E526}" dt="2023-09-20T15:12:09.640" v="102" actId="20577"/>
          <ac:spMkLst>
            <pc:docMk/>
            <pc:sldMk cId="3674045332" sldId="259"/>
            <ac:spMk id="6" creationId="{B5E5F226-5692-F153-55E8-2914D5860852}"/>
          </ac:spMkLst>
        </pc:spChg>
        <pc:graphicFrameChg chg="mod modGraphic">
          <ac:chgData name="Jake Kenealy" userId="73a876ed1ced0f87" providerId="LiveId" clId="{929B9C60-DEB2-4805-A99C-1F73BB41E526}" dt="2023-09-20T15:16:44.329" v="109"/>
          <ac:graphicFrameMkLst>
            <pc:docMk/>
            <pc:sldMk cId="3674045332" sldId="259"/>
            <ac:graphicFrameMk id="7" creationId="{F99B650D-F31C-327E-CF74-8CF1923EFD11}"/>
          </ac:graphicFrameMkLst>
        </pc:graphicFrameChg>
      </pc:sldChg>
      <pc:sldChg chg="modSp add mod">
        <pc:chgData name="Jake Kenealy" userId="73a876ed1ced0f87" providerId="LiveId" clId="{929B9C60-DEB2-4805-A99C-1F73BB41E526}" dt="2023-09-20T15:18:54.604" v="111"/>
        <pc:sldMkLst>
          <pc:docMk/>
          <pc:sldMk cId="3530650252" sldId="260"/>
        </pc:sldMkLst>
        <pc:spChg chg="mod">
          <ac:chgData name="Jake Kenealy" userId="73a876ed1ced0f87" providerId="LiveId" clId="{929B9C60-DEB2-4805-A99C-1F73BB41E526}" dt="2023-09-20T15:18:54.604" v="111"/>
          <ac:spMkLst>
            <pc:docMk/>
            <pc:sldMk cId="3530650252" sldId="260"/>
            <ac:spMk id="6" creationId="{B5E5F226-5692-F153-55E8-2914D5860852}"/>
          </ac:spMkLst>
        </pc:spChg>
      </pc:sldChg>
      <pc:sldChg chg="modSp new mod">
        <pc:chgData name="Jake Kenealy" userId="73a876ed1ced0f87" providerId="LiveId" clId="{929B9C60-DEB2-4805-A99C-1F73BB41E526}" dt="2023-09-20T15:34:32.569" v="554" actId="20577"/>
        <pc:sldMkLst>
          <pc:docMk/>
          <pc:sldMk cId="3746935861" sldId="261"/>
        </pc:sldMkLst>
        <pc:spChg chg="mod">
          <ac:chgData name="Jake Kenealy" userId="73a876ed1ced0f87" providerId="LiveId" clId="{929B9C60-DEB2-4805-A99C-1F73BB41E526}" dt="2023-09-20T15:25:05.652" v="126" actId="20577"/>
          <ac:spMkLst>
            <pc:docMk/>
            <pc:sldMk cId="3746935861" sldId="261"/>
            <ac:spMk id="2" creationId="{982569F4-D623-8A0E-45DB-53D98DC7F210}"/>
          </ac:spMkLst>
        </pc:spChg>
        <pc:spChg chg="mod">
          <ac:chgData name="Jake Kenealy" userId="73a876ed1ced0f87" providerId="LiveId" clId="{929B9C60-DEB2-4805-A99C-1F73BB41E526}" dt="2023-09-20T15:34:32.569" v="554" actId="20577"/>
          <ac:spMkLst>
            <pc:docMk/>
            <pc:sldMk cId="3746935861" sldId="261"/>
            <ac:spMk id="3" creationId="{261E9886-A9CE-4017-72CD-8EB9D24AF757}"/>
          </ac:spMkLst>
        </pc:spChg>
      </pc:sldChg>
      <pc:sldChg chg="addSp modSp new mod setBg">
        <pc:chgData name="Jake Kenealy" userId="73a876ed1ced0f87" providerId="LiveId" clId="{929B9C60-DEB2-4805-A99C-1F73BB41E526}" dt="2023-09-20T15:36:25.083" v="588" actId="20577"/>
        <pc:sldMkLst>
          <pc:docMk/>
          <pc:sldMk cId="2690699443" sldId="262"/>
        </pc:sldMkLst>
        <pc:spChg chg="mod">
          <ac:chgData name="Jake Kenealy" userId="73a876ed1ced0f87" providerId="LiveId" clId="{929B9C60-DEB2-4805-A99C-1F73BB41E526}" dt="2023-09-20T15:35:54.043" v="585" actId="20577"/>
          <ac:spMkLst>
            <pc:docMk/>
            <pc:sldMk cId="2690699443" sldId="262"/>
            <ac:spMk id="2" creationId="{1ACE0F57-6A4E-077E-7CEF-C2F8E6F437DF}"/>
          </ac:spMkLst>
        </pc:spChg>
        <pc:spChg chg="mod">
          <ac:chgData name="Jake Kenealy" userId="73a876ed1ced0f87" providerId="LiveId" clId="{929B9C60-DEB2-4805-A99C-1F73BB41E526}" dt="2023-09-20T15:36:25.083" v="588" actId="20577"/>
          <ac:spMkLst>
            <pc:docMk/>
            <pc:sldMk cId="2690699443" sldId="262"/>
            <ac:spMk id="3" creationId="{7E2320EB-6C7B-C6BD-C142-14AA6CD8081A}"/>
          </ac:spMkLst>
        </pc:spChg>
        <pc:spChg chg="add">
          <ac:chgData name="Jake Kenealy" userId="73a876ed1ced0f87" providerId="LiveId" clId="{929B9C60-DEB2-4805-A99C-1F73BB41E526}" dt="2023-09-20T15:35:41.873" v="556" actId="26606"/>
          <ac:spMkLst>
            <pc:docMk/>
            <pc:sldMk cId="2690699443" sldId="262"/>
            <ac:spMk id="8" creationId="{81775E6C-9FE7-4AE4-ABE7-2568D95DEAE0}"/>
          </ac:spMkLst>
        </pc:spChg>
        <pc:spChg chg="add">
          <ac:chgData name="Jake Kenealy" userId="73a876ed1ced0f87" providerId="LiveId" clId="{929B9C60-DEB2-4805-A99C-1F73BB41E526}" dt="2023-09-20T15:35:41.873" v="556" actId="26606"/>
          <ac:spMkLst>
            <pc:docMk/>
            <pc:sldMk cId="2690699443" sldId="262"/>
            <ac:spMk id="10" creationId="{C161622E-3A00-40AA-904E-B75E5910B141}"/>
          </ac:spMkLst>
        </pc:spChg>
        <pc:cxnChg chg="add">
          <ac:chgData name="Jake Kenealy" userId="73a876ed1ced0f87" providerId="LiveId" clId="{929B9C60-DEB2-4805-A99C-1F73BB41E526}" dt="2023-09-20T15:35:41.873" v="556" actId="26606"/>
          <ac:cxnSpMkLst>
            <pc:docMk/>
            <pc:sldMk cId="2690699443" sldId="262"/>
            <ac:cxnSpMk id="12" creationId="{7A364443-B44B-44C9-B8C4-AED23CB62151}"/>
          </ac:cxnSpMkLst>
        </pc:cxnChg>
        <pc:cxnChg chg="add">
          <ac:chgData name="Jake Kenealy" userId="73a876ed1ced0f87" providerId="LiveId" clId="{929B9C60-DEB2-4805-A99C-1F73BB41E526}" dt="2023-09-20T15:35:41.873" v="556" actId="26606"/>
          <ac:cxnSpMkLst>
            <pc:docMk/>
            <pc:sldMk cId="2690699443" sldId="262"/>
            <ac:cxnSpMk id="14" creationId="{A3B4C179-2540-4304-9C9C-2AAAA53EFDC7}"/>
          </ac:cxnSpMkLst>
        </pc:cxnChg>
        <pc:cxnChg chg="add">
          <ac:chgData name="Jake Kenealy" userId="73a876ed1ced0f87" providerId="LiveId" clId="{929B9C60-DEB2-4805-A99C-1F73BB41E526}" dt="2023-09-20T15:35:41.873" v="556" actId="26606"/>
          <ac:cxnSpMkLst>
            <pc:docMk/>
            <pc:sldMk cId="2690699443" sldId="262"/>
            <ac:cxnSpMk id="16" creationId="{C5950BAB-F521-4A52-A263-D105789771E6}"/>
          </ac:cxnSpMkLst>
        </pc:cxnChg>
        <pc:cxnChg chg="add">
          <ac:chgData name="Jake Kenealy" userId="73a876ed1ced0f87" providerId="LiveId" clId="{929B9C60-DEB2-4805-A99C-1F73BB41E526}" dt="2023-09-20T15:35:41.873" v="556" actId="26606"/>
          <ac:cxnSpMkLst>
            <pc:docMk/>
            <pc:sldMk cId="2690699443" sldId="262"/>
            <ac:cxnSpMk id="18" creationId="{384CA14D-52DC-4F3C-A1CE-235B99A179A8}"/>
          </ac:cxnSpMkLst>
        </pc:cxnChg>
        <pc:cxnChg chg="add">
          <ac:chgData name="Jake Kenealy" userId="73a876ed1ced0f87" providerId="LiveId" clId="{929B9C60-DEB2-4805-A99C-1F73BB41E526}" dt="2023-09-20T15:35:41.873" v="556" actId="26606"/>
          <ac:cxnSpMkLst>
            <pc:docMk/>
            <pc:sldMk cId="2690699443" sldId="262"/>
            <ac:cxnSpMk id="20" creationId="{EAC9B2E5-D7C8-4575-9C92-245984A14A0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9615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4464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027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9/20/2023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672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15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3756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401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5235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3320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7382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9/20/2023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8142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9/20/2023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10228485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33" r:id="rId4"/>
    <p:sldLayoutId id="2147483734" r:id="rId5"/>
    <p:sldLayoutId id="2147483739" r:id="rId6"/>
    <p:sldLayoutId id="2147483735" r:id="rId7"/>
    <p:sldLayoutId id="2147483736" r:id="rId8"/>
    <p:sldLayoutId id="2147483737" r:id="rId9"/>
    <p:sldLayoutId id="2147483738" r:id="rId10"/>
    <p:sldLayoutId id="214748374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ake-Kenealy/COIT11241---Wk7A2CTI.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608E8-F266-99EE-9673-191F348189A9}"/>
              </a:ext>
            </a:extLst>
          </p:cNvPr>
          <p:cNvSpPr>
            <a:spLocks noGrp="1"/>
          </p:cNvSpPr>
          <p:nvPr>
            <p:ph type="ctrTitle"/>
          </p:nvPr>
        </p:nvSpPr>
        <p:spPr>
          <a:xfrm>
            <a:off x="871870" y="749595"/>
            <a:ext cx="5645888" cy="3902149"/>
          </a:xfrm>
        </p:spPr>
        <p:txBody>
          <a:bodyPr anchor="t">
            <a:normAutofit/>
          </a:bodyPr>
          <a:lstStyle/>
          <a:p>
            <a:pPr algn="l"/>
            <a:r>
              <a:rPr lang="en-AU" sz="6600" dirty="0"/>
              <a:t>COIT11241 Wk7 A2 CTI</a:t>
            </a:r>
            <a:endParaRPr lang="en-AU" dirty="0"/>
          </a:p>
        </p:txBody>
      </p:sp>
      <p:sp>
        <p:nvSpPr>
          <p:cNvPr id="3" name="Subtitle 2">
            <a:extLst>
              <a:ext uri="{FF2B5EF4-FFF2-40B4-BE49-F238E27FC236}">
                <a16:creationId xmlns:a16="http://schemas.microsoft.com/office/drawing/2014/main" id="{E1A74FE9-BA3B-F526-69CF-D91DAD446B9D}"/>
              </a:ext>
            </a:extLst>
          </p:cNvPr>
          <p:cNvSpPr>
            <a:spLocks noGrp="1"/>
          </p:cNvSpPr>
          <p:nvPr>
            <p:ph type="subTitle" idx="1"/>
          </p:nvPr>
        </p:nvSpPr>
        <p:spPr>
          <a:xfrm>
            <a:off x="871870" y="4651745"/>
            <a:ext cx="4890977" cy="999460"/>
          </a:xfrm>
        </p:spPr>
        <p:txBody>
          <a:bodyPr anchor="b">
            <a:normAutofit/>
          </a:bodyPr>
          <a:lstStyle/>
          <a:p>
            <a:pPr algn="l"/>
            <a:r>
              <a:rPr lang="en-AU" dirty="0"/>
              <a:t>Jake Kenealy</a:t>
            </a:r>
          </a:p>
          <a:p>
            <a:pPr algn="l"/>
            <a:r>
              <a:rPr lang="en-AU" dirty="0"/>
              <a:t>12197775</a:t>
            </a:r>
          </a:p>
        </p:txBody>
      </p:sp>
      <p:pic>
        <p:nvPicPr>
          <p:cNvPr id="4" name="Picture 3" descr="A blue and white room with a blue sky&#10;&#10;Description automatically generated">
            <a:extLst>
              <a:ext uri="{FF2B5EF4-FFF2-40B4-BE49-F238E27FC236}">
                <a16:creationId xmlns:a16="http://schemas.microsoft.com/office/drawing/2014/main" id="{DA2EDE21-2E9D-4E0C-376B-6BB89335884D}"/>
              </a:ext>
            </a:extLst>
          </p:cNvPr>
          <p:cNvPicPr>
            <a:picLocks noChangeAspect="1"/>
          </p:cNvPicPr>
          <p:nvPr/>
        </p:nvPicPr>
        <p:blipFill rotWithShape="1">
          <a:blip r:embed="rId2"/>
          <a:srcRect l="17756" r="13376"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34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FB54-B3B5-87F5-3B18-FA79946147F0}"/>
              </a:ext>
            </a:extLst>
          </p:cNvPr>
          <p:cNvSpPr>
            <a:spLocks noGrp="1"/>
          </p:cNvSpPr>
          <p:nvPr>
            <p:ph type="title"/>
          </p:nvPr>
        </p:nvSpPr>
        <p:spPr/>
        <p:txBody>
          <a:bodyPr/>
          <a:lstStyle/>
          <a:p>
            <a:r>
              <a:rPr lang="en-AU" dirty="0"/>
              <a:t>Blackcat’s attack Lifecycle</a:t>
            </a:r>
          </a:p>
        </p:txBody>
      </p:sp>
      <p:graphicFrame>
        <p:nvGraphicFramePr>
          <p:cNvPr id="6" name="Table 6">
            <a:extLst>
              <a:ext uri="{FF2B5EF4-FFF2-40B4-BE49-F238E27FC236}">
                <a16:creationId xmlns:a16="http://schemas.microsoft.com/office/drawing/2014/main" id="{5BD4CE72-9471-18C0-2E9F-5C9A4423A3FA}"/>
              </a:ext>
            </a:extLst>
          </p:cNvPr>
          <p:cNvGraphicFramePr>
            <a:graphicFrameLocks noGrp="1"/>
          </p:cNvGraphicFramePr>
          <p:nvPr>
            <p:ph idx="1"/>
            <p:extLst>
              <p:ext uri="{D42A27DB-BD31-4B8C-83A1-F6EECF244321}">
                <p14:modId xmlns:p14="http://schemas.microsoft.com/office/powerpoint/2010/main" val="3907247821"/>
              </p:ext>
            </p:extLst>
          </p:nvPr>
        </p:nvGraphicFramePr>
        <p:xfrm>
          <a:off x="1142999" y="2009775"/>
          <a:ext cx="10055430" cy="2809240"/>
        </p:xfrm>
        <a:graphic>
          <a:graphicData uri="http://schemas.openxmlformats.org/drawingml/2006/table">
            <a:tbl>
              <a:tblPr firstRow="1" bandRow="1">
                <a:tableStyleId>{5C22544A-7EE6-4342-B048-85BDC9FD1C3A}</a:tableStyleId>
              </a:tblPr>
              <a:tblGrid>
                <a:gridCol w="1675905">
                  <a:extLst>
                    <a:ext uri="{9D8B030D-6E8A-4147-A177-3AD203B41FA5}">
                      <a16:colId xmlns:a16="http://schemas.microsoft.com/office/drawing/2014/main" val="3262631242"/>
                    </a:ext>
                  </a:extLst>
                </a:gridCol>
                <a:gridCol w="1675905">
                  <a:extLst>
                    <a:ext uri="{9D8B030D-6E8A-4147-A177-3AD203B41FA5}">
                      <a16:colId xmlns:a16="http://schemas.microsoft.com/office/drawing/2014/main" val="2248631050"/>
                    </a:ext>
                  </a:extLst>
                </a:gridCol>
                <a:gridCol w="1675905">
                  <a:extLst>
                    <a:ext uri="{9D8B030D-6E8A-4147-A177-3AD203B41FA5}">
                      <a16:colId xmlns:a16="http://schemas.microsoft.com/office/drawing/2014/main" val="470643626"/>
                    </a:ext>
                  </a:extLst>
                </a:gridCol>
                <a:gridCol w="1675905">
                  <a:extLst>
                    <a:ext uri="{9D8B030D-6E8A-4147-A177-3AD203B41FA5}">
                      <a16:colId xmlns:a16="http://schemas.microsoft.com/office/drawing/2014/main" val="814812915"/>
                    </a:ext>
                  </a:extLst>
                </a:gridCol>
                <a:gridCol w="1675905">
                  <a:extLst>
                    <a:ext uri="{9D8B030D-6E8A-4147-A177-3AD203B41FA5}">
                      <a16:colId xmlns:a16="http://schemas.microsoft.com/office/drawing/2014/main" val="1948726538"/>
                    </a:ext>
                  </a:extLst>
                </a:gridCol>
                <a:gridCol w="1675905">
                  <a:extLst>
                    <a:ext uri="{9D8B030D-6E8A-4147-A177-3AD203B41FA5}">
                      <a16:colId xmlns:a16="http://schemas.microsoft.com/office/drawing/2014/main" val="2360879774"/>
                    </a:ext>
                  </a:extLst>
                </a:gridCol>
              </a:tblGrid>
              <a:tr h="370840">
                <a:tc>
                  <a:txBody>
                    <a:bodyPr/>
                    <a:lstStyle/>
                    <a:p>
                      <a:r>
                        <a:rPr lang="en-AU" sz="1400" i="0" dirty="0"/>
                        <a:t>Initial Access</a:t>
                      </a:r>
                    </a:p>
                  </a:txBody>
                  <a:tcPr/>
                </a:tc>
                <a:tc>
                  <a:txBody>
                    <a:bodyPr/>
                    <a:lstStyle/>
                    <a:p>
                      <a:r>
                        <a:rPr lang="en-AU" sz="1400" dirty="0"/>
                        <a:t>Discovery</a:t>
                      </a:r>
                    </a:p>
                  </a:txBody>
                  <a:tcPr/>
                </a:tc>
                <a:tc>
                  <a:txBody>
                    <a:bodyPr/>
                    <a:lstStyle/>
                    <a:p>
                      <a:r>
                        <a:rPr lang="en-AU" sz="1400" dirty="0"/>
                        <a:t>Credential Access</a:t>
                      </a:r>
                    </a:p>
                  </a:txBody>
                  <a:tcPr/>
                </a:tc>
                <a:tc>
                  <a:txBody>
                    <a:bodyPr/>
                    <a:lstStyle/>
                    <a:p>
                      <a:r>
                        <a:rPr lang="en-AU" sz="1400" dirty="0"/>
                        <a:t>Lateral Movement</a:t>
                      </a:r>
                    </a:p>
                  </a:txBody>
                  <a:tcPr/>
                </a:tc>
                <a:tc>
                  <a:txBody>
                    <a:bodyPr/>
                    <a:lstStyle/>
                    <a:p>
                      <a:r>
                        <a:rPr lang="en-AU" sz="1400" dirty="0"/>
                        <a:t>Exfiltration</a:t>
                      </a:r>
                    </a:p>
                  </a:txBody>
                  <a:tcPr/>
                </a:tc>
                <a:tc>
                  <a:txBody>
                    <a:bodyPr/>
                    <a:lstStyle/>
                    <a:p>
                      <a:r>
                        <a:rPr lang="en-AU" sz="1400" dirty="0"/>
                        <a:t>Impact</a:t>
                      </a:r>
                    </a:p>
                  </a:txBody>
                  <a:tcPr/>
                </a:tc>
                <a:extLst>
                  <a:ext uri="{0D108BD9-81ED-4DB2-BD59-A6C34878D82A}">
                    <a16:rowId xmlns:a16="http://schemas.microsoft.com/office/drawing/2014/main" val="201635184"/>
                  </a:ext>
                </a:extLst>
              </a:tr>
              <a:tr h="370840">
                <a:tc>
                  <a:txBody>
                    <a:bodyPr/>
                    <a:lstStyle/>
                    <a:p>
                      <a:r>
                        <a:rPr lang="en-AU" sz="1400" dirty="0"/>
                        <a:t>Exploit Public-Facing Application</a:t>
                      </a:r>
                    </a:p>
                    <a:p>
                      <a:r>
                        <a:rPr lang="en-AU" sz="1000" dirty="0"/>
                        <a:t>T1190</a:t>
                      </a:r>
                    </a:p>
                  </a:txBody>
                  <a:tcPr/>
                </a:tc>
                <a:tc>
                  <a:txBody>
                    <a:bodyPr/>
                    <a:lstStyle/>
                    <a:p>
                      <a:r>
                        <a:rPr lang="en-AU" sz="1400" dirty="0"/>
                        <a:t>System Network Configuration Discovery</a:t>
                      </a:r>
                    </a:p>
                    <a:p>
                      <a:r>
                        <a:rPr lang="en-AU" sz="1000" dirty="0"/>
                        <a:t>T1016</a:t>
                      </a:r>
                    </a:p>
                  </a:txBody>
                  <a:tcPr/>
                </a:tc>
                <a:tc>
                  <a:txBody>
                    <a:bodyPr/>
                    <a:lstStyle/>
                    <a:p>
                      <a:r>
                        <a:rPr lang="pt-BR" sz="1400" dirty="0"/>
                        <a:t>OS Credential Dumping: LSASS Memory</a:t>
                      </a:r>
                      <a:endParaRPr lang="pt-BR" sz="1000" dirty="0"/>
                    </a:p>
                    <a:p>
                      <a:r>
                        <a:rPr lang="en-AU" sz="1000" dirty="0"/>
                        <a:t>T1003.001</a:t>
                      </a:r>
                    </a:p>
                  </a:txBody>
                  <a:tcPr/>
                </a:tc>
                <a:tc>
                  <a:txBody>
                    <a:bodyPr/>
                    <a:lstStyle/>
                    <a:p>
                      <a:r>
                        <a:rPr lang="en-AU" sz="1400" dirty="0"/>
                        <a:t>Remote Services: Remote Desktop Protocol</a:t>
                      </a:r>
                      <a:endParaRPr lang="en-AU" sz="1000" dirty="0"/>
                    </a:p>
                    <a:p>
                      <a:r>
                        <a:rPr lang="en-AU" sz="1000" dirty="0"/>
                        <a:t>T1021.001</a:t>
                      </a:r>
                    </a:p>
                  </a:txBody>
                  <a:tcPr/>
                </a:tc>
                <a:tc>
                  <a:txBody>
                    <a:bodyPr/>
                    <a:lstStyle/>
                    <a:p>
                      <a:r>
                        <a:rPr lang="en-GB" sz="1400" dirty="0"/>
                        <a:t>Exfiltration Over Web Service: Exfiltration to Cloud Storage</a:t>
                      </a:r>
                      <a:endParaRPr lang="en-GB" sz="1000" dirty="0"/>
                    </a:p>
                    <a:p>
                      <a:r>
                        <a:rPr lang="en-AU" sz="1000" dirty="0"/>
                        <a:t>T1567.002</a:t>
                      </a:r>
                    </a:p>
                  </a:txBody>
                  <a:tcPr/>
                </a:tc>
                <a:tc>
                  <a:txBody>
                    <a:bodyPr/>
                    <a:lstStyle/>
                    <a:p>
                      <a:r>
                        <a:rPr lang="en-AU" sz="1400" dirty="0"/>
                        <a:t>Data Encrypted for Impact</a:t>
                      </a:r>
                    </a:p>
                    <a:p>
                      <a:r>
                        <a:rPr lang="en-AU" sz="1000" dirty="0"/>
                        <a:t>T1486</a:t>
                      </a:r>
                    </a:p>
                  </a:txBody>
                  <a:tcPr/>
                </a:tc>
                <a:extLst>
                  <a:ext uri="{0D108BD9-81ED-4DB2-BD59-A6C34878D82A}">
                    <a16:rowId xmlns:a16="http://schemas.microsoft.com/office/drawing/2014/main" val="2544729730"/>
                  </a:ext>
                </a:extLst>
              </a:tr>
              <a:tr h="370840">
                <a:tc>
                  <a:txBody>
                    <a:bodyPr/>
                    <a:lstStyle/>
                    <a:p>
                      <a:endParaRPr lang="en-AU" sz="1000" dirty="0"/>
                    </a:p>
                  </a:txBody>
                  <a:tcPr/>
                </a:tc>
                <a:tc>
                  <a:txBody>
                    <a:bodyPr/>
                    <a:lstStyle/>
                    <a:p>
                      <a:r>
                        <a:rPr lang="en-AU" sz="1400" dirty="0"/>
                        <a:t>Remote System Discovery</a:t>
                      </a:r>
                      <a:endParaRPr lang="en-AU" sz="1000" dirty="0"/>
                    </a:p>
                    <a:p>
                      <a:r>
                        <a:rPr lang="en-AU" sz="1000" dirty="0"/>
                        <a:t>T1018</a:t>
                      </a:r>
                    </a:p>
                  </a:txBody>
                  <a:tcPr/>
                </a:tc>
                <a:tc>
                  <a:txBody>
                    <a:bodyPr/>
                    <a:lstStyle/>
                    <a:p>
                      <a:endParaRPr lang="en-AU" sz="1400" dirty="0"/>
                    </a:p>
                  </a:txBody>
                  <a:tcPr/>
                </a:tc>
                <a:tc>
                  <a:txBody>
                    <a:bodyPr/>
                    <a:lstStyle/>
                    <a:p>
                      <a:endParaRPr lang="en-AU" sz="1400" dirty="0"/>
                    </a:p>
                  </a:txBody>
                  <a:tcPr/>
                </a:tc>
                <a:tc>
                  <a:txBody>
                    <a:bodyPr/>
                    <a:lstStyle/>
                    <a:p>
                      <a:endParaRPr lang="en-AU" sz="1400" dirty="0"/>
                    </a:p>
                  </a:txBody>
                  <a:tcPr/>
                </a:tc>
                <a:tc>
                  <a:txBody>
                    <a:bodyPr/>
                    <a:lstStyle/>
                    <a:p>
                      <a:endParaRPr lang="en-AU" sz="1400" dirty="0"/>
                    </a:p>
                  </a:txBody>
                  <a:tcPr/>
                </a:tc>
                <a:extLst>
                  <a:ext uri="{0D108BD9-81ED-4DB2-BD59-A6C34878D82A}">
                    <a16:rowId xmlns:a16="http://schemas.microsoft.com/office/drawing/2014/main" val="3332176178"/>
                  </a:ext>
                </a:extLst>
              </a:tr>
              <a:tr h="370840">
                <a:tc>
                  <a:txBody>
                    <a:bodyPr/>
                    <a:lstStyle/>
                    <a:p>
                      <a:endParaRPr lang="en-AU" sz="1000" dirty="0"/>
                    </a:p>
                  </a:txBody>
                  <a:tcPr/>
                </a:tc>
                <a:tc>
                  <a:txBody>
                    <a:bodyPr/>
                    <a:lstStyle/>
                    <a:p>
                      <a:r>
                        <a:rPr lang="en-AU" sz="1400" dirty="0"/>
                        <a:t>Permission Groups Discovery: Domain Groups</a:t>
                      </a:r>
                    </a:p>
                    <a:p>
                      <a:r>
                        <a:rPr lang="en-AU" sz="1000" dirty="0"/>
                        <a:t>T1069.002</a:t>
                      </a:r>
                    </a:p>
                  </a:txBody>
                  <a:tcPr/>
                </a:tc>
                <a:tc>
                  <a:txBody>
                    <a:bodyPr/>
                    <a:lstStyle/>
                    <a:p>
                      <a:endParaRPr lang="en-AU" sz="1400" dirty="0"/>
                    </a:p>
                  </a:txBody>
                  <a:tcPr/>
                </a:tc>
                <a:tc>
                  <a:txBody>
                    <a:bodyPr/>
                    <a:lstStyle/>
                    <a:p>
                      <a:endParaRPr lang="en-AU" sz="1400" dirty="0"/>
                    </a:p>
                  </a:txBody>
                  <a:tcPr/>
                </a:tc>
                <a:tc>
                  <a:txBody>
                    <a:bodyPr/>
                    <a:lstStyle/>
                    <a:p>
                      <a:endParaRPr lang="en-AU" sz="1400" dirty="0"/>
                    </a:p>
                  </a:txBody>
                  <a:tcPr/>
                </a:tc>
                <a:tc>
                  <a:txBody>
                    <a:bodyPr/>
                    <a:lstStyle/>
                    <a:p>
                      <a:endParaRPr lang="en-AU" sz="1400" dirty="0"/>
                    </a:p>
                  </a:txBody>
                  <a:tcPr/>
                </a:tc>
                <a:extLst>
                  <a:ext uri="{0D108BD9-81ED-4DB2-BD59-A6C34878D82A}">
                    <a16:rowId xmlns:a16="http://schemas.microsoft.com/office/drawing/2014/main" val="3108364225"/>
                  </a:ext>
                </a:extLst>
              </a:tr>
            </a:tbl>
          </a:graphicData>
        </a:graphic>
      </p:graphicFrame>
    </p:spTree>
    <p:extLst>
      <p:ext uri="{BB962C8B-B14F-4D97-AF65-F5344CB8AC3E}">
        <p14:creationId xmlns:p14="http://schemas.microsoft.com/office/powerpoint/2010/main" val="142072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5F9F49-6EED-433D-1EAA-37FABB51FD30}"/>
              </a:ext>
            </a:extLst>
          </p:cNvPr>
          <p:cNvSpPr>
            <a:spLocks noGrp="1"/>
          </p:cNvSpPr>
          <p:nvPr>
            <p:ph type="title"/>
          </p:nvPr>
        </p:nvSpPr>
        <p:spPr/>
        <p:txBody>
          <a:bodyPr/>
          <a:lstStyle/>
          <a:p>
            <a:r>
              <a:rPr lang="en-AU" dirty="0"/>
              <a:t>Prioritisation</a:t>
            </a:r>
          </a:p>
        </p:txBody>
      </p:sp>
      <p:graphicFrame>
        <p:nvGraphicFramePr>
          <p:cNvPr id="7" name="Table 7">
            <a:extLst>
              <a:ext uri="{FF2B5EF4-FFF2-40B4-BE49-F238E27FC236}">
                <a16:creationId xmlns:a16="http://schemas.microsoft.com/office/drawing/2014/main" id="{F99B650D-F31C-327E-CF74-8CF1923EFD11}"/>
              </a:ext>
            </a:extLst>
          </p:cNvPr>
          <p:cNvGraphicFramePr>
            <a:graphicFrameLocks noGrp="1"/>
          </p:cNvGraphicFramePr>
          <p:nvPr>
            <p:ph idx="1"/>
            <p:extLst>
              <p:ext uri="{D42A27DB-BD31-4B8C-83A1-F6EECF244321}">
                <p14:modId xmlns:p14="http://schemas.microsoft.com/office/powerpoint/2010/main" val="3851742072"/>
              </p:ext>
            </p:extLst>
          </p:nvPr>
        </p:nvGraphicFramePr>
        <p:xfrm>
          <a:off x="5183188" y="987425"/>
          <a:ext cx="6172200" cy="13157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1620321384"/>
                    </a:ext>
                  </a:extLst>
                </a:gridCol>
                <a:gridCol w="1543050">
                  <a:extLst>
                    <a:ext uri="{9D8B030D-6E8A-4147-A177-3AD203B41FA5}">
                      <a16:colId xmlns:a16="http://schemas.microsoft.com/office/drawing/2014/main" val="539648470"/>
                    </a:ext>
                  </a:extLst>
                </a:gridCol>
                <a:gridCol w="1543050">
                  <a:extLst>
                    <a:ext uri="{9D8B030D-6E8A-4147-A177-3AD203B41FA5}">
                      <a16:colId xmlns:a16="http://schemas.microsoft.com/office/drawing/2014/main" val="2120730661"/>
                    </a:ext>
                  </a:extLst>
                </a:gridCol>
                <a:gridCol w="1543050">
                  <a:extLst>
                    <a:ext uri="{9D8B030D-6E8A-4147-A177-3AD203B41FA5}">
                      <a16:colId xmlns:a16="http://schemas.microsoft.com/office/drawing/2014/main" val="1403024190"/>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err="1"/>
                        <a:t>BlackCat</a:t>
                      </a:r>
                      <a:r>
                        <a:rPr lang="en-AU" dirty="0"/>
                        <a:t> TA</a:t>
                      </a:r>
                    </a:p>
                  </a:txBody>
                  <a:tcPr/>
                </a:tc>
                <a:extLst>
                  <a:ext uri="{0D108BD9-81ED-4DB2-BD59-A6C34878D82A}">
                    <a16:rowId xmlns:a16="http://schemas.microsoft.com/office/drawing/2014/main" val="2142525450"/>
                  </a:ext>
                </a:extLst>
              </a:tr>
              <a:tr h="370840">
                <a:tc>
                  <a:txBody>
                    <a:bodyPr/>
                    <a:lstStyle/>
                    <a:p>
                      <a:r>
                        <a:rPr lang="en-GB" sz="1400" dirty="0"/>
                        <a:t>CWE-200: Exposure of Sensitive Information to an Unauthorized Actor</a:t>
                      </a:r>
                      <a:endParaRPr lang="en-AU" sz="1400" dirty="0"/>
                    </a:p>
                  </a:txBody>
                  <a:tcPr/>
                </a:tc>
                <a:tc>
                  <a:txBody>
                    <a:bodyPr/>
                    <a:lstStyle/>
                    <a:p>
                      <a:r>
                        <a:rPr lang="en-GB" sz="1400" dirty="0"/>
                        <a:t>CAPEC-60: Reusing Session IDs (aka Session Replay)</a:t>
                      </a:r>
                      <a:endParaRPr lang="en-AU" sz="1400" dirty="0"/>
                    </a:p>
                  </a:txBody>
                  <a:tcPr/>
                </a:tc>
                <a:tc>
                  <a:txBody>
                    <a:bodyPr/>
                    <a:lstStyle/>
                    <a:p>
                      <a:r>
                        <a:rPr lang="en-AU" sz="1400" dirty="0"/>
                        <a:t>Access Token Manipulation: Token Impersonation/Theft</a:t>
                      </a:r>
                    </a:p>
                    <a:p>
                      <a:r>
                        <a:rPr lang="en-AU" sz="1000" dirty="0"/>
                        <a:t>T1134.001</a:t>
                      </a:r>
                    </a:p>
                  </a:txBody>
                  <a:tcPr/>
                </a:tc>
                <a:tc>
                  <a:txBody>
                    <a:bodyPr/>
                    <a:lstStyle/>
                    <a:p>
                      <a:r>
                        <a:rPr lang="en-AU" dirty="0"/>
                        <a:t>No</a:t>
                      </a:r>
                    </a:p>
                  </a:txBody>
                  <a:tcPr/>
                </a:tc>
                <a:extLst>
                  <a:ext uri="{0D108BD9-81ED-4DB2-BD59-A6C34878D82A}">
                    <a16:rowId xmlns:a16="http://schemas.microsoft.com/office/drawing/2014/main" val="3226199351"/>
                  </a:ext>
                </a:extLst>
              </a:tr>
            </a:tbl>
          </a:graphicData>
        </a:graphic>
      </p:graphicFrame>
      <p:sp>
        <p:nvSpPr>
          <p:cNvPr id="6" name="Text Placeholder 5">
            <a:extLst>
              <a:ext uri="{FF2B5EF4-FFF2-40B4-BE49-F238E27FC236}">
                <a16:creationId xmlns:a16="http://schemas.microsoft.com/office/drawing/2014/main" id="{B5E5F226-5692-F153-55E8-2914D5860852}"/>
              </a:ext>
            </a:extLst>
          </p:cNvPr>
          <p:cNvSpPr>
            <a:spLocks noGrp="1"/>
          </p:cNvSpPr>
          <p:nvPr>
            <p:ph type="body" sz="half" idx="2"/>
          </p:nvPr>
        </p:nvSpPr>
        <p:spPr/>
        <p:txBody>
          <a:bodyPr/>
          <a:lstStyle/>
          <a:p>
            <a:r>
              <a:rPr lang="en-AU" dirty="0"/>
              <a:t>CVE-2016-2183</a:t>
            </a:r>
          </a:p>
          <a:p>
            <a:r>
              <a:rPr lang="en-GB" dirty="0"/>
              <a:t>The remote service supports the use of medium strength SSL ciphers.</a:t>
            </a:r>
            <a:endParaRPr lang="en-AU" dirty="0"/>
          </a:p>
        </p:txBody>
      </p:sp>
    </p:spTree>
    <p:extLst>
      <p:ext uri="{BB962C8B-B14F-4D97-AF65-F5344CB8AC3E}">
        <p14:creationId xmlns:p14="http://schemas.microsoft.com/office/powerpoint/2010/main" val="148977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5F9F49-6EED-433D-1EAA-37FABB51FD30}"/>
              </a:ext>
            </a:extLst>
          </p:cNvPr>
          <p:cNvSpPr>
            <a:spLocks noGrp="1"/>
          </p:cNvSpPr>
          <p:nvPr>
            <p:ph type="title"/>
          </p:nvPr>
        </p:nvSpPr>
        <p:spPr/>
        <p:txBody>
          <a:bodyPr/>
          <a:lstStyle/>
          <a:p>
            <a:r>
              <a:rPr lang="en-AU" dirty="0"/>
              <a:t>Prioritisation</a:t>
            </a:r>
          </a:p>
        </p:txBody>
      </p:sp>
      <p:graphicFrame>
        <p:nvGraphicFramePr>
          <p:cNvPr id="7" name="Table 7">
            <a:extLst>
              <a:ext uri="{FF2B5EF4-FFF2-40B4-BE49-F238E27FC236}">
                <a16:creationId xmlns:a16="http://schemas.microsoft.com/office/drawing/2014/main" id="{F99B650D-F31C-327E-CF74-8CF1923EFD11}"/>
              </a:ext>
            </a:extLst>
          </p:cNvPr>
          <p:cNvGraphicFramePr>
            <a:graphicFrameLocks noGrp="1"/>
          </p:cNvGraphicFramePr>
          <p:nvPr>
            <p:ph idx="1"/>
            <p:extLst>
              <p:ext uri="{D42A27DB-BD31-4B8C-83A1-F6EECF244321}">
                <p14:modId xmlns:p14="http://schemas.microsoft.com/office/powerpoint/2010/main" val="566979215"/>
              </p:ext>
            </p:extLst>
          </p:nvPr>
        </p:nvGraphicFramePr>
        <p:xfrm>
          <a:off x="5183188" y="987425"/>
          <a:ext cx="6172200" cy="13157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1620321384"/>
                    </a:ext>
                  </a:extLst>
                </a:gridCol>
                <a:gridCol w="1543050">
                  <a:extLst>
                    <a:ext uri="{9D8B030D-6E8A-4147-A177-3AD203B41FA5}">
                      <a16:colId xmlns:a16="http://schemas.microsoft.com/office/drawing/2014/main" val="539648470"/>
                    </a:ext>
                  </a:extLst>
                </a:gridCol>
                <a:gridCol w="1543050">
                  <a:extLst>
                    <a:ext uri="{9D8B030D-6E8A-4147-A177-3AD203B41FA5}">
                      <a16:colId xmlns:a16="http://schemas.microsoft.com/office/drawing/2014/main" val="2120730661"/>
                    </a:ext>
                  </a:extLst>
                </a:gridCol>
                <a:gridCol w="1543050">
                  <a:extLst>
                    <a:ext uri="{9D8B030D-6E8A-4147-A177-3AD203B41FA5}">
                      <a16:colId xmlns:a16="http://schemas.microsoft.com/office/drawing/2014/main" val="1403024190"/>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err="1"/>
                        <a:t>BlackCat</a:t>
                      </a:r>
                      <a:r>
                        <a:rPr lang="en-AU" dirty="0"/>
                        <a:t> TA</a:t>
                      </a:r>
                    </a:p>
                  </a:txBody>
                  <a:tcPr/>
                </a:tc>
                <a:extLst>
                  <a:ext uri="{0D108BD9-81ED-4DB2-BD59-A6C34878D82A}">
                    <a16:rowId xmlns:a16="http://schemas.microsoft.com/office/drawing/2014/main" val="2142525450"/>
                  </a:ext>
                </a:extLst>
              </a:tr>
              <a:tr h="370840">
                <a:tc>
                  <a:txBody>
                    <a:bodyPr/>
                    <a:lstStyle/>
                    <a:p>
                      <a:r>
                        <a:rPr lang="en-GB" sz="1400" dirty="0"/>
                        <a:t>CWE-400: Uncontrolled Resource Consumption</a:t>
                      </a:r>
                      <a:endParaRPr lang="en-AU" sz="1400" dirty="0"/>
                    </a:p>
                  </a:txBody>
                  <a:tcPr/>
                </a:tc>
                <a:tc>
                  <a:txBody>
                    <a:bodyPr/>
                    <a:lstStyle/>
                    <a:p>
                      <a:r>
                        <a:rPr lang="en-GB" sz="1400" dirty="0"/>
                        <a:t>CAPEC-227: Sustained Client Engagement</a:t>
                      </a:r>
                      <a:endParaRPr lang="en-AU" sz="1400" dirty="0"/>
                    </a:p>
                  </a:txBody>
                  <a:tcPr/>
                </a:tc>
                <a:tc>
                  <a:txBody>
                    <a:bodyPr/>
                    <a:lstStyle/>
                    <a:p>
                      <a:r>
                        <a:rPr lang="en-AU" sz="1400" dirty="0"/>
                        <a:t>Endpoint Denial of Service</a:t>
                      </a:r>
                    </a:p>
                    <a:p>
                      <a:r>
                        <a:rPr lang="en-AU" sz="1000" dirty="0"/>
                        <a:t>T1499</a:t>
                      </a:r>
                    </a:p>
                  </a:txBody>
                  <a:tcPr/>
                </a:tc>
                <a:tc>
                  <a:txBody>
                    <a:bodyPr/>
                    <a:lstStyle/>
                    <a:p>
                      <a:r>
                        <a:rPr lang="en-AU" dirty="0"/>
                        <a:t>No</a:t>
                      </a:r>
                    </a:p>
                  </a:txBody>
                  <a:tcPr/>
                </a:tc>
                <a:extLst>
                  <a:ext uri="{0D108BD9-81ED-4DB2-BD59-A6C34878D82A}">
                    <a16:rowId xmlns:a16="http://schemas.microsoft.com/office/drawing/2014/main" val="3226199351"/>
                  </a:ext>
                </a:extLst>
              </a:tr>
            </a:tbl>
          </a:graphicData>
        </a:graphic>
      </p:graphicFrame>
      <p:sp>
        <p:nvSpPr>
          <p:cNvPr id="6" name="Text Placeholder 5">
            <a:extLst>
              <a:ext uri="{FF2B5EF4-FFF2-40B4-BE49-F238E27FC236}">
                <a16:creationId xmlns:a16="http://schemas.microsoft.com/office/drawing/2014/main" id="{B5E5F226-5692-F153-55E8-2914D5860852}"/>
              </a:ext>
            </a:extLst>
          </p:cNvPr>
          <p:cNvSpPr>
            <a:spLocks noGrp="1"/>
          </p:cNvSpPr>
          <p:nvPr>
            <p:ph type="body" sz="half" idx="2"/>
          </p:nvPr>
        </p:nvSpPr>
        <p:spPr/>
        <p:txBody>
          <a:bodyPr/>
          <a:lstStyle/>
          <a:p>
            <a:r>
              <a:rPr lang="en-AU" dirty="0"/>
              <a:t>CVE-1999-0103</a:t>
            </a:r>
          </a:p>
          <a:p>
            <a:r>
              <a:rPr lang="en-GB" dirty="0"/>
              <a:t>The remote host is running a '</a:t>
            </a:r>
            <a:r>
              <a:rPr lang="en-GB" dirty="0" err="1"/>
              <a:t>chargen</a:t>
            </a:r>
            <a:r>
              <a:rPr lang="en-GB" dirty="0"/>
              <a:t>' service.</a:t>
            </a:r>
            <a:endParaRPr lang="en-AU" dirty="0"/>
          </a:p>
        </p:txBody>
      </p:sp>
    </p:spTree>
    <p:extLst>
      <p:ext uri="{BB962C8B-B14F-4D97-AF65-F5344CB8AC3E}">
        <p14:creationId xmlns:p14="http://schemas.microsoft.com/office/powerpoint/2010/main" val="367404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5F9F49-6EED-433D-1EAA-37FABB51FD30}"/>
              </a:ext>
            </a:extLst>
          </p:cNvPr>
          <p:cNvSpPr>
            <a:spLocks noGrp="1"/>
          </p:cNvSpPr>
          <p:nvPr>
            <p:ph type="title"/>
          </p:nvPr>
        </p:nvSpPr>
        <p:spPr/>
        <p:txBody>
          <a:bodyPr/>
          <a:lstStyle/>
          <a:p>
            <a:r>
              <a:rPr lang="en-AU" dirty="0"/>
              <a:t>Prioritisation</a:t>
            </a:r>
          </a:p>
        </p:txBody>
      </p:sp>
      <p:graphicFrame>
        <p:nvGraphicFramePr>
          <p:cNvPr id="7" name="Table 7">
            <a:extLst>
              <a:ext uri="{FF2B5EF4-FFF2-40B4-BE49-F238E27FC236}">
                <a16:creationId xmlns:a16="http://schemas.microsoft.com/office/drawing/2014/main" id="{F99B650D-F31C-327E-CF74-8CF1923EFD11}"/>
              </a:ext>
            </a:extLst>
          </p:cNvPr>
          <p:cNvGraphicFramePr>
            <a:graphicFrameLocks noGrp="1"/>
          </p:cNvGraphicFramePr>
          <p:nvPr>
            <p:ph idx="1"/>
          </p:nvPr>
        </p:nvGraphicFramePr>
        <p:xfrm>
          <a:off x="5183188" y="987425"/>
          <a:ext cx="6172200" cy="13157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1620321384"/>
                    </a:ext>
                  </a:extLst>
                </a:gridCol>
                <a:gridCol w="1543050">
                  <a:extLst>
                    <a:ext uri="{9D8B030D-6E8A-4147-A177-3AD203B41FA5}">
                      <a16:colId xmlns:a16="http://schemas.microsoft.com/office/drawing/2014/main" val="539648470"/>
                    </a:ext>
                  </a:extLst>
                </a:gridCol>
                <a:gridCol w="1543050">
                  <a:extLst>
                    <a:ext uri="{9D8B030D-6E8A-4147-A177-3AD203B41FA5}">
                      <a16:colId xmlns:a16="http://schemas.microsoft.com/office/drawing/2014/main" val="2120730661"/>
                    </a:ext>
                  </a:extLst>
                </a:gridCol>
                <a:gridCol w="1543050">
                  <a:extLst>
                    <a:ext uri="{9D8B030D-6E8A-4147-A177-3AD203B41FA5}">
                      <a16:colId xmlns:a16="http://schemas.microsoft.com/office/drawing/2014/main" val="1403024190"/>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err="1"/>
                        <a:t>BlackCat</a:t>
                      </a:r>
                      <a:r>
                        <a:rPr lang="en-AU" dirty="0"/>
                        <a:t> TA</a:t>
                      </a:r>
                    </a:p>
                  </a:txBody>
                  <a:tcPr/>
                </a:tc>
                <a:extLst>
                  <a:ext uri="{0D108BD9-81ED-4DB2-BD59-A6C34878D82A}">
                    <a16:rowId xmlns:a16="http://schemas.microsoft.com/office/drawing/2014/main" val="2142525450"/>
                  </a:ext>
                </a:extLst>
              </a:tr>
              <a:tr h="370840">
                <a:tc>
                  <a:txBody>
                    <a:bodyPr/>
                    <a:lstStyle/>
                    <a:p>
                      <a:r>
                        <a:rPr lang="en-GB" sz="1400" dirty="0"/>
                        <a:t>CWE-400: Uncontrolled Resource Consumption</a:t>
                      </a:r>
                      <a:endParaRPr lang="en-AU" sz="1400" dirty="0"/>
                    </a:p>
                  </a:txBody>
                  <a:tcPr/>
                </a:tc>
                <a:tc>
                  <a:txBody>
                    <a:bodyPr/>
                    <a:lstStyle/>
                    <a:p>
                      <a:r>
                        <a:rPr lang="en-GB" sz="1400" dirty="0"/>
                        <a:t>CAPEC-227: Sustained Client Engagement</a:t>
                      </a:r>
                      <a:endParaRPr lang="en-AU" sz="1400" dirty="0"/>
                    </a:p>
                  </a:txBody>
                  <a:tcPr/>
                </a:tc>
                <a:tc>
                  <a:txBody>
                    <a:bodyPr/>
                    <a:lstStyle/>
                    <a:p>
                      <a:r>
                        <a:rPr lang="en-AU" sz="1400" dirty="0"/>
                        <a:t>Endpoint Denial of Service</a:t>
                      </a:r>
                    </a:p>
                    <a:p>
                      <a:r>
                        <a:rPr lang="en-AU" sz="1000" dirty="0"/>
                        <a:t>T1499</a:t>
                      </a:r>
                    </a:p>
                  </a:txBody>
                  <a:tcPr/>
                </a:tc>
                <a:tc>
                  <a:txBody>
                    <a:bodyPr/>
                    <a:lstStyle/>
                    <a:p>
                      <a:r>
                        <a:rPr lang="en-AU" dirty="0"/>
                        <a:t>No</a:t>
                      </a:r>
                    </a:p>
                  </a:txBody>
                  <a:tcPr/>
                </a:tc>
                <a:extLst>
                  <a:ext uri="{0D108BD9-81ED-4DB2-BD59-A6C34878D82A}">
                    <a16:rowId xmlns:a16="http://schemas.microsoft.com/office/drawing/2014/main" val="3226199351"/>
                  </a:ext>
                </a:extLst>
              </a:tr>
            </a:tbl>
          </a:graphicData>
        </a:graphic>
      </p:graphicFrame>
      <p:sp>
        <p:nvSpPr>
          <p:cNvPr id="6" name="Text Placeholder 5">
            <a:extLst>
              <a:ext uri="{FF2B5EF4-FFF2-40B4-BE49-F238E27FC236}">
                <a16:creationId xmlns:a16="http://schemas.microsoft.com/office/drawing/2014/main" id="{B5E5F226-5692-F153-55E8-2914D5860852}"/>
              </a:ext>
            </a:extLst>
          </p:cNvPr>
          <p:cNvSpPr>
            <a:spLocks noGrp="1"/>
          </p:cNvSpPr>
          <p:nvPr>
            <p:ph type="body" sz="half" idx="2"/>
          </p:nvPr>
        </p:nvSpPr>
        <p:spPr/>
        <p:txBody>
          <a:bodyPr/>
          <a:lstStyle/>
          <a:p>
            <a:r>
              <a:rPr lang="en-AU" dirty="0"/>
              <a:t>CVE-1999-0103</a:t>
            </a:r>
          </a:p>
          <a:p>
            <a:r>
              <a:rPr lang="en-GB" dirty="0"/>
              <a:t>An echo service is running on the remote host.</a:t>
            </a:r>
          </a:p>
        </p:txBody>
      </p:sp>
    </p:spTree>
    <p:extLst>
      <p:ext uri="{BB962C8B-B14F-4D97-AF65-F5344CB8AC3E}">
        <p14:creationId xmlns:p14="http://schemas.microsoft.com/office/powerpoint/2010/main" val="353065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69F4-D623-8A0E-45DB-53D98DC7F210}"/>
              </a:ext>
            </a:extLst>
          </p:cNvPr>
          <p:cNvSpPr>
            <a:spLocks noGrp="1"/>
          </p:cNvSpPr>
          <p:nvPr>
            <p:ph type="title"/>
          </p:nvPr>
        </p:nvSpPr>
        <p:spPr/>
        <p:txBody>
          <a:bodyPr/>
          <a:lstStyle/>
          <a:p>
            <a:r>
              <a:rPr lang="en-AU" dirty="0"/>
              <a:t>Prioritisation</a:t>
            </a:r>
          </a:p>
        </p:txBody>
      </p:sp>
      <p:sp>
        <p:nvSpPr>
          <p:cNvPr id="3" name="Content Placeholder 2">
            <a:extLst>
              <a:ext uri="{FF2B5EF4-FFF2-40B4-BE49-F238E27FC236}">
                <a16:creationId xmlns:a16="http://schemas.microsoft.com/office/drawing/2014/main" id="{261E9886-A9CE-4017-72CD-8EB9D24AF757}"/>
              </a:ext>
            </a:extLst>
          </p:cNvPr>
          <p:cNvSpPr>
            <a:spLocks noGrp="1"/>
          </p:cNvSpPr>
          <p:nvPr>
            <p:ph sz="half" idx="1"/>
          </p:nvPr>
        </p:nvSpPr>
        <p:spPr/>
        <p:txBody>
          <a:bodyPr/>
          <a:lstStyle/>
          <a:p>
            <a:pPr marL="0" indent="0">
              <a:buNone/>
            </a:pPr>
            <a:r>
              <a:rPr lang="en-AU" dirty="0"/>
              <a:t>I believe the most important fix would be CVE-2016-2183. Replacing deprecated and legacy block ciphers is crucial to the ongoing security of the caravan park system. NIST is officially deprecating 3DES by the end of 2023 as its key length is no longer adequate for modern cryptanalytics. Therefore, this needs to be fixed first.</a:t>
            </a:r>
          </a:p>
        </p:txBody>
      </p:sp>
      <p:sp>
        <p:nvSpPr>
          <p:cNvPr id="4" name="Content Placeholder 3">
            <a:extLst>
              <a:ext uri="{FF2B5EF4-FFF2-40B4-BE49-F238E27FC236}">
                <a16:creationId xmlns:a16="http://schemas.microsoft.com/office/drawing/2014/main" id="{81D43504-A13F-E9D9-E8F3-3B9C9363F083}"/>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374693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61622E-3A00-40AA-904E-B75E5910B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E0F57-6A4E-077E-7CEF-C2F8E6F437DF}"/>
              </a:ext>
            </a:extLst>
          </p:cNvPr>
          <p:cNvSpPr>
            <a:spLocks noGrp="1"/>
          </p:cNvSpPr>
          <p:nvPr>
            <p:ph type="title"/>
          </p:nvPr>
        </p:nvSpPr>
        <p:spPr>
          <a:xfrm>
            <a:off x="1158240" y="584791"/>
            <a:ext cx="7346277" cy="1148665"/>
          </a:xfrm>
        </p:spPr>
        <p:txBody>
          <a:bodyPr>
            <a:normAutofit/>
          </a:bodyPr>
          <a:lstStyle/>
          <a:p>
            <a:r>
              <a:rPr lang="en-AU" sz="2000" dirty="0"/>
              <a:t>Repository Link</a:t>
            </a:r>
          </a:p>
        </p:txBody>
      </p:sp>
      <p:cxnSp>
        <p:nvCxnSpPr>
          <p:cNvPr id="12" name="Straight Connector 11">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12348"/>
            <a:ext cx="4875028" cy="57179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5120" y="12348"/>
            <a:ext cx="541617" cy="199655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880" y="12348"/>
            <a:ext cx="3810000" cy="199655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44560" y="-653"/>
            <a:ext cx="3647440" cy="8388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9B2E5-D7C8-4575-9C92-245984A14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54240" y="1371600"/>
            <a:ext cx="4937760" cy="6373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2320EB-6C7B-C6BD-C142-14AA6CD8081A}"/>
              </a:ext>
            </a:extLst>
          </p:cNvPr>
          <p:cNvSpPr>
            <a:spLocks noGrp="1"/>
          </p:cNvSpPr>
          <p:nvPr>
            <p:ph idx="1"/>
          </p:nvPr>
        </p:nvSpPr>
        <p:spPr>
          <a:xfrm>
            <a:off x="1142999" y="2470148"/>
            <a:ext cx="9906001" cy="3854452"/>
          </a:xfrm>
        </p:spPr>
        <p:txBody>
          <a:bodyPr anchor="ctr">
            <a:normAutofit/>
          </a:bodyPr>
          <a:lstStyle/>
          <a:p>
            <a:pPr marL="0" indent="0">
              <a:buNone/>
            </a:pPr>
            <a:r>
              <a:rPr lang="en-AU" sz="3200">
                <a:hlinkClick r:id="rId2"/>
              </a:rPr>
              <a:t>https://github.com/Jake-Kenealy/COIT11241---Wk7A2CTI.git</a:t>
            </a:r>
            <a:r>
              <a:rPr lang="en-AU" sz="3200"/>
              <a:t> </a:t>
            </a:r>
          </a:p>
        </p:txBody>
      </p:sp>
    </p:spTree>
    <p:extLst>
      <p:ext uri="{BB962C8B-B14F-4D97-AF65-F5344CB8AC3E}">
        <p14:creationId xmlns:p14="http://schemas.microsoft.com/office/powerpoint/2010/main" val="2690699443"/>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132</TotalTime>
  <Words>264</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Univers Condensed Light</vt:lpstr>
      <vt:lpstr>Walbaum Display Light</vt:lpstr>
      <vt:lpstr>AngleLinesVTI</vt:lpstr>
      <vt:lpstr>COIT11241 Wk7 A2 CTI</vt:lpstr>
      <vt:lpstr>Blackcat’s attack Lifecycle</vt:lpstr>
      <vt:lpstr>Prioritisation</vt:lpstr>
      <vt:lpstr>Prioritisation</vt:lpstr>
      <vt:lpstr>Prioritisation</vt:lpstr>
      <vt:lpstr>Prioritisation</vt:lpstr>
      <vt:lpstr>Repository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COIT11241 Wk7 A2 CTI</dc:title>
  <dc:creator>Jake Kenealy</dc:creator>
  <cp:lastModifiedBy>Jake Kenealy</cp:lastModifiedBy>
  <cp:revision>1</cp:revision>
  <dcterms:created xsi:type="dcterms:W3CDTF">2023-09-20T13:23:46Z</dcterms:created>
  <dcterms:modified xsi:type="dcterms:W3CDTF">2023-09-20T15:36:34Z</dcterms:modified>
</cp:coreProperties>
</file>