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48" d="100"/>
          <a:sy n="48" d="100"/>
        </p:scale>
        <p:origin x="67" y="9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A12BB-D168-4BAC-B0A2-D16CF04257F4}" type="datetimeFigureOut">
              <a:rPr lang="en-AU" smtClean="0"/>
              <a:t>28/04/2022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B3077-EF81-444F-BA2B-F6E1710A5B81}" type="slidenum">
              <a:rPr lang="en-AU" smtClean="0"/>
              <a:t>‹#›</a:t>
            </a:fld>
            <a:endParaRPr lang="en-AU"/>
          </a:p>
        </p:txBody>
      </p:sp>
    </p:spTree>
    <p:extLst>
      <p:ext uri="{BB962C8B-B14F-4D97-AF65-F5344CB8AC3E}">
        <p14:creationId xmlns:p14="http://schemas.microsoft.com/office/powerpoint/2010/main" val="32069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More than ever, it is crucial for small businesses to stay on top of their cybersecurity. The best method will always be a dedicated team but that isn’t always possible. With many having such a distinct lack of resources, SMBs must educate themselves and their workers in order to keep everyone safe. They must be able to analyse their own approach to cybersecurity and how they can improve. With a world of technology that changes drastically every day, owners must plan ahead and be able to adapt to changing infrastructure as becoming complacent can mean the end of your business. </a:t>
            </a:r>
          </a:p>
          <a:p>
            <a:endParaRPr lang="en-AU" dirty="0"/>
          </a:p>
        </p:txBody>
      </p:sp>
      <p:sp>
        <p:nvSpPr>
          <p:cNvPr id="4" name="Slide Number Placeholder 3"/>
          <p:cNvSpPr>
            <a:spLocks noGrp="1"/>
          </p:cNvSpPr>
          <p:nvPr>
            <p:ph type="sldNum" sz="quarter" idx="5"/>
          </p:nvPr>
        </p:nvSpPr>
        <p:spPr/>
        <p:txBody>
          <a:bodyPr/>
          <a:lstStyle/>
          <a:p>
            <a:fld id="{7CDB3077-EF81-444F-BA2B-F6E1710A5B81}" type="slidenum">
              <a:rPr lang="en-AU" smtClean="0"/>
              <a:t>2</a:t>
            </a:fld>
            <a:endParaRPr lang="en-AU"/>
          </a:p>
        </p:txBody>
      </p:sp>
    </p:spTree>
    <p:extLst>
      <p:ext uri="{BB962C8B-B14F-4D97-AF65-F5344CB8AC3E}">
        <p14:creationId xmlns:p14="http://schemas.microsoft.com/office/powerpoint/2010/main" val="17197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With small business owners often struggling to control all aspects of their business, they tend to stretch themselves thin with elements such as security falling to the backburner, and as such, leaving SMBs wide open to attacks. One of the best ways to protect a business is by employing dedicated IT staff to focus on cybersecurity (Australian Cyber Security Centre, 2020). Staff with the knowledge and training required to protect a business are the best defence against attacks. Whilst reinforcing your system, a dedicated IT team can monitor the system as well as train other staff in the best practices. Unfortunately, most small businesses will not have the ability to employ dedicated staff, and thus, outsourced IT security becomes a less effective fallback (Australian Cyber Security Centre, 2020).</a:t>
            </a:r>
          </a:p>
          <a:p>
            <a:endParaRPr lang="en-AU" dirty="0"/>
          </a:p>
        </p:txBody>
      </p:sp>
      <p:sp>
        <p:nvSpPr>
          <p:cNvPr id="4" name="Slide Number Placeholder 3"/>
          <p:cNvSpPr>
            <a:spLocks noGrp="1"/>
          </p:cNvSpPr>
          <p:nvPr>
            <p:ph type="sldNum" sz="quarter" idx="5"/>
          </p:nvPr>
        </p:nvSpPr>
        <p:spPr/>
        <p:txBody>
          <a:bodyPr/>
          <a:lstStyle/>
          <a:p>
            <a:fld id="{7CDB3077-EF81-444F-BA2B-F6E1710A5B81}" type="slidenum">
              <a:rPr lang="en-AU" smtClean="0"/>
              <a:t>3</a:t>
            </a:fld>
            <a:endParaRPr lang="en-AU"/>
          </a:p>
        </p:txBody>
      </p:sp>
    </p:spTree>
    <p:extLst>
      <p:ext uri="{BB962C8B-B14F-4D97-AF65-F5344CB8AC3E}">
        <p14:creationId xmlns:p14="http://schemas.microsoft.com/office/powerpoint/2010/main" val="224835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Despite the current digital age, it appears that information isn’t necessarily spread easily with 1 in 5 small businesses still unaware of phishing (Australian Cyber Security Centre, 2020). With such a lack of knowledge surrounding security, the one of the best ways for SMBs to protect themselves is education and awareness. Not only do businesses need to be aware of how to spot a cyberattack, but they also need to know what to do when one occurs as well as how that may affect their business moving forward. A vital role in the survival of small businesses is customer loyalty. However, a data breach within a business is enough to shatter even the most loyal of customers. Within a customer loyalty survey, when asked about their reactions to data breaches, 70% of respondents claimed they would cease business immediately (Inside Small Business, 2020).</a:t>
            </a:r>
          </a:p>
          <a:p>
            <a:endParaRPr lang="en-AU" dirty="0"/>
          </a:p>
        </p:txBody>
      </p:sp>
      <p:sp>
        <p:nvSpPr>
          <p:cNvPr id="4" name="Slide Number Placeholder 3"/>
          <p:cNvSpPr>
            <a:spLocks noGrp="1"/>
          </p:cNvSpPr>
          <p:nvPr>
            <p:ph type="sldNum" sz="quarter" idx="5"/>
          </p:nvPr>
        </p:nvSpPr>
        <p:spPr/>
        <p:txBody>
          <a:bodyPr/>
          <a:lstStyle/>
          <a:p>
            <a:fld id="{7CDB3077-EF81-444F-BA2B-F6E1710A5B81}" type="slidenum">
              <a:rPr lang="en-AU" smtClean="0"/>
              <a:t>4</a:t>
            </a:fld>
            <a:endParaRPr lang="en-AU"/>
          </a:p>
        </p:txBody>
      </p:sp>
    </p:spTree>
    <p:extLst>
      <p:ext uri="{BB962C8B-B14F-4D97-AF65-F5344CB8AC3E}">
        <p14:creationId xmlns:p14="http://schemas.microsoft.com/office/powerpoint/2010/main" val="523623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Many SMBs still see cyberattacks as a simple malware infection. Whilst this may have been true several years ago, todays cyberattacks are far more complex. Modern Trojans and droppers often consist of an initial infection followed by a gestation period of hours or even days before they eventually strike (</a:t>
            </a:r>
            <a:r>
              <a:rPr lang="en-AU" sz="1200" dirty="0" err="1">
                <a:effectLst/>
                <a:latin typeface="Calibri" panose="020F0502020204030204" pitchFamily="34" charset="0"/>
                <a:ea typeface="Calibri" panose="020F0502020204030204" pitchFamily="34" charset="0"/>
                <a:cs typeface="Times New Roman" panose="02020603050405020304" pitchFamily="18" charset="0"/>
              </a:rPr>
              <a:t>Bellon</a:t>
            </a:r>
            <a:r>
              <a:rPr lang="en-AU" sz="1200" dirty="0">
                <a:effectLst/>
                <a:latin typeface="Calibri" panose="020F0502020204030204" pitchFamily="34" charset="0"/>
                <a:ea typeface="Calibri" panose="020F0502020204030204" pitchFamily="34" charset="0"/>
                <a:cs typeface="Times New Roman" panose="02020603050405020304" pitchFamily="18" charset="0"/>
              </a:rPr>
              <a:t>, 2021). With limited resources, the lack of a dedicated security team often leaves small businesses frantic and unable to find how they were compromised, thus making them an easy target for another attack in the future (</a:t>
            </a:r>
            <a:r>
              <a:rPr lang="en-AU" sz="1200" dirty="0" err="1">
                <a:effectLst/>
                <a:latin typeface="Calibri" panose="020F0502020204030204" pitchFamily="34" charset="0"/>
                <a:ea typeface="Calibri" panose="020F0502020204030204" pitchFamily="34" charset="0"/>
                <a:cs typeface="Times New Roman" panose="02020603050405020304" pitchFamily="18" charset="0"/>
              </a:rPr>
              <a:t>Bellon</a:t>
            </a:r>
            <a:r>
              <a:rPr lang="en-AU" sz="1200" dirty="0">
                <a:effectLst/>
                <a:latin typeface="Calibri" panose="020F0502020204030204" pitchFamily="34" charset="0"/>
                <a:ea typeface="Calibri" panose="020F0502020204030204" pitchFamily="34" charset="0"/>
                <a:cs typeface="Times New Roman" panose="02020603050405020304" pitchFamily="18" charset="0"/>
              </a:rPr>
              <a:t>, 2021). Because of this, it is crucial for business owners to create cybersecurity strategies tailored to their own needs.</a:t>
            </a:r>
          </a:p>
          <a:p>
            <a:endParaRPr lang="en-AU" dirty="0"/>
          </a:p>
        </p:txBody>
      </p:sp>
      <p:sp>
        <p:nvSpPr>
          <p:cNvPr id="4" name="Slide Number Placeholder 3"/>
          <p:cNvSpPr>
            <a:spLocks noGrp="1"/>
          </p:cNvSpPr>
          <p:nvPr>
            <p:ph type="sldNum" sz="quarter" idx="5"/>
          </p:nvPr>
        </p:nvSpPr>
        <p:spPr/>
        <p:txBody>
          <a:bodyPr/>
          <a:lstStyle/>
          <a:p>
            <a:fld id="{7CDB3077-EF81-444F-BA2B-F6E1710A5B81}" type="slidenum">
              <a:rPr lang="en-AU" smtClean="0"/>
              <a:t>5</a:t>
            </a:fld>
            <a:endParaRPr lang="en-AU"/>
          </a:p>
        </p:txBody>
      </p:sp>
    </p:spTree>
    <p:extLst>
      <p:ext uri="{BB962C8B-B14F-4D97-AF65-F5344CB8AC3E}">
        <p14:creationId xmlns:p14="http://schemas.microsoft.com/office/powerpoint/2010/main" val="78116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More than ever, it is crucial for small businesses to stay on top of their cybersecurity. The best method will always be a dedicated team but that isn’t always possible. With many having such a distinct lack of resources, SMBs must educate themselves and their workers in order to keep everyone safe. They must be able to analyse their own approach to cybersecurity and how they can improve. With a world of technology that changes drastically every day, owners must plan ahead and be able to adapt to changing infrastructure as becoming complacent can mean the end of your business. </a:t>
            </a:r>
          </a:p>
          <a:p>
            <a:endParaRPr lang="en-AU" dirty="0"/>
          </a:p>
        </p:txBody>
      </p:sp>
      <p:sp>
        <p:nvSpPr>
          <p:cNvPr id="4" name="Slide Number Placeholder 3"/>
          <p:cNvSpPr>
            <a:spLocks noGrp="1"/>
          </p:cNvSpPr>
          <p:nvPr>
            <p:ph type="sldNum" sz="quarter" idx="5"/>
          </p:nvPr>
        </p:nvSpPr>
        <p:spPr/>
        <p:txBody>
          <a:bodyPr/>
          <a:lstStyle/>
          <a:p>
            <a:fld id="{7CDB3077-EF81-444F-BA2B-F6E1710A5B81}" type="slidenum">
              <a:rPr lang="en-AU" smtClean="0"/>
              <a:t>6</a:t>
            </a:fld>
            <a:endParaRPr lang="en-AU"/>
          </a:p>
        </p:txBody>
      </p:sp>
    </p:spTree>
    <p:extLst>
      <p:ext uri="{BB962C8B-B14F-4D97-AF65-F5344CB8AC3E}">
        <p14:creationId xmlns:p14="http://schemas.microsoft.com/office/powerpoint/2010/main" val="37155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0C0C77-75EB-4F53-A3AF-62DC9BB72C38}" type="datetimeFigureOut">
              <a:rPr lang="en-AU" smtClean="0"/>
              <a:t>28/04/2022</a:t>
            </a:fld>
            <a:endParaRPr lang="en-AU"/>
          </a:p>
        </p:txBody>
      </p:sp>
      <p:sp>
        <p:nvSpPr>
          <p:cNvPr id="5" name="Footer Placeholder 4"/>
          <p:cNvSpPr>
            <a:spLocks noGrp="1"/>
          </p:cNvSpPr>
          <p:nvPr>
            <p:ph type="ftr" sz="quarter" idx="11"/>
          </p:nvPr>
        </p:nvSpPr>
        <p:spPr>
          <a:xfrm>
            <a:off x="1451579" y="329307"/>
            <a:ext cx="5626774" cy="309201"/>
          </a:xfrm>
        </p:spPr>
        <p:txBody>
          <a:bodyPr/>
          <a:lstStyle/>
          <a:p>
            <a:endParaRPr lang="en-AU"/>
          </a:p>
        </p:txBody>
      </p:sp>
      <p:sp>
        <p:nvSpPr>
          <p:cNvPr id="6" name="Slide Number Placeholder 5"/>
          <p:cNvSpPr>
            <a:spLocks noGrp="1"/>
          </p:cNvSpPr>
          <p:nvPr>
            <p:ph type="sldNum" sz="quarter" idx="12"/>
          </p:nvPr>
        </p:nvSpPr>
        <p:spPr>
          <a:xfrm>
            <a:off x="476834" y="798973"/>
            <a:ext cx="811019" cy="503578"/>
          </a:xfrm>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126489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C0C77-75EB-4F53-A3AF-62DC9BB72C38}" type="datetimeFigureOut">
              <a:rPr lang="en-AU" smtClean="0"/>
              <a:t>28/04/2022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170991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C0C77-75EB-4F53-A3AF-62DC9BB72C38}" type="datetimeFigureOut">
              <a:rPr lang="en-AU" smtClean="0"/>
              <a:t>28/04/2022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169473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C0C77-75EB-4F53-A3AF-62DC9BB72C38}" type="datetimeFigureOut">
              <a:rPr lang="en-AU" smtClean="0"/>
              <a:t>28/04/2022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73632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C0C77-75EB-4F53-A3AF-62DC9BB72C38}" type="datetimeFigureOut">
              <a:rPr lang="en-AU" smtClean="0"/>
              <a:t>28/04/2022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130891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0C0C77-75EB-4F53-A3AF-62DC9BB72C38}" type="datetimeFigureOut">
              <a:rPr lang="en-AU" smtClean="0"/>
              <a:t>28/04/2022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355644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0C0C77-75EB-4F53-A3AF-62DC9BB72C38}" type="datetimeFigureOut">
              <a:rPr lang="en-AU" smtClean="0"/>
              <a:t>28/04/2022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302958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0C0C77-75EB-4F53-A3AF-62DC9BB72C38}" type="datetimeFigureOut">
              <a:rPr lang="en-AU" smtClean="0"/>
              <a:t>28/04/2022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1920656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C0C77-75EB-4F53-A3AF-62DC9BB72C38}" type="datetimeFigureOut">
              <a:rPr lang="en-AU" smtClean="0"/>
              <a:t>28/04/2022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260337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0C0C77-75EB-4F53-A3AF-62DC9BB72C38}" type="datetimeFigureOut">
              <a:rPr lang="en-AU" smtClean="0"/>
              <a:t>28/04/2022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162888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00C0C77-75EB-4F53-A3AF-62DC9BB72C38}" type="datetimeFigureOut">
              <a:rPr lang="en-AU" smtClean="0"/>
              <a:t>28/04/2022</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DF32844E-3B2E-4FE5-B9F6-D0C43067DFF6}" type="slidenum">
              <a:rPr lang="en-AU" smtClean="0"/>
              <a:t>‹#›</a:t>
            </a:fld>
            <a:endParaRPr lang="en-AU"/>
          </a:p>
        </p:txBody>
      </p:sp>
    </p:spTree>
    <p:extLst>
      <p:ext uri="{BB962C8B-B14F-4D97-AF65-F5344CB8AC3E}">
        <p14:creationId xmlns:p14="http://schemas.microsoft.com/office/powerpoint/2010/main" val="27077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00C0C77-75EB-4F53-A3AF-62DC9BB72C38}" type="datetimeFigureOut">
              <a:rPr lang="en-AU" smtClean="0"/>
              <a:t>28/04/2022</a:t>
            </a:fld>
            <a:endParaRPr lang="en-AU"/>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32844E-3B2E-4FE5-B9F6-D0C43067DFF6}" type="slidenum">
              <a:rPr lang="en-AU" smtClean="0"/>
              <a:t>‹#›</a:t>
            </a:fld>
            <a:endParaRPr lang="en-AU"/>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992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umbrella.cisco.com/blog/small-businesses-are-facing-big-cybersecurity-challenges-in-2021" TargetMode="External"/><Relationship Id="rId2" Type="http://schemas.openxmlformats.org/officeDocument/2006/relationships/hyperlink" Target="https://www.cyber.gov.au/sites/default/files/2020-07/ACSC%20Small%20Business%20Survey%20Report.pdf" TargetMode="External"/><Relationship Id="rId1" Type="http://schemas.openxmlformats.org/officeDocument/2006/relationships/slideLayout" Target="../slideLayouts/slideLayout2.xml"/><Relationship Id="rId4" Type="http://schemas.openxmlformats.org/officeDocument/2006/relationships/hyperlink" Target="https://insidesmallbusiness.com.au/management/planning-management/cybersecurity-a-big-problem-for-small-busin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5A65-6B0B-40AD-8050-C860C5B65097}"/>
              </a:ext>
            </a:extLst>
          </p:cNvPr>
          <p:cNvSpPr>
            <a:spLocks noGrp="1"/>
          </p:cNvSpPr>
          <p:nvPr>
            <p:ph type="ctrTitle"/>
          </p:nvPr>
        </p:nvSpPr>
        <p:spPr/>
        <p:txBody>
          <a:bodyPr/>
          <a:lstStyle/>
          <a:p>
            <a:r>
              <a:rPr lang="en-US" dirty="0"/>
              <a:t>Cybersecurity issues for small businesses</a:t>
            </a:r>
            <a:endParaRPr lang="en-AU" dirty="0"/>
          </a:p>
        </p:txBody>
      </p:sp>
      <p:sp>
        <p:nvSpPr>
          <p:cNvPr id="3" name="Subtitle 2">
            <a:extLst>
              <a:ext uri="{FF2B5EF4-FFF2-40B4-BE49-F238E27FC236}">
                <a16:creationId xmlns:a16="http://schemas.microsoft.com/office/drawing/2014/main" id="{9CBD1C55-8DFB-4720-9780-A7B968FCDE78}"/>
              </a:ext>
            </a:extLst>
          </p:cNvPr>
          <p:cNvSpPr>
            <a:spLocks noGrp="1"/>
          </p:cNvSpPr>
          <p:nvPr>
            <p:ph type="subTitle" idx="1"/>
          </p:nvPr>
        </p:nvSpPr>
        <p:spPr/>
        <p:txBody>
          <a:bodyPr/>
          <a:lstStyle/>
          <a:p>
            <a:r>
              <a:rPr lang="en-AU" dirty="0"/>
              <a:t>Jake Kenealy 12197775</a:t>
            </a:r>
          </a:p>
        </p:txBody>
      </p:sp>
    </p:spTree>
    <p:extLst>
      <p:ext uri="{BB962C8B-B14F-4D97-AF65-F5344CB8AC3E}">
        <p14:creationId xmlns:p14="http://schemas.microsoft.com/office/powerpoint/2010/main" val="361837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EE74-4233-4C6A-80F7-07A3E56446DF}"/>
              </a:ext>
            </a:extLst>
          </p:cNvPr>
          <p:cNvSpPr>
            <a:spLocks noGrp="1"/>
          </p:cNvSpPr>
          <p:nvPr>
            <p:ph type="title"/>
          </p:nvPr>
        </p:nvSpPr>
        <p:spPr/>
        <p:txBody>
          <a:bodyPr/>
          <a:lstStyle/>
          <a:p>
            <a:r>
              <a:rPr lang="en-AU" dirty="0"/>
              <a:t>Cyber Security</a:t>
            </a:r>
          </a:p>
        </p:txBody>
      </p:sp>
      <p:sp>
        <p:nvSpPr>
          <p:cNvPr id="3" name="Content Placeholder 2">
            <a:extLst>
              <a:ext uri="{FF2B5EF4-FFF2-40B4-BE49-F238E27FC236}">
                <a16:creationId xmlns:a16="http://schemas.microsoft.com/office/drawing/2014/main" id="{85E2F019-7DA2-470B-AE50-B250312CA764}"/>
              </a:ext>
            </a:extLst>
          </p:cNvPr>
          <p:cNvSpPr>
            <a:spLocks noGrp="1"/>
          </p:cNvSpPr>
          <p:nvPr>
            <p:ph sz="half" idx="1"/>
          </p:nvPr>
        </p:nvSpPr>
        <p:spPr/>
        <p:txBody>
          <a:bodyPr/>
          <a:lstStyle/>
          <a:p>
            <a:r>
              <a:rPr lang="en-AU" dirty="0"/>
              <a:t>Not just the “big fish”</a:t>
            </a:r>
          </a:p>
          <a:p>
            <a:r>
              <a:rPr lang="en-AU" dirty="0"/>
              <a:t>Of all attacks – 43% small business</a:t>
            </a:r>
          </a:p>
          <a:p>
            <a:r>
              <a:rPr lang="en-AU" dirty="0"/>
              <a:t>62% already attacked</a:t>
            </a:r>
          </a:p>
          <a:p>
            <a:endParaRPr lang="en-AU" dirty="0"/>
          </a:p>
        </p:txBody>
      </p:sp>
      <p:sp>
        <p:nvSpPr>
          <p:cNvPr id="4" name="Content Placeholder 3">
            <a:extLst>
              <a:ext uri="{FF2B5EF4-FFF2-40B4-BE49-F238E27FC236}">
                <a16:creationId xmlns:a16="http://schemas.microsoft.com/office/drawing/2014/main" id="{29B77F98-396A-41A3-95E3-B6CB4C4CBA16}"/>
              </a:ext>
            </a:extLst>
          </p:cNvPr>
          <p:cNvSpPr>
            <a:spLocks noGrp="1"/>
          </p:cNvSpPr>
          <p:nvPr>
            <p:ph sz="half" idx="2"/>
          </p:nvPr>
        </p:nvSpPr>
        <p:spPr/>
        <p:txBody>
          <a:bodyPr/>
          <a:lstStyle/>
          <a:p>
            <a:endParaRPr lang="en-AU" dirty="0"/>
          </a:p>
        </p:txBody>
      </p:sp>
    </p:spTree>
    <p:extLst>
      <p:ext uri="{BB962C8B-B14F-4D97-AF65-F5344CB8AC3E}">
        <p14:creationId xmlns:p14="http://schemas.microsoft.com/office/powerpoint/2010/main" val="266742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17F7-F5A7-433F-98E8-1A2C5EBC2D5C}"/>
              </a:ext>
            </a:extLst>
          </p:cNvPr>
          <p:cNvSpPr>
            <a:spLocks noGrp="1"/>
          </p:cNvSpPr>
          <p:nvPr>
            <p:ph type="title"/>
          </p:nvPr>
        </p:nvSpPr>
        <p:spPr/>
        <p:txBody>
          <a:bodyPr/>
          <a:lstStyle/>
          <a:p>
            <a:r>
              <a:rPr lang="en-AU" dirty="0"/>
              <a:t>A dedicated team</a:t>
            </a:r>
          </a:p>
        </p:txBody>
      </p:sp>
      <p:sp>
        <p:nvSpPr>
          <p:cNvPr id="3" name="Content Placeholder 2">
            <a:extLst>
              <a:ext uri="{FF2B5EF4-FFF2-40B4-BE49-F238E27FC236}">
                <a16:creationId xmlns:a16="http://schemas.microsoft.com/office/drawing/2014/main" id="{A06B994B-073D-411A-9FCA-8678FE311DEE}"/>
              </a:ext>
            </a:extLst>
          </p:cNvPr>
          <p:cNvSpPr>
            <a:spLocks noGrp="1"/>
          </p:cNvSpPr>
          <p:nvPr>
            <p:ph sz="half" idx="1"/>
          </p:nvPr>
        </p:nvSpPr>
        <p:spPr/>
        <p:txBody>
          <a:bodyPr/>
          <a:lstStyle/>
          <a:p>
            <a:r>
              <a:rPr lang="en-AU" dirty="0"/>
              <a:t>Owners stretched too thin</a:t>
            </a:r>
          </a:p>
          <a:p>
            <a:r>
              <a:rPr lang="en-AU" dirty="0"/>
              <a:t>Employ dedicated IT staff</a:t>
            </a:r>
          </a:p>
          <a:p>
            <a:r>
              <a:rPr lang="en-AU" dirty="0"/>
              <a:t>Required knowledge and training</a:t>
            </a:r>
          </a:p>
          <a:p>
            <a:r>
              <a:rPr lang="en-AU" dirty="0"/>
              <a:t>Monitor system and train staff</a:t>
            </a:r>
          </a:p>
        </p:txBody>
      </p:sp>
      <p:sp>
        <p:nvSpPr>
          <p:cNvPr id="4" name="Content Placeholder 3">
            <a:extLst>
              <a:ext uri="{FF2B5EF4-FFF2-40B4-BE49-F238E27FC236}">
                <a16:creationId xmlns:a16="http://schemas.microsoft.com/office/drawing/2014/main" id="{7A1F1764-735D-4938-ADB0-689887BFAF5A}"/>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113645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CA9C-6479-436C-9185-BE778C0A93AB}"/>
              </a:ext>
            </a:extLst>
          </p:cNvPr>
          <p:cNvSpPr>
            <a:spLocks noGrp="1"/>
          </p:cNvSpPr>
          <p:nvPr>
            <p:ph type="title"/>
          </p:nvPr>
        </p:nvSpPr>
        <p:spPr/>
        <p:txBody>
          <a:bodyPr/>
          <a:lstStyle/>
          <a:p>
            <a:r>
              <a:rPr lang="en-AU" dirty="0"/>
              <a:t>Education</a:t>
            </a:r>
          </a:p>
        </p:txBody>
      </p:sp>
      <p:sp>
        <p:nvSpPr>
          <p:cNvPr id="3" name="Content Placeholder 2">
            <a:extLst>
              <a:ext uri="{FF2B5EF4-FFF2-40B4-BE49-F238E27FC236}">
                <a16:creationId xmlns:a16="http://schemas.microsoft.com/office/drawing/2014/main" id="{DF646FDA-BAE4-4867-96B0-585F4CB065BC}"/>
              </a:ext>
            </a:extLst>
          </p:cNvPr>
          <p:cNvSpPr>
            <a:spLocks noGrp="1"/>
          </p:cNvSpPr>
          <p:nvPr>
            <p:ph sz="half" idx="1"/>
          </p:nvPr>
        </p:nvSpPr>
        <p:spPr/>
        <p:txBody>
          <a:bodyPr/>
          <a:lstStyle/>
          <a:p>
            <a:r>
              <a:rPr lang="en-AU" dirty="0"/>
              <a:t>1 in 5 unaware of phishing</a:t>
            </a:r>
          </a:p>
          <a:p>
            <a:r>
              <a:rPr lang="en-AU" dirty="0"/>
              <a:t>Education and awareness</a:t>
            </a:r>
          </a:p>
          <a:p>
            <a:pPr lvl="1"/>
            <a:r>
              <a:rPr lang="en-AU" dirty="0"/>
              <a:t>How to spot</a:t>
            </a:r>
          </a:p>
          <a:p>
            <a:pPr lvl="1"/>
            <a:r>
              <a:rPr lang="en-AU" dirty="0"/>
              <a:t>What to do</a:t>
            </a:r>
          </a:p>
          <a:p>
            <a:pPr lvl="1"/>
            <a:r>
              <a:rPr lang="en-AU" dirty="0"/>
              <a:t>Moving forward</a:t>
            </a:r>
          </a:p>
          <a:p>
            <a:r>
              <a:rPr lang="en-AU" dirty="0"/>
              <a:t>70% would cease business</a:t>
            </a:r>
          </a:p>
          <a:p>
            <a:endParaRPr lang="en-AU" dirty="0"/>
          </a:p>
        </p:txBody>
      </p:sp>
      <p:sp>
        <p:nvSpPr>
          <p:cNvPr id="4" name="Content Placeholder 3">
            <a:extLst>
              <a:ext uri="{FF2B5EF4-FFF2-40B4-BE49-F238E27FC236}">
                <a16:creationId xmlns:a16="http://schemas.microsoft.com/office/drawing/2014/main" id="{EA52CA5E-5205-4D36-BFF6-AD2889EEEC07}"/>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255352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840B-759E-4147-9EDE-BD211675AB0A}"/>
              </a:ext>
            </a:extLst>
          </p:cNvPr>
          <p:cNvSpPr>
            <a:spLocks noGrp="1"/>
          </p:cNvSpPr>
          <p:nvPr>
            <p:ph type="title"/>
          </p:nvPr>
        </p:nvSpPr>
        <p:spPr/>
        <p:txBody>
          <a:bodyPr/>
          <a:lstStyle/>
          <a:p>
            <a:r>
              <a:rPr lang="en-AU" dirty="0"/>
              <a:t>Modern problems</a:t>
            </a:r>
          </a:p>
        </p:txBody>
      </p:sp>
      <p:sp>
        <p:nvSpPr>
          <p:cNvPr id="3" name="Content Placeholder 2">
            <a:extLst>
              <a:ext uri="{FF2B5EF4-FFF2-40B4-BE49-F238E27FC236}">
                <a16:creationId xmlns:a16="http://schemas.microsoft.com/office/drawing/2014/main" id="{43EFC2A3-8B1D-4E45-A8FE-01D9842E4E32}"/>
              </a:ext>
            </a:extLst>
          </p:cNvPr>
          <p:cNvSpPr>
            <a:spLocks noGrp="1"/>
          </p:cNvSpPr>
          <p:nvPr>
            <p:ph sz="half" idx="1"/>
          </p:nvPr>
        </p:nvSpPr>
        <p:spPr/>
        <p:txBody>
          <a:bodyPr/>
          <a:lstStyle/>
          <a:p>
            <a:r>
              <a:rPr lang="en-AU" dirty="0"/>
              <a:t>Modern attacks different</a:t>
            </a:r>
          </a:p>
          <a:p>
            <a:pPr lvl="1"/>
            <a:r>
              <a:rPr lang="en-AU" dirty="0"/>
              <a:t>infect</a:t>
            </a:r>
          </a:p>
          <a:p>
            <a:pPr lvl="1"/>
            <a:r>
              <a:rPr lang="en-AU" dirty="0"/>
              <a:t>Wait</a:t>
            </a:r>
          </a:p>
          <a:p>
            <a:pPr lvl="1"/>
            <a:r>
              <a:rPr lang="en-AU" dirty="0"/>
              <a:t>Attack</a:t>
            </a:r>
          </a:p>
          <a:p>
            <a:r>
              <a:rPr lang="en-AU" dirty="0"/>
              <a:t>Easy target</a:t>
            </a:r>
          </a:p>
        </p:txBody>
      </p:sp>
      <p:sp>
        <p:nvSpPr>
          <p:cNvPr id="4" name="Content Placeholder 3">
            <a:extLst>
              <a:ext uri="{FF2B5EF4-FFF2-40B4-BE49-F238E27FC236}">
                <a16:creationId xmlns:a16="http://schemas.microsoft.com/office/drawing/2014/main" id="{4A2C204B-56A8-4ECC-B3AD-A0A8268DA14A}"/>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279365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CEE3-F8FB-4D65-935A-77C0A05EBD6A}"/>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7AB20003-A521-4690-84B7-473FDAC62D08}"/>
              </a:ext>
            </a:extLst>
          </p:cNvPr>
          <p:cNvSpPr>
            <a:spLocks noGrp="1"/>
          </p:cNvSpPr>
          <p:nvPr>
            <p:ph sz="half" idx="1"/>
          </p:nvPr>
        </p:nvSpPr>
        <p:spPr/>
        <p:txBody>
          <a:bodyPr/>
          <a:lstStyle/>
          <a:p>
            <a:r>
              <a:rPr lang="en-AU" dirty="0"/>
              <a:t>Dedicated team</a:t>
            </a:r>
          </a:p>
          <a:p>
            <a:r>
              <a:rPr lang="en-AU" dirty="0"/>
              <a:t>Education important</a:t>
            </a:r>
          </a:p>
          <a:p>
            <a:r>
              <a:rPr lang="en-AU" dirty="0"/>
              <a:t>Analyse approach</a:t>
            </a:r>
          </a:p>
          <a:p>
            <a:r>
              <a:rPr lang="en-AU" dirty="0"/>
              <a:t>Plan ahead</a:t>
            </a:r>
          </a:p>
          <a:p>
            <a:endParaRPr lang="en-AU" dirty="0"/>
          </a:p>
        </p:txBody>
      </p:sp>
      <p:sp>
        <p:nvSpPr>
          <p:cNvPr id="4" name="Content Placeholder 3">
            <a:extLst>
              <a:ext uri="{FF2B5EF4-FFF2-40B4-BE49-F238E27FC236}">
                <a16:creationId xmlns:a16="http://schemas.microsoft.com/office/drawing/2014/main" id="{A45B2A9A-834F-4F53-B1B2-19569D30CBFC}"/>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417395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04D4-124C-4142-85B8-B7B45A03DCFC}"/>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A3B5BB05-B250-4225-8A76-9C1917D10033}"/>
              </a:ext>
            </a:extLst>
          </p:cNvPr>
          <p:cNvSpPr>
            <a:spLocks noGrp="1"/>
          </p:cNvSpPr>
          <p:nvPr>
            <p:ph idx="1"/>
          </p:nvPr>
        </p:nvSpPr>
        <p:spPr/>
        <p:txBody>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April 26, 2022, from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2"/>
              </a:rPr>
              <a:t>https://www.cyber.gov.au/sites/default/files/2020-07/ACSC%20Small%20Business%20Survey%20Report.pdf</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Bellon</a:t>
            </a:r>
            <a:r>
              <a:rPr lang="en-US" sz="1800" dirty="0">
                <a:effectLst/>
                <a:latin typeface="Calibri" panose="020F0502020204030204" pitchFamily="34" charset="0"/>
                <a:ea typeface="Calibri" panose="020F0502020204030204" pitchFamily="34" charset="0"/>
                <a:cs typeface="Times New Roman" panose="02020603050405020304" pitchFamily="18" charset="0"/>
              </a:rPr>
              <a:t>, L. (2021).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Small Businesses Are Facing Big Cybersecurity Challenges in 2021</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April 26, 2022, from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https://umbrella.cisco.com/blog/small-businesses-are-facing-big-cybersecurity-challenges-in-2021</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Inside Small Business. (2020).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Cybersecurity – a big problem for small business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April 26, 2022, from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4"/>
              </a:rPr>
              <a:t>https://insidesmallbusiness.com.au/management/planning-management/cybersecurity-a-big-problem-for-small-business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27458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469F-0B8C-4CAE-8E63-82D0FB0F2BE9}"/>
              </a:ext>
            </a:extLst>
          </p:cNvPr>
          <p:cNvSpPr>
            <a:spLocks noGrp="1"/>
          </p:cNvSpPr>
          <p:nvPr>
            <p:ph type="title"/>
          </p:nvPr>
        </p:nvSpPr>
        <p:spPr/>
        <p:txBody>
          <a:bodyPr/>
          <a:lstStyle/>
          <a:p>
            <a:r>
              <a:rPr lang="en-AU" dirty="0"/>
              <a:t>Gesture Plan</a:t>
            </a:r>
          </a:p>
        </p:txBody>
      </p:sp>
      <p:sp>
        <p:nvSpPr>
          <p:cNvPr id="3" name="Content Placeholder 2">
            <a:extLst>
              <a:ext uri="{FF2B5EF4-FFF2-40B4-BE49-F238E27FC236}">
                <a16:creationId xmlns:a16="http://schemas.microsoft.com/office/drawing/2014/main" id="{213CFB85-FC02-4754-A3D0-16EEC246D263}"/>
              </a:ext>
            </a:extLst>
          </p:cNvPr>
          <p:cNvSpPr>
            <a:spLocks noGrp="1"/>
          </p:cNvSpPr>
          <p:nvPr>
            <p:ph idx="1"/>
          </p:nvPr>
        </p:nvSpPr>
        <p:spPr/>
        <p:txBody>
          <a:bodyPr/>
          <a:lstStyle/>
          <a:p>
            <a:r>
              <a:rPr lang="en-AU" dirty="0"/>
              <a:t>Precision grip – to show fact</a:t>
            </a:r>
          </a:p>
          <a:p>
            <a:r>
              <a:rPr lang="en-AU" dirty="0"/>
              <a:t>Just a minute – you may have thought this, but actually this</a:t>
            </a:r>
          </a:p>
          <a:p>
            <a:r>
              <a:rPr lang="en-AU" dirty="0"/>
              <a:t>Clinton thumb – for emphasis</a:t>
            </a:r>
          </a:p>
          <a:p>
            <a:r>
              <a:rPr lang="en-AU" dirty="0"/>
              <a:t>Exposed palms</a:t>
            </a:r>
          </a:p>
          <a:p>
            <a:endParaRPr lang="en-AU" dirty="0"/>
          </a:p>
        </p:txBody>
      </p:sp>
    </p:spTree>
    <p:extLst>
      <p:ext uri="{BB962C8B-B14F-4D97-AF65-F5344CB8AC3E}">
        <p14:creationId xmlns:p14="http://schemas.microsoft.com/office/powerpoint/2010/main" val="6857294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7267</TotalTime>
  <Words>870</Words>
  <Application>Microsoft Office PowerPoint</Application>
  <PresentationFormat>Widescreen</PresentationFormat>
  <Paragraphs>48</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Rockwell</vt:lpstr>
      <vt:lpstr>Gallery</vt:lpstr>
      <vt:lpstr>Cybersecurity issues for small businesses</vt:lpstr>
      <vt:lpstr>Cyber Security</vt:lpstr>
      <vt:lpstr>A dedicated team</vt:lpstr>
      <vt:lpstr>Education</vt:lpstr>
      <vt:lpstr>Modern problems</vt:lpstr>
      <vt:lpstr>Summary</vt:lpstr>
      <vt:lpstr>References</vt:lpstr>
      <vt:lpstr>Gesture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issues for small businesses</dc:title>
  <dc:creator>Jake Kenealy</dc:creator>
  <cp:lastModifiedBy>Jake Kenealy</cp:lastModifiedBy>
  <cp:revision>5</cp:revision>
  <dcterms:created xsi:type="dcterms:W3CDTF">2022-04-28T04:38:17Z</dcterms:created>
  <dcterms:modified xsi:type="dcterms:W3CDTF">2022-05-03T05:46:14Z</dcterms:modified>
</cp:coreProperties>
</file>