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74cd1c2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74cd1c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4a6a90b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4a6a90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dfa8e5d2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dfa8e5d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dfa8e5d2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0dfa8e5d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LR is more sensitive to outliers than SVM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SVM tries to maximize the margin between the closest support vectors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SVM tries to find the widest possible separating margin, while Logistic Regression optimizes the log likelihood function, with probabilities modeled by the sigmoid function.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Take Home Message: LR is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simpler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less computationally expensive so try it first and then if results aren’t great move on to SVM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e5c8c46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0e5c8c4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095909b_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e095909b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4bba61a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4bba61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4bba61a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4bba61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5D9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43450" y="2906213"/>
            <a:ext cx="6154500" cy="118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810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- Gold">
  <p:cSld name="TITLE_AND_BODY_1_1">
    <p:bg>
      <p:bgPr>
        <a:solidFill>
          <a:srgbClr val="ED9E4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- Gold">
  <p:cSld name="TITLE_AND_TWO_COLUMNS_2_1">
    <p:bg>
      <p:bgPr>
        <a:solidFill>
          <a:srgbClr val="ED9E4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 - Gold">
  <p:cSld name="TITLE_AND_TWO_COLUMNS_1_1_1">
    <p:bg>
      <p:bgPr>
        <a:solidFill>
          <a:srgbClr val="ED9E4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body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Gold">
  <p:cSld name="TITLE_ONLY_1_1">
    <p:bg>
      <p:bgPr>
        <a:solidFill>
          <a:srgbClr val="ED9E4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6169"/>
            <a:ext cx="82296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- Gold">
  <p:cSld name="CAPTION_ONLY_1_1">
    <p:bg>
      <p:bgPr>
        <a:solidFill>
          <a:srgbClr val="ED9E4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Gold">
  <p:cSld name="BLANK_1_1">
    <p:bg>
      <p:bgPr>
        <a:solidFill>
          <a:srgbClr val="ED9E4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- Teal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- Gold">
  <p:cSld name="TITLE_1_3_1">
    <p:bg>
      <p:bgPr>
        <a:solidFill>
          <a:srgbClr val="ED9E4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Teal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Gold">
  <p:cSld name="TITLE_1_1_1_1">
    <p:bg>
      <p:bgPr>
        <a:solidFill>
          <a:srgbClr val="ED9E46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76169"/>
            <a:ext cx="82296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5D9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5D9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522000" y="2914338"/>
            <a:ext cx="6154500" cy="11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AI NI Academy 2</a:t>
            </a:r>
            <a:endParaRPr sz="5400"/>
          </a:p>
        </p:txBody>
      </p:sp>
      <p:sp>
        <p:nvSpPr>
          <p:cNvPr id="95" name="Google Shape;95;p19"/>
          <p:cNvSpPr txBox="1"/>
          <p:nvPr>
            <p:ph type="ctrTitle"/>
          </p:nvPr>
        </p:nvSpPr>
        <p:spPr>
          <a:xfrm>
            <a:off x="522000" y="4005921"/>
            <a:ext cx="6291000" cy="3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introduction to Microsoft ML Studio</a:t>
            </a:r>
            <a:endParaRPr sz="180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23289" r="22498" t="0"/>
          <a:stretch/>
        </p:blipFill>
        <p:spPr>
          <a:xfrm>
            <a:off x="3166263" y="186875"/>
            <a:ext cx="2811474" cy="29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57200" y="48827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What is </a:t>
            </a:r>
            <a:r>
              <a:rPr lang="en" sz="3000">
                <a:solidFill>
                  <a:srgbClr val="FFC800"/>
                </a:solidFill>
              </a:rPr>
              <a:t>Sentiment Analysis</a:t>
            </a:r>
            <a:r>
              <a:rPr lang="en" sz="3000">
                <a:solidFill>
                  <a:srgbClr val="F3F3F3"/>
                </a:solidFill>
              </a:rPr>
              <a:t>?</a:t>
            </a:r>
            <a:r>
              <a:rPr lang="en" sz="3000"/>
              <a:t> 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91675" y="2139850"/>
            <a:ext cx="33204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00" y="2464900"/>
            <a:ext cx="1911450" cy="1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262" y="2302375"/>
            <a:ext cx="2236501" cy="22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8125" y="1881550"/>
            <a:ext cx="1380399" cy="13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125" y="3473150"/>
            <a:ext cx="1380399" cy="138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8"/>
          <p:cNvCxnSpPr>
            <a:stCxn id="177" idx="3"/>
            <a:endCxn id="178" idx="1"/>
          </p:cNvCxnSpPr>
          <p:nvPr/>
        </p:nvCxnSpPr>
        <p:spPr>
          <a:xfrm>
            <a:off x="2310950" y="3420625"/>
            <a:ext cx="1251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8"/>
          <p:cNvCxnSpPr/>
          <p:nvPr/>
        </p:nvCxnSpPr>
        <p:spPr>
          <a:xfrm flipH="1" rot="10800000">
            <a:off x="5573200" y="2688625"/>
            <a:ext cx="1266300" cy="732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8"/>
          <p:cNvCxnSpPr/>
          <p:nvPr/>
        </p:nvCxnSpPr>
        <p:spPr>
          <a:xfrm>
            <a:off x="5524900" y="3750225"/>
            <a:ext cx="1412400" cy="326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48827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What is</a:t>
            </a:r>
            <a:r>
              <a:rPr lang="en" sz="3000">
                <a:solidFill>
                  <a:srgbClr val="F3F3F3"/>
                </a:solidFill>
              </a:rPr>
              <a:t> a </a:t>
            </a:r>
            <a:r>
              <a:rPr lang="en" sz="3000">
                <a:solidFill>
                  <a:srgbClr val="FFC800"/>
                </a:solidFill>
              </a:rPr>
              <a:t>SVM</a:t>
            </a:r>
            <a:r>
              <a:rPr lang="en" sz="3000">
                <a:solidFill>
                  <a:srgbClr val="F3F3F3"/>
                </a:solidFill>
              </a:rPr>
              <a:t>?</a:t>
            </a:r>
            <a:r>
              <a:rPr lang="en" sz="3000"/>
              <a:t> 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531075" y="2133300"/>
            <a:ext cx="33204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Support Vector Machine is a </a:t>
            </a:r>
            <a:r>
              <a:rPr lang="en" sz="1200">
                <a:solidFill>
                  <a:srgbClr val="FFFFFF"/>
                </a:solidFill>
              </a:rPr>
              <a:t>supervised machine learning algorithm which can be used for classification or regression problems. This algorithm outputs a hyperplane that it uses to classify data.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531075" y="3427625"/>
            <a:ext cx="33204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</a:rPr>
              <a:t>We will be using this as one of our algorithms to classify our reviews.</a:t>
            </a:r>
            <a:endParaRPr b="1" sz="1200">
              <a:solidFill>
                <a:srgbClr val="F3F3F3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7263" r="9624" t="0"/>
          <a:stretch/>
        </p:blipFill>
        <p:spPr>
          <a:xfrm>
            <a:off x="4412175" y="1774500"/>
            <a:ext cx="4274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48827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What is </a:t>
            </a:r>
            <a:r>
              <a:rPr lang="en" sz="3000">
                <a:solidFill>
                  <a:srgbClr val="FFC800"/>
                </a:solidFill>
              </a:rPr>
              <a:t>Logistic Regression</a:t>
            </a:r>
            <a:r>
              <a:rPr lang="en" sz="3000">
                <a:solidFill>
                  <a:srgbClr val="F3F3F3"/>
                </a:solidFill>
              </a:rPr>
              <a:t>?</a:t>
            </a:r>
            <a:r>
              <a:rPr lang="en" sz="3000"/>
              <a:t> 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531075" y="2133300"/>
            <a:ext cx="33204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Logistic Regression</a:t>
            </a:r>
            <a:r>
              <a:rPr lang="en" sz="1200"/>
              <a:t> is a </a:t>
            </a:r>
            <a:r>
              <a:rPr lang="en" sz="1200">
                <a:solidFill>
                  <a:srgbClr val="FFFFFF"/>
                </a:solidFill>
              </a:rPr>
              <a:t>machine learning algorithm which is used regression problems. This algorithm takes the data and gives a discrete value between 0 &amp;1 using the sigmoid function. 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531075" y="3427625"/>
            <a:ext cx="33204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3F3F3"/>
                </a:solidFill>
              </a:rPr>
              <a:t>We will be using this as one of our algorithms to classify our reviews.</a:t>
            </a:r>
            <a:endParaRPr b="1" sz="1200">
              <a:solidFill>
                <a:srgbClr val="F3F3F3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425" y="1797500"/>
            <a:ext cx="3516374" cy="297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457200" y="48827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SVM</a:t>
            </a:r>
            <a:r>
              <a:rPr lang="en" sz="3000">
                <a:solidFill>
                  <a:srgbClr val="F3F3F3"/>
                </a:solidFill>
              </a:rPr>
              <a:t> </a:t>
            </a:r>
            <a:r>
              <a:rPr lang="en" sz="3000">
                <a:solidFill>
                  <a:srgbClr val="FFC800"/>
                </a:solidFill>
              </a:rPr>
              <a:t>VS </a:t>
            </a:r>
            <a:r>
              <a:rPr lang="en" sz="3000">
                <a:solidFill>
                  <a:srgbClr val="F3F3F3"/>
                </a:solidFill>
              </a:rPr>
              <a:t>Logistic Regression</a:t>
            </a:r>
            <a:r>
              <a:rPr lang="en" sz="3000"/>
              <a:t> 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75" y="1738225"/>
            <a:ext cx="6891451" cy="29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48827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F score, Precision and Recall 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97575" y="1846399"/>
            <a:ext cx="26910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800"/>
                </a:solidFill>
              </a:rPr>
              <a:t>F Score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 F-beta score can be interpreted as a weighted harmonic mean of the precision and recall, where an F-beta score reaches its best value at 1 and worst score at 0.</a:t>
            </a:r>
            <a:endParaRPr sz="12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088575" y="1846395"/>
            <a:ext cx="26910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800"/>
                </a:solidFill>
              </a:rPr>
              <a:t>Precision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The precision is the ratio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tp / (tp + fp) 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where </a:t>
            </a:r>
            <a:r>
              <a:rPr b="1" lang="en" sz="1200">
                <a:solidFill>
                  <a:schemeClr val="lt1"/>
                </a:solidFill>
              </a:rPr>
              <a:t>tp</a:t>
            </a:r>
            <a:r>
              <a:rPr lang="en" sz="1200">
                <a:solidFill>
                  <a:schemeClr val="lt1"/>
                </a:solidFill>
              </a:rPr>
              <a:t> is the number of true positives and </a:t>
            </a:r>
            <a:r>
              <a:rPr b="1" lang="en" sz="1200">
                <a:solidFill>
                  <a:schemeClr val="lt1"/>
                </a:solidFill>
              </a:rPr>
              <a:t>fp</a:t>
            </a:r>
            <a:r>
              <a:rPr lang="en" sz="1200">
                <a:solidFill>
                  <a:schemeClr val="lt1"/>
                </a:solidFill>
              </a:rPr>
              <a:t> the number of false positives. </a:t>
            </a:r>
            <a:r>
              <a:rPr b="1" lang="en" sz="1200">
                <a:solidFill>
                  <a:srgbClr val="FFC800"/>
                </a:solidFill>
              </a:rPr>
              <a:t>The precision is intuitively the ability of the classifier to not label a positive sample that is negative.</a:t>
            </a:r>
            <a:endParaRPr b="1" sz="1200">
              <a:solidFill>
                <a:srgbClr val="FFC800"/>
              </a:solidFill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5995800" y="1846395"/>
            <a:ext cx="26910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800"/>
                </a:solidFill>
              </a:rPr>
              <a:t>Recall 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 recall is the ratio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tp / (tp + fn)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where tp is the number of true positives and fn the number of false negatives. </a:t>
            </a:r>
            <a:r>
              <a:rPr b="1" lang="en" sz="1200">
                <a:solidFill>
                  <a:srgbClr val="FFC800"/>
                </a:solidFill>
              </a:rPr>
              <a:t>The recall is intuitively the ability of the classifier to find all the positive samples.</a:t>
            </a:r>
            <a:endParaRPr b="1" sz="1200">
              <a:solidFill>
                <a:srgbClr val="FFC8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4294967295" type="title"/>
          </p:nvPr>
        </p:nvSpPr>
        <p:spPr>
          <a:xfrm>
            <a:off x="93975" y="209550"/>
            <a:ext cx="79881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We’re only at the tip of the iceberg!</a:t>
            </a:r>
            <a:r>
              <a:rPr lang="en" sz="3000"/>
              <a:t> </a:t>
            </a:r>
            <a:r>
              <a:rPr lang="en" sz="3000">
                <a:solidFill>
                  <a:srgbClr val="FFC800"/>
                </a:solidFill>
              </a:rPr>
              <a:t>Let’s Dive into Code!</a:t>
            </a:r>
            <a:endParaRPr sz="30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3" name="Google Shape;223;p33"/>
          <p:cNvSpPr/>
          <p:nvPr/>
        </p:nvSpPr>
        <p:spPr>
          <a:xfrm>
            <a:off x="0" y="1923488"/>
            <a:ext cx="9144000" cy="3220200"/>
          </a:xfrm>
          <a:prstGeom prst="rect">
            <a:avLst/>
          </a:prstGeom>
          <a:solidFill>
            <a:srgbClr val="1D98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33"/>
          <p:cNvGrpSpPr/>
          <p:nvPr/>
        </p:nvGrpSpPr>
        <p:grpSpPr>
          <a:xfrm>
            <a:off x="3143192" y="1178616"/>
            <a:ext cx="2467458" cy="3429286"/>
            <a:chOff x="-6729413" y="-17360900"/>
            <a:chExt cx="26138326" cy="48436250"/>
          </a:xfrm>
        </p:grpSpPr>
        <p:sp>
          <p:nvSpPr>
            <p:cNvPr id="225" name="Google Shape;225;p33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4294967295" type="ctrTitle"/>
          </p:nvPr>
        </p:nvSpPr>
        <p:spPr>
          <a:xfrm>
            <a:off x="457200" y="6117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259" name="Google Shape;259;p34"/>
          <p:cNvSpPr txBox="1"/>
          <p:nvPr>
            <p:ph idx="4294967295" type="subTitle"/>
          </p:nvPr>
        </p:nvSpPr>
        <p:spPr>
          <a:xfrm>
            <a:off x="4572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4"/>
          <p:cNvSpPr txBox="1"/>
          <p:nvPr>
            <p:ph idx="4294967295" type="body"/>
          </p:nvPr>
        </p:nvSpPr>
        <p:spPr>
          <a:xfrm>
            <a:off x="457200" y="2696975"/>
            <a:ext cx="83040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us at: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@JakeYoung2410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@Chloe__Thomp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ai-ni-group.slack.com</a:t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75" y="3475950"/>
            <a:ext cx="359200" cy="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75" y="3997625"/>
            <a:ext cx="359200" cy="35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63" y="4519302"/>
            <a:ext cx="400824" cy="4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4294967295" type="ctrTitle"/>
          </p:nvPr>
        </p:nvSpPr>
        <p:spPr>
          <a:xfrm>
            <a:off x="1130100" y="983100"/>
            <a:ext cx="46899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Introductions</a:t>
            </a:r>
            <a:endParaRPr sz="4800"/>
          </a:p>
        </p:txBody>
      </p:sp>
      <p:sp>
        <p:nvSpPr>
          <p:cNvPr id="102" name="Google Shape;102;p20"/>
          <p:cNvSpPr txBox="1"/>
          <p:nvPr>
            <p:ph idx="4294967295" type="subTitle"/>
          </p:nvPr>
        </p:nvSpPr>
        <p:spPr>
          <a:xfrm>
            <a:off x="1186975" y="2120400"/>
            <a:ext cx="1427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Jake</a:t>
            </a:r>
            <a:endParaRPr b="1" sz="360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0"/>
          <p:cNvSpPr txBox="1"/>
          <p:nvPr>
            <p:ph idx="4294967295" type="subTitle"/>
          </p:nvPr>
        </p:nvSpPr>
        <p:spPr>
          <a:xfrm>
            <a:off x="1186975" y="3696750"/>
            <a:ext cx="16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Chloe</a:t>
            </a:r>
            <a:endParaRPr b="1" sz="360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>
            <a:off x="1259500" y="1795375"/>
            <a:ext cx="6021000" cy="0"/>
          </a:xfrm>
          <a:prstGeom prst="straightConnector1">
            <a:avLst/>
          </a:prstGeom>
          <a:noFill/>
          <a:ln cap="flat" cmpd="sng" w="1143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913" y="3534238"/>
            <a:ext cx="1103831" cy="11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913" y="2016832"/>
            <a:ext cx="1103825" cy="110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200" y="3878038"/>
            <a:ext cx="2095950" cy="4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1188" y="2301700"/>
            <a:ext cx="2269323" cy="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496395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Evening</a:t>
            </a:r>
            <a:endParaRPr sz="3000"/>
          </a:p>
        </p:txBody>
      </p:sp>
      <p:sp>
        <p:nvSpPr>
          <p:cNvPr id="115" name="Google Shape;115;p21"/>
          <p:cNvSpPr txBox="1"/>
          <p:nvPr/>
        </p:nvSpPr>
        <p:spPr>
          <a:xfrm>
            <a:off x="457200" y="1965675"/>
            <a:ext cx="37767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Second Workshop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During this workshop we will be using Microsoft ML Studio to take you through the basics of sentiment analysis.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Make sure that you are signed up to ML Studio and follow along with these intro slides!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745100" y="1965678"/>
            <a:ext cx="3941700" cy="2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Workshop Contents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 to Machine Learning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Sentiment Analysis?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Basics of ML Studio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 of Sentiment on a Product Reviews Dataset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Creation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Predictions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Deployment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</a:rPr>
              <a:t>1.</a:t>
            </a:r>
            <a:endParaRPr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r>
              <a:rPr lang="en"/>
              <a:t>Recap</a:t>
            </a:r>
            <a:endParaRPr/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481675" y="3494052"/>
            <a:ext cx="60936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57250" y="496395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</a:t>
            </a:r>
            <a:r>
              <a:rPr lang="en" sz="3000">
                <a:solidFill>
                  <a:srgbClr val="F3F3F3"/>
                </a:solidFill>
              </a:rPr>
              <a:t>ANI</a:t>
            </a:r>
            <a:r>
              <a:rPr lang="en" sz="3000"/>
              <a:t> 						</a:t>
            </a:r>
            <a:r>
              <a:rPr lang="en" sz="3000">
                <a:solidFill>
                  <a:srgbClr val="F3F3F3"/>
                </a:solidFill>
              </a:rPr>
              <a:t>AGI</a:t>
            </a:r>
            <a:r>
              <a:rPr lang="en" sz="3000"/>
              <a:t>						   </a:t>
            </a:r>
            <a:r>
              <a:rPr lang="en" sz="3000">
                <a:solidFill>
                  <a:srgbClr val="F3F3F3"/>
                </a:solidFill>
              </a:rPr>
              <a:t>ASI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88" y="1568295"/>
            <a:ext cx="7708813" cy="32704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3"/>
          <p:cNvCxnSpPr/>
          <p:nvPr/>
        </p:nvCxnSpPr>
        <p:spPr>
          <a:xfrm>
            <a:off x="1608875" y="1283850"/>
            <a:ext cx="2478300" cy="0"/>
          </a:xfrm>
          <a:prstGeom prst="straightConnector1">
            <a:avLst/>
          </a:prstGeom>
          <a:noFill/>
          <a:ln cap="flat" cmpd="sng" w="38100">
            <a:solidFill>
              <a:srgbClr val="ED9E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3"/>
          <p:cNvCxnSpPr/>
          <p:nvPr/>
        </p:nvCxnSpPr>
        <p:spPr>
          <a:xfrm>
            <a:off x="5068400" y="1283850"/>
            <a:ext cx="2527200" cy="0"/>
          </a:xfrm>
          <a:prstGeom prst="straightConnector1">
            <a:avLst/>
          </a:prstGeom>
          <a:noFill/>
          <a:ln cap="flat" cmpd="sng" w="38100">
            <a:solidFill>
              <a:srgbClr val="ED9E4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5863775" y="1763750"/>
            <a:ext cx="2391600" cy="2345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457250" y="496395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Spectrum</a:t>
            </a:r>
            <a:endParaRPr sz="30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0" y="1726795"/>
            <a:ext cx="7620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57200" y="480145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Definitions</a:t>
            </a:r>
            <a:endParaRPr sz="30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882450" y="1846404"/>
            <a:ext cx="2691000" cy="26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</a:rPr>
              <a:t>Regression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Regression is a supervised learning method. It is used to predict values with a continuous range e.g. 0-100.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When predicting a continuous value like the price of a house or a stock price we can’t use an accuracy metric, so we have to use what is known as the mean squared error (MSE).</a:t>
            </a:r>
            <a:endParaRPr sz="1200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5356175" y="1846399"/>
            <a:ext cx="26910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</a:rPr>
              <a:t>Classification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Multi-class</a:t>
            </a:r>
            <a:r>
              <a:rPr lang="en" sz="1200">
                <a:solidFill>
                  <a:schemeClr val="lt1"/>
                </a:solidFill>
              </a:rPr>
              <a:t> classification is a classification task with more than two classes where each label is mutually exclusive.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Binary</a:t>
            </a:r>
            <a:r>
              <a:rPr lang="en" sz="1200">
                <a:solidFill>
                  <a:schemeClr val="lt1"/>
                </a:solidFill>
              </a:rPr>
              <a:t> classification is similar to multi-class classification except that there are only two classes, hence the name binary.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167063" y="2797425"/>
            <a:ext cx="5955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</a:rPr>
              <a:t>VS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57200" y="480145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Some Definitions</a:t>
            </a:r>
            <a:endParaRPr sz="3000"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949850" y="1738000"/>
            <a:ext cx="19326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</a:rPr>
              <a:t>Underfitting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Due to High Bias</a:t>
            </a:r>
            <a:endParaRPr sz="1200"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6074625" y="1738000"/>
            <a:ext cx="18699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</a:rPr>
              <a:t>Overfitting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Due to High Variance</a:t>
            </a:r>
            <a:endParaRPr sz="12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38" y="2857300"/>
            <a:ext cx="7244326" cy="21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539250" y="1738000"/>
            <a:ext cx="20655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800"/>
                </a:solidFill>
              </a:rPr>
              <a:t>Generalising</a:t>
            </a:r>
            <a:endParaRPr b="1" sz="18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Due to Balanced Bias and Variance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4294967295" type="title"/>
          </p:nvPr>
        </p:nvSpPr>
        <p:spPr>
          <a:xfrm>
            <a:off x="189400" y="2387950"/>
            <a:ext cx="88119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Feeling </a:t>
            </a:r>
            <a:r>
              <a:rPr lang="en" sz="6000">
                <a:solidFill>
                  <a:srgbClr val="FFC800"/>
                </a:solidFill>
              </a:rPr>
              <a:t>Positive</a:t>
            </a:r>
            <a:r>
              <a:rPr lang="en" sz="6000"/>
              <a:t> Yet?</a:t>
            </a:r>
            <a:endParaRPr sz="6000">
              <a:solidFill>
                <a:srgbClr val="FFC800"/>
              </a:solidFill>
            </a:endParaRPr>
          </a:p>
        </p:txBody>
      </p:sp>
      <p:sp>
        <p:nvSpPr>
          <p:cNvPr id="166" name="Google Shape;166;p27"/>
          <p:cNvSpPr txBox="1"/>
          <p:nvPr>
            <p:ph idx="4294967295" type="subTitle"/>
          </p:nvPr>
        </p:nvSpPr>
        <p:spPr>
          <a:xfrm>
            <a:off x="481675" y="3590755"/>
            <a:ext cx="81582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be using ML Studio to classify reviews based on their sentiment!</a:t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3979200" y="3311513"/>
            <a:ext cx="11856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556775" y="4853550"/>
            <a:ext cx="54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561075"/>
            <a:ext cx="37814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