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28012"/>
          <c:y val="0.0553337"/>
          <c:w val="0.902199"/>
          <c:h val="0.855718"/>
        </c:manualLayout>
      </c:layout>
      <c:barChart>
        <c:barDir val="col"/>
        <c:grouping val="clustered"/>
        <c:varyColors val="0"/>
        <c:ser>
          <c:idx val="0"/>
          <c:order val="0"/>
          <c:tx>
            <c:strRef>
              <c:f>Sheet1!$A$2</c:f>
              <c:strCache>
                <c:ptCount val="1"/>
                <c:pt idx="0">
                  <c:v>2021</c:v>
                </c:pt>
              </c:strCache>
            </c:strRef>
          </c:tx>
          <c: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tl" rotWithShape="1" blurRad="50800" dist="25400" dir="5400000">
                <a:srgbClr val="353535">
                  <a:alpha val="50000"/>
                </a:srgbClr>
              </a:outerShdw>
            </a:effectLst>
          </c:spPr>
          <c:invertIfNegative val="0"/>
          <c:dLbls>
            <c:numFmt formatCode="#,##0" sourceLinked="0"/>
            <c:txPr>
              <a:bodyPr/>
              <a:lstStyle/>
              <a:p>
                <a:pPr>
                  <a:defRPr b="0" i="0" strike="noStrike" sz="5000" u="none">
                    <a:solidFill>
                      <a:srgbClr val="FFFFFF"/>
                    </a:solidFill>
                    <a:effectLst>
                      <a:outerShdw sx="100000" sy="100000" kx="0" ky="0" algn="tl" rotWithShape="1" blurRad="190500" dist="25400" dir="5400000">
                        <a:srgbClr val="000000">
                          <a:alpha val="50000"/>
                        </a:srgbClr>
                      </a:outerShdw>
                    </a:effectLst>
                    <a:latin typeface="Helvetica Light"/>
                  </a:defRPr>
                </a:pPr>
              </a:p>
            </c:txPr>
            <c:dLblPos val="inEnd"/>
            <c:showLegendKey val="0"/>
            <c:showVal val="0"/>
            <c:showCatName val="0"/>
            <c:showSerName val="0"/>
            <c:showPercent val="0"/>
            <c:showBubbleSize val="0"/>
            <c:showLeaderLines val="0"/>
          </c:dLbls>
          <c:cat>
            <c:strRef>
              <c:f>Sheet1!$B$1:$E$1</c:f>
              <c:strCache>
                <c:ptCount val="4"/>
                <c:pt idx="0">
                  <c:v>Amc</c:v>
                </c:pt>
                <c:pt idx="1">
                  <c:v>Cinemark</c:v>
                </c:pt>
                <c:pt idx="2">
                  <c:v/>
                </c:pt>
                <c:pt idx="3">
                  <c:v/>
                </c:pt>
              </c:strCache>
            </c:strRef>
          </c:cat>
          <c:val>
            <c:numRef>
              <c:f>Sheet1!$B$2:$E$2</c:f>
              <c:numCache>
                <c:ptCount val="2"/>
                <c:pt idx="0">
                  <c:v>1394.200000</c:v>
                </c:pt>
                <c:pt idx="1">
                  <c:v>780.000000</c:v>
                </c:pt>
              </c:numCache>
            </c:numRef>
          </c:val>
        </c:ser>
        <c:ser>
          <c:idx val="1"/>
          <c:order val="1"/>
          <c:tx>
            <c:strRef>
              <c:f>Sheet1!$A$3</c:f>
              <c:strCache>
                <c:ptCount val="1"/>
                <c:pt idx="0">
                  <c:v>2022</c:v>
                </c:pt>
              </c:strCache>
            </c:strRef>
          </c:tx>
          <c:spPr>
            <a:gradFill flip="none" rotWithShape="1">
              <a:gsLst>
                <a:gs pos="0">
                  <a:srgbClr val="1F8D0E"/>
                </a:gs>
                <a:gs pos="100000">
                  <a:srgbClr val="1A610F"/>
                </a:gs>
              </a:gsLst>
              <a:lin ang="5400000" scaled="0"/>
            </a:gradFill>
            <a:ln w="12700" cap="flat">
              <a:noFill/>
              <a:miter lim="400000"/>
            </a:ln>
            <a:effectLst>
              <a:outerShdw sx="100000" sy="100000" kx="0" ky="0" algn="tl" rotWithShape="1" blurRad="50800" dist="25400" dir="5400000">
                <a:srgbClr val="353535">
                  <a:alpha val="50000"/>
                </a:srgbClr>
              </a:outerShdw>
            </a:effectLst>
          </c:spPr>
          <c:invertIfNegative val="0"/>
          <c:dLbls>
            <c:numFmt formatCode="#,##0" sourceLinked="0"/>
            <c:txPr>
              <a:bodyPr/>
              <a:lstStyle/>
              <a:p>
                <a:pPr>
                  <a:defRPr b="0" i="0" strike="noStrike" sz="5000" u="none">
                    <a:solidFill>
                      <a:srgbClr val="FFFFFF"/>
                    </a:solidFill>
                    <a:effectLst>
                      <a:outerShdw sx="100000" sy="100000" kx="0" ky="0" algn="tl" rotWithShape="1" blurRad="190500" dist="25400" dir="5400000">
                        <a:srgbClr val="000000">
                          <a:alpha val="50000"/>
                        </a:srgbClr>
                      </a:outerShdw>
                    </a:effectLst>
                    <a:latin typeface="Helvetica Light"/>
                  </a:defRPr>
                </a:pPr>
              </a:p>
            </c:txPr>
            <c:dLblPos val="inEnd"/>
            <c:showLegendKey val="0"/>
            <c:showVal val="0"/>
            <c:showCatName val="0"/>
            <c:showSerName val="0"/>
            <c:showPercent val="0"/>
            <c:showBubbleSize val="0"/>
            <c:showLeaderLines val="0"/>
          </c:dLbls>
          <c:cat>
            <c:strRef>
              <c:f>Sheet1!$B$1:$E$1</c:f>
              <c:strCache>
                <c:ptCount val="4"/>
                <c:pt idx="0">
                  <c:v>Amc</c:v>
                </c:pt>
                <c:pt idx="1">
                  <c:v>Cinemark</c:v>
                </c:pt>
                <c:pt idx="2">
                  <c:v/>
                </c:pt>
                <c:pt idx="3">
                  <c:v/>
                </c:pt>
              </c:strCache>
            </c:strRef>
          </c:cat>
          <c:val>
            <c:numRef>
              <c:f>Sheet1!$B$3:$E$3</c:f>
              <c:numCache>
                <c:ptCount val="2"/>
                <c:pt idx="0">
                  <c:v>2201.400000</c:v>
                </c:pt>
                <c:pt idx="1">
                  <c:v>1246.900000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a:defRPr b="0" i="0" strike="noStrike" sz="3200" u="none">
                <a:solidFill>
                  <a:srgbClr val="FFFFFF"/>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solidFill>
              <a:srgbClr val="8A8B89"/>
            </a:solidFill>
            <a:prstDash val="solid"/>
            <a:miter lim="400000"/>
          </a:ln>
        </c:spPr>
        <c:txPr>
          <a:bodyPr rot="0"/>
          <a:lstStyle/>
          <a:p>
            <a:pPr>
              <a:defRPr b="0" i="0" strike="noStrike" sz="3200" u="none">
                <a:solidFill>
                  <a:srgbClr val="FFFFFF"/>
                </a:solidFill>
                <a:latin typeface="Helvetica Light"/>
              </a:defRPr>
            </a:pPr>
          </a:p>
        </c:txPr>
        <c:crossAx val="2094734552"/>
        <c:crosses val="autoZero"/>
        <c:crossBetween val="between"/>
        <c:majorUnit val="600"/>
        <c:minorUnit val="30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5076"/>
          <c:y val="0.0721063"/>
          <c:w val="0.889924"/>
          <c:h val="0.815773"/>
        </c:manualLayout>
      </c:layout>
      <c:barChart>
        <c:barDir val="col"/>
        <c:grouping val="clustered"/>
        <c:varyColors val="0"/>
        <c:ser>
          <c:idx val="0"/>
          <c:order val="0"/>
          <c:tx>
            <c:strRef>
              <c:f>Sheet1!$A$2</c:f>
              <c:strCache>
                <c:ptCount val="1"/>
                <c:pt idx="0">
                  <c:v>2021</c:v>
                </c:pt>
              </c:strCache>
            </c:strRef>
          </c:tx>
          <c: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tl" rotWithShape="1" blurRad="50800" dist="25400" dir="5400000">
                <a:srgbClr val="353535">
                  <a:alpha val="50000"/>
                </a:srgbClr>
              </a:outerShdw>
            </a:effectLst>
          </c:spPr>
          <c:invertIfNegative val="0"/>
          <c:dLbls>
            <c:numFmt formatCode="#,##0" sourceLinked="0"/>
            <c:txPr>
              <a:bodyPr/>
              <a:lstStyle/>
              <a:p>
                <a:pPr>
                  <a:defRPr b="0" i="0" strike="noStrike" sz="5000" u="none">
                    <a:solidFill>
                      <a:srgbClr val="FFFFFF"/>
                    </a:solidFill>
                    <a:effectLst>
                      <a:outerShdw sx="100000" sy="100000" kx="0" ky="0" algn="tl" rotWithShape="1" blurRad="190500" dist="25400" dir="5400000">
                        <a:srgbClr val="000000">
                          <a:alpha val="50000"/>
                        </a:srgbClr>
                      </a:outerShdw>
                    </a:effectLst>
                    <a:latin typeface="Helvetica Light"/>
                  </a:defRPr>
                </a:pPr>
              </a:p>
            </c:txPr>
            <c:dLblPos val="inEnd"/>
            <c:showLegendKey val="0"/>
            <c:showVal val="0"/>
            <c:showCatName val="0"/>
            <c:showSerName val="0"/>
            <c:showPercent val="0"/>
            <c:showBubbleSize val="0"/>
            <c:showLeaderLines val="0"/>
          </c:dLbls>
          <c:cat>
            <c:strRef>
              <c:f>Sheet1!$B$1:$E$1</c:f>
              <c:strCache>
                <c:ptCount val="4"/>
                <c:pt idx="0">
                  <c:v>Amc</c:v>
                </c:pt>
                <c:pt idx="1">
                  <c:v>Cinemark</c:v>
                </c:pt>
                <c:pt idx="2">
                  <c:v/>
                </c:pt>
                <c:pt idx="3">
                  <c:v/>
                </c:pt>
              </c:strCache>
            </c:strRef>
          </c:cat>
          <c:val>
            <c:numRef>
              <c:f>Sheet1!$B$2:$E$2</c:f>
              <c:numCache>
                <c:ptCount val="2"/>
                <c:pt idx="0">
                  <c:v>561.700000</c:v>
                </c:pt>
                <c:pt idx="1">
                  <c:v>561.700000</c:v>
                </c:pt>
              </c:numCache>
            </c:numRef>
          </c:val>
        </c:ser>
        <c:ser>
          <c:idx val="1"/>
          <c:order val="1"/>
          <c:tx>
            <c:strRef>
              <c:f>Sheet1!$A$3</c:f>
              <c:strCache>
                <c:ptCount val="1"/>
                <c:pt idx="0">
                  <c:v>2022</c:v>
                </c:pt>
              </c:strCache>
            </c:strRef>
          </c:tx>
          <c:spPr>
            <a:gradFill flip="none" rotWithShape="1">
              <a:gsLst>
                <a:gs pos="0">
                  <a:srgbClr val="1F8D0E"/>
                </a:gs>
                <a:gs pos="100000">
                  <a:srgbClr val="1A610F"/>
                </a:gs>
              </a:gsLst>
              <a:lin ang="5400000" scaled="0"/>
            </a:gradFill>
            <a:ln w="12700" cap="flat">
              <a:noFill/>
              <a:miter lim="400000"/>
            </a:ln>
            <a:effectLst>
              <a:outerShdw sx="100000" sy="100000" kx="0" ky="0" algn="tl" rotWithShape="1" blurRad="50800" dist="25400" dir="5400000">
                <a:srgbClr val="353535">
                  <a:alpha val="50000"/>
                </a:srgbClr>
              </a:outerShdw>
            </a:effectLst>
          </c:spPr>
          <c:invertIfNegative val="0"/>
          <c:dLbls>
            <c:numFmt formatCode="#,##0" sourceLinked="0"/>
            <c:txPr>
              <a:bodyPr/>
              <a:lstStyle/>
              <a:p>
                <a:pPr>
                  <a:defRPr b="0" i="0" strike="noStrike" sz="5000" u="none">
                    <a:solidFill>
                      <a:srgbClr val="FFFFFF"/>
                    </a:solidFill>
                    <a:effectLst>
                      <a:outerShdw sx="100000" sy="100000" kx="0" ky="0" algn="tl" rotWithShape="1" blurRad="190500" dist="25400" dir="5400000">
                        <a:srgbClr val="000000">
                          <a:alpha val="50000"/>
                        </a:srgbClr>
                      </a:outerShdw>
                    </a:effectLst>
                    <a:latin typeface="Helvetica Light"/>
                  </a:defRPr>
                </a:pPr>
              </a:p>
            </c:txPr>
            <c:dLblPos val="inEnd"/>
            <c:showLegendKey val="0"/>
            <c:showVal val="0"/>
            <c:showCatName val="0"/>
            <c:showSerName val="0"/>
            <c:showPercent val="0"/>
            <c:showBubbleSize val="0"/>
            <c:showLeaderLines val="0"/>
          </c:dLbls>
          <c:cat>
            <c:strRef>
              <c:f>Sheet1!$B$1:$E$1</c:f>
              <c:strCache>
                <c:ptCount val="4"/>
                <c:pt idx="0">
                  <c:v>Amc</c:v>
                </c:pt>
                <c:pt idx="1">
                  <c:v>Cinemark</c:v>
                </c:pt>
                <c:pt idx="2">
                  <c:v/>
                </c:pt>
                <c:pt idx="3">
                  <c:v/>
                </c:pt>
              </c:strCache>
            </c:strRef>
          </c:cat>
          <c:val>
            <c:numRef>
              <c:f>Sheet1!$B$3:$E$3</c:f>
              <c:numCache>
                <c:ptCount val="2"/>
                <c:pt idx="0">
                  <c:v>938.300000</c:v>
                </c:pt>
                <c:pt idx="1">
                  <c:v>938.300000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a:defRPr b="0" i="0" strike="noStrike" sz="3200" u="none">
                <a:solidFill>
                  <a:srgbClr val="FFFFFF"/>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solidFill>
              <a:srgbClr val="8A8B89"/>
            </a:solidFill>
            <a:prstDash val="solid"/>
            <a:miter lim="400000"/>
          </a:ln>
        </c:spPr>
        <c:txPr>
          <a:bodyPr rot="0"/>
          <a:lstStyle/>
          <a:p>
            <a:pPr>
              <a:defRPr b="0" i="0" strike="noStrike" sz="3200" u="none">
                <a:solidFill>
                  <a:srgbClr val="FFFFFF"/>
                </a:solidFill>
                <a:latin typeface="Helvetica Light"/>
              </a:defRPr>
            </a:pPr>
          </a:p>
        </c:txPr>
        <c:crossAx val="2094734552"/>
        <c:crosses val="autoZero"/>
        <c:crossBetween val="between"/>
        <c:majorUnit val="250"/>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13173"/>
          <c:y val="0.0721063"/>
          <c:w val="0.881827"/>
          <c:h val="0.815773"/>
        </c:manualLayout>
      </c:layout>
      <c:barChart>
        <c:barDir val="col"/>
        <c:grouping val="clustered"/>
        <c:varyColors val="0"/>
        <c:ser>
          <c:idx val="0"/>
          <c:order val="0"/>
          <c:tx>
            <c:strRef>
              <c:f>Sheet1!$A$2</c:f>
              <c:strCache>
                <c:ptCount val="1"/>
                <c:pt idx="0">
                  <c:v>Region 1</c:v>
                </c:pt>
              </c:strCache>
            </c:strRef>
          </c:tx>
          <c: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tl" rotWithShape="1" blurRad="50800" dist="25400" dir="5400000">
                <a:srgbClr val="353535">
                  <a:alpha val="50000"/>
                </a:srgbClr>
              </a:outerShdw>
            </a:effectLst>
          </c:spPr>
          <c:invertIfNegative val="0"/>
          <c:dLbls>
            <c:numFmt formatCode="#,##0" sourceLinked="0"/>
            <c:txPr>
              <a:bodyPr/>
              <a:lstStyle/>
              <a:p>
                <a:pPr>
                  <a:defRPr b="0" i="0" strike="noStrike" sz="5000" u="none">
                    <a:solidFill>
                      <a:srgbClr val="FFFFFF"/>
                    </a:solidFill>
                    <a:effectLst>
                      <a:outerShdw sx="100000" sy="100000" kx="0" ky="0" algn="tl" rotWithShape="1" blurRad="190500" dist="25400" dir="5400000">
                        <a:srgbClr val="000000">
                          <a:alpha val="50000"/>
                        </a:srgbClr>
                      </a:outerShdw>
                    </a:effectLst>
                    <a:latin typeface="Helvetica Light"/>
                  </a:defRPr>
                </a:pPr>
              </a:p>
            </c:txPr>
            <c:dLblPos val="inEnd"/>
            <c:showLegendKey val="0"/>
            <c:showVal val="0"/>
            <c:showCatName val="0"/>
            <c:showSerName val="0"/>
            <c:showPercent val="0"/>
            <c:showBubbleSize val="0"/>
            <c:showLeaderLines val="0"/>
          </c:dLbls>
          <c:cat>
            <c:strRef>
              <c:f>Sheet1!$B$1:$E$1</c:f>
              <c:strCache>
                <c:ptCount val="4"/>
                <c:pt idx="0">
                  <c:v>Amc</c:v>
                </c:pt>
                <c:pt idx="1">
                  <c:v>Cinemark</c:v>
                </c:pt>
                <c:pt idx="2">
                  <c:v/>
                </c:pt>
                <c:pt idx="3">
                  <c:v/>
                </c:pt>
              </c:strCache>
            </c:strRef>
          </c:cat>
          <c:val>
            <c:numRef>
              <c:f>Sheet1!$B$2:$E$2</c:f>
              <c:numCache>
                <c:ptCount val="2"/>
                <c:pt idx="0">
                  <c:v>276.400000</c:v>
                </c:pt>
                <c:pt idx="1">
                  <c:v>73.600000</c:v>
                </c:pt>
              </c:numCache>
            </c:numRef>
          </c:val>
        </c:ser>
        <c:ser>
          <c:idx val="1"/>
          <c:order val="1"/>
          <c:tx>
            <c:strRef>
              <c:f>Sheet1!$A$3</c:f>
              <c:strCache>
                <c:ptCount val="1"/>
                <c:pt idx="0">
                  <c:v>Region 2</c:v>
                </c:pt>
              </c:strCache>
            </c:strRef>
          </c:tx>
          <c:spPr>
            <a:gradFill flip="none" rotWithShape="1">
              <a:gsLst>
                <a:gs pos="0">
                  <a:srgbClr val="1F8D0E"/>
                </a:gs>
                <a:gs pos="100000">
                  <a:srgbClr val="1A610F"/>
                </a:gs>
              </a:gsLst>
              <a:lin ang="5400000" scaled="0"/>
            </a:gradFill>
            <a:ln w="12700" cap="flat">
              <a:noFill/>
              <a:miter lim="400000"/>
            </a:ln>
            <a:effectLst>
              <a:outerShdw sx="100000" sy="100000" kx="0" ky="0" algn="tl" rotWithShape="1" blurRad="50800" dist="25400" dir="5400000">
                <a:srgbClr val="353535">
                  <a:alpha val="50000"/>
                </a:srgbClr>
              </a:outerShdw>
            </a:effectLst>
          </c:spPr>
          <c:invertIfNegative val="0"/>
          <c:dLbls>
            <c:numFmt formatCode="#,##0" sourceLinked="0"/>
            <c:txPr>
              <a:bodyPr/>
              <a:lstStyle/>
              <a:p>
                <a:pPr>
                  <a:defRPr b="0" i="0" strike="noStrike" sz="5000" u="none">
                    <a:solidFill>
                      <a:srgbClr val="FFFFFF"/>
                    </a:solidFill>
                    <a:effectLst>
                      <a:outerShdw sx="100000" sy="100000" kx="0" ky="0" algn="tl" rotWithShape="1" blurRad="190500" dist="25400" dir="5400000">
                        <a:srgbClr val="000000">
                          <a:alpha val="50000"/>
                        </a:srgbClr>
                      </a:outerShdw>
                    </a:effectLst>
                    <a:latin typeface="Helvetica Light"/>
                  </a:defRPr>
                </a:pPr>
              </a:p>
            </c:txPr>
            <c:dLblPos val="inEnd"/>
            <c:showLegendKey val="0"/>
            <c:showVal val="0"/>
            <c:showCatName val="0"/>
            <c:showSerName val="0"/>
            <c:showPercent val="0"/>
            <c:showBubbleSize val="0"/>
            <c:showLeaderLines val="0"/>
          </c:dLbls>
          <c:cat>
            <c:strRef>
              <c:f>Sheet1!$B$1:$E$1</c:f>
              <c:strCache>
                <c:ptCount val="4"/>
                <c:pt idx="0">
                  <c:v>Amc</c:v>
                </c:pt>
                <c:pt idx="1">
                  <c:v>Cinemark</c:v>
                </c:pt>
                <c:pt idx="2">
                  <c:v/>
                </c:pt>
                <c:pt idx="3">
                  <c:v/>
                </c:pt>
              </c:strCache>
            </c:strRef>
          </c:cat>
          <c:val>
            <c:numRef>
              <c:f>Sheet1!$B$3:$E$3</c:f>
              <c:numCache>
                <c:ptCount val="2"/>
                <c:pt idx="0">
                  <c:v>396.300000</c:v>
                </c:pt>
                <c:pt idx="1">
                  <c:v>69.400000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a:defRPr b="0" i="0" strike="noStrike" sz="3200" u="none">
                <a:solidFill>
                  <a:srgbClr val="FFFFFF"/>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solidFill>
              <a:srgbClr val="8A8B89"/>
            </a:solidFill>
            <a:prstDash val="solid"/>
            <a:miter lim="400000"/>
          </a:ln>
        </c:spPr>
        <c:txPr>
          <a:bodyPr rot="0"/>
          <a:lstStyle/>
          <a:p>
            <a:pPr>
              <a:defRPr b="0" i="0" strike="noStrike" sz="3200" u="none">
                <a:solidFill>
                  <a:srgbClr val="FFFFFF"/>
                </a:solidFill>
                <a:latin typeface="Helvetica Light"/>
              </a:defRPr>
            </a:pPr>
          </a:p>
        </c:txPr>
        <c:crossAx val="2094734552"/>
        <c:crosses val="autoZero"/>
        <c:crossBetween val="between"/>
        <c:majorUnit val="100"/>
        <c:minorUnit val="50"/>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2387600" y="2298700"/>
            <a:ext cx="19621500" cy="4648200"/>
          </a:xfrm>
          <a:prstGeom prst="rect">
            <a:avLst/>
          </a:prstGeom>
        </p:spPr>
        <p:txBody>
          <a:bodyPr anchor="b"/>
          <a:lstStyle/>
          <a:p>
            <a:pPr/>
            <a:r>
              <a:t>Title Text</a:t>
            </a:r>
          </a:p>
        </p:txBody>
      </p:sp>
      <p:sp>
        <p:nvSpPr>
          <p:cNvPr id="12" name="Body Level One…"/>
          <p:cNvSpPr txBox="1"/>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685800"/>
          </a:xfrm>
          <a:prstGeom prst="rect">
            <a:avLst/>
          </a:prstGeom>
        </p:spPr>
        <p:txBody>
          <a:bodyPr anchor="t">
            <a:spAutoFit/>
          </a:bodyPr>
          <a:lstStyle>
            <a:lvl1pPr marL="0" indent="0" algn="ctr">
              <a:spcBef>
                <a:spcPts val="0"/>
              </a:spcBef>
              <a:buSzTx/>
              <a:buNone/>
              <a:defRPr b="1" sz="3800">
                <a:latin typeface="Helvetica"/>
                <a:ea typeface="Helvetica"/>
                <a:cs typeface="Helvetica"/>
                <a:sym typeface="Helvetica"/>
              </a:defRPr>
            </a:lvl1pPr>
          </a:lstStyle>
          <a:p>
            <a:pPr/>
            <a:r>
              <a:t>–Johnny Appleseed</a:t>
            </a:r>
          </a:p>
        </p:txBody>
      </p:sp>
      <p:sp>
        <p:nvSpPr>
          <p:cNvPr id="94" name="“Type a quote here.”"/>
          <p:cNvSpPr txBox="1"/>
          <p:nvPr>
            <p:ph type="body" sz="quarter" idx="22"/>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pPr/>
            <a:r>
              <a:t>“Type a quote here.”</a:t>
            </a:r>
          </a:p>
        </p:txBody>
      </p:sp>
      <p:sp>
        <p:nvSpPr>
          <p:cNvPr id="95"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47625" y="-2540000"/>
            <a:ext cx="24479250" cy="16319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2752725" y="-2489200"/>
            <a:ext cx="18840450" cy="12560300"/>
          </a:xfrm>
          <a:prstGeom prst="rect">
            <a:avLst/>
          </a:prstGeom>
        </p:spPr>
        <p:txBody>
          <a:bodyPr lIns="91439" tIns="45719" rIns="91439" bIns="45719" anchor="t">
            <a:noAutofit/>
          </a:bodyPr>
          <a:lstStyle/>
          <a:p>
            <a:pPr/>
          </a:p>
        </p:txBody>
      </p:sp>
      <p:sp>
        <p:nvSpPr>
          <p:cNvPr id="21" name="Title Text"/>
          <p:cNvSpPr txBox="1"/>
          <p:nvPr>
            <p:ph type="title"/>
          </p:nvPr>
        </p:nvSpPr>
        <p:spPr>
          <a:xfrm>
            <a:off x="2387600" y="9448800"/>
            <a:ext cx="19621500" cy="2006600"/>
          </a:xfrm>
          <a:prstGeom prst="rect">
            <a:avLst/>
          </a:prstGeom>
        </p:spPr>
        <p:txBody>
          <a:bodyPr anchor="b"/>
          <a:lstStyle/>
          <a:p>
            <a:pPr/>
            <a:r>
              <a:t>Title Text</a:t>
            </a:r>
          </a:p>
        </p:txBody>
      </p:sp>
      <p:sp>
        <p:nvSpPr>
          <p:cNvPr id="22" name="Body Level One…"/>
          <p:cNvSpPr txBox="1"/>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2387600" y="4533900"/>
            <a:ext cx="196215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12407900" y="-2159000"/>
            <a:ext cx="10337800" cy="15506702"/>
          </a:xfrm>
          <a:prstGeom prst="rect">
            <a:avLst/>
          </a:prstGeom>
        </p:spPr>
        <p:txBody>
          <a:bodyPr lIns="91439" tIns="45719" rIns="91439" bIns="45719" anchor="t">
            <a:noAutofit/>
          </a:bodyPr>
          <a:lstStyle/>
          <a:p>
            <a:pPr/>
          </a:p>
        </p:txBody>
      </p:sp>
      <p:sp>
        <p:nvSpPr>
          <p:cNvPr id="39" name="Title Text"/>
          <p:cNvSpPr txBox="1"/>
          <p:nvPr>
            <p:ph type="title"/>
          </p:nvPr>
        </p:nvSpPr>
        <p:spPr>
          <a:xfrm>
            <a:off x="1790700" y="1066800"/>
            <a:ext cx="10007600" cy="56261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12496800" y="-1485900"/>
            <a:ext cx="10193867" cy="152908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790700" y="1790700"/>
            <a:ext cx="208153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21"/>
          </p:nvPr>
        </p:nvSpPr>
        <p:spPr>
          <a:xfrm>
            <a:off x="12344400" y="7112000"/>
            <a:ext cx="10439400" cy="6959601"/>
          </a:xfrm>
          <a:prstGeom prst="rect">
            <a:avLst/>
          </a:prstGeom>
        </p:spPr>
        <p:txBody>
          <a:bodyPr lIns="91439" tIns="45719" rIns="91439" bIns="45719" anchor="t">
            <a:noAutofit/>
          </a:bodyPr>
          <a:lstStyle/>
          <a:p>
            <a:pPr/>
          </a:p>
        </p:txBody>
      </p:sp>
      <p:sp>
        <p:nvSpPr>
          <p:cNvPr id="84" name="Image"/>
          <p:cNvSpPr/>
          <p:nvPr>
            <p:ph type="pic" sz="half" idx="22"/>
          </p:nvPr>
        </p:nvSpPr>
        <p:spPr>
          <a:xfrm>
            <a:off x="12407900" y="190500"/>
            <a:ext cx="10363200" cy="6908800"/>
          </a:xfrm>
          <a:prstGeom prst="rect">
            <a:avLst/>
          </a:prstGeom>
        </p:spPr>
        <p:txBody>
          <a:bodyPr lIns="91439" tIns="45719" rIns="91439" bIns="45719" anchor="t">
            <a:noAutofit/>
          </a:bodyPr>
          <a:lstStyle/>
          <a:p>
            <a:pPr/>
          </a:p>
        </p:txBody>
      </p:sp>
      <p:sp>
        <p:nvSpPr>
          <p:cNvPr id="85" name="Image"/>
          <p:cNvSpPr/>
          <p:nvPr>
            <p:ph type="pic" idx="23"/>
          </p:nvPr>
        </p:nvSpPr>
        <p:spPr>
          <a:xfrm>
            <a:off x="1583266" y="-1879600"/>
            <a:ext cx="10414001" cy="15621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MC vs Cinemark"/>
          <p:cNvSpPr txBox="1"/>
          <p:nvPr>
            <p:ph type="ctrTitle"/>
          </p:nvPr>
        </p:nvSpPr>
        <p:spPr>
          <a:prstGeom prst="rect">
            <a:avLst/>
          </a:prstGeom>
        </p:spPr>
        <p:txBody>
          <a:bodyPr/>
          <a:lstStyle/>
          <a:p>
            <a:pPr/>
            <a:r>
              <a:t>AMC vs Cinemark</a:t>
            </a:r>
          </a:p>
        </p:txBody>
      </p:sp>
      <p:sp>
        <p:nvSpPr>
          <p:cNvPr id="120" name="Jake Guerrero"/>
          <p:cNvSpPr txBox="1"/>
          <p:nvPr>
            <p:ph type="subTitle" sz="quarter" idx="1"/>
          </p:nvPr>
        </p:nvSpPr>
        <p:spPr>
          <a:prstGeom prst="rect">
            <a:avLst/>
          </a:prstGeom>
        </p:spPr>
        <p:txBody>
          <a:bodyPr/>
          <a:lstStyle/>
          <a:p>
            <a:pPr/>
            <a:r>
              <a:t>Jake Guerrero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dmissions"/>
          <p:cNvSpPr txBox="1"/>
          <p:nvPr>
            <p:ph type="title"/>
          </p:nvPr>
        </p:nvSpPr>
        <p:spPr>
          <a:prstGeom prst="rect">
            <a:avLst/>
          </a:prstGeom>
        </p:spPr>
        <p:txBody>
          <a:bodyPr/>
          <a:lstStyle/>
          <a:p>
            <a:pPr/>
            <a:r>
              <a:t>Admissions</a:t>
            </a:r>
          </a:p>
        </p:txBody>
      </p:sp>
      <p:graphicFrame>
        <p:nvGraphicFramePr>
          <p:cNvPr id="123" name="2D Column Chart"/>
          <p:cNvGraphicFramePr/>
          <p:nvPr/>
        </p:nvGraphicFramePr>
        <p:xfrm>
          <a:off x="1431143" y="3703688"/>
          <a:ext cx="12818621" cy="8721624"/>
        </p:xfrm>
        <a:graphic xmlns:a="http://schemas.openxmlformats.org/drawingml/2006/main">
          <a:graphicData uri="http://schemas.openxmlformats.org/drawingml/2006/chart">
            <c:chart xmlns:c="http://schemas.openxmlformats.org/drawingml/2006/chart" r:id="rId2"/>
          </a:graphicData>
        </a:graphic>
      </p:graphicFrame>
      <p:sp>
        <p:nvSpPr>
          <p:cNvPr id="124" name="Admissions for Amc for the physical year of 2021 were set in 1394.2 million us dollars while, in 2022, 2201.4 million. Cinemark had 780 million in the end of the 2021 physical year, ending with 1246.9 million the next year."/>
          <p:cNvSpPr txBox="1"/>
          <p:nvPr>
            <p:ph type="body" sz="quarter" idx="4294967295"/>
          </p:nvPr>
        </p:nvSpPr>
        <p:spPr>
          <a:xfrm>
            <a:off x="15337902" y="3987246"/>
            <a:ext cx="8343394" cy="7970358"/>
          </a:xfrm>
          <a:prstGeom prst="rect">
            <a:avLst/>
          </a:prstGeom>
        </p:spPr>
        <p:txBody>
          <a:bodyPr/>
          <a:lstStyle/>
          <a:p>
            <a:pPr/>
            <a:r>
              <a:t>Admissions for Amc for the physical year of 2021 were set in 1394.2 million us dollars while, in 2022, 2201.4 million. Cinemark had 780 million in the end of the 2021 physical year, ending with 1246.9 million the next year.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Concessions - by millions"/>
          <p:cNvSpPr txBox="1"/>
          <p:nvPr>
            <p:ph type="title"/>
          </p:nvPr>
        </p:nvSpPr>
        <p:spPr>
          <a:prstGeom prst="rect">
            <a:avLst/>
          </a:prstGeom>
        </p:spPr>
        <p:txBody>
          <a:bodyPr/>
          <a:lstStyle/>
          <a:p>
            <a:pPr/>
            <a:r>
              <a:t>Concessions - by millions</a:t>
            </a:r>
          </a:p>
        </p:txBody>
      </p:sp>
      <p:graphicFrame>
        <p:nvGraphicFramePr>
          <p:cNvPr id="127" name="2D Column Chart"/>
          <p:cNvGraphicFramePr/>
          <p:nvPr/>
        </p:nvGraphicFramePr>
        <p:xfrm>
          <a:off x="357178" y="5126385"/>
          <a:ext cx="11321146" cy="6692901"/>
        </p:xfrm>
        <a:graphic xmlns:a="http://schemas.openxmlformats.org/drawingml/2006/main">
          <a:graphicData uri="http://schemas.openxmlformats.org/drawingml/2006/chart">
            <c:chart xmlns:c="http://schemas.openxmlformats.org/drawingml/2006/chart" r:id="rId2"/>
          </a:graphicData>
        </a:graphic>
      </p:graphicFrame>
      <p:sp>
        <p:nvSpPr>
          <p:cNvPr id="128" name="When we looked into the concession stands of both theaters, we that AMC had 561.7 million in 2021, while in 2022, it was 938.3 million. In Cinemark theaters, they brought up 561.7 million in 2021 while the next year was 938.3 million."/>
          <p:cNvSpPr txBox="1"/>
          <p:nvPr>
            <p:ph type="body" sz="quarter" idx="4294967295"/>
          </p:nvPr>
        </p:nvSpPr>
        <p:spPr>
          <a:xfrm>
            <a:off x="13034836" y="4079321"/>
            <a:ext cx="8343394" cy="7970358"/>
          </a:xfrm>
          <a:prstGeom prst="rect">
            <a:avLst/>
          </a:prstGeom>
        </p:spPr>
        <p:txBody>
          <a:bodyPr/>
          <a:lstStyle/>
          <a:p>
            <a:pPr/>
            <a:r>
              <a:t>When we looked into the concession stands of both theaters, we that AMC had 561.7 million in 2021, while in 2022, it was 938.3 million. In Cinemark theaters, they brought up 561.7 million in 2021 while the next year was 938.3 million.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Other"/>
          <p:cNvSpPr txBox="1"/>
          <p:nvPr>
            <p:ph type="title"/>
          </p:nvPr>
        </p:nvSpPr>
        <p:spPr>
          <a:prstGeom prst="rect">
            <a:avLst/>
          </a:prstGeom>
        </p:spPr>
        <p:txBody>
          <a:bodyPr/>
          <a:lstStyle/>
          <a:p>
            <a:pPr/>
            <a:r>
              <a:t>Other</a:t>
            </a:r>
          </a:p>
        </p:txBody>
      </p:sp>
      <p:graphicFrame>
        <p:nvGraphicFramePr>
          <p:cNvPr id="131" name="2D Column Chart"/>
          <p:cNvGraphicFramePr/>
          <p:nvPr/>
        </p:nvGraphicFramePr>
        <p:xfrm>
          <a:off x="2387600" y="5245100"/>
          <a:ext cx="8514627" cy="6692900"/>
        </p:xfrm>
        <a:graphic xmlns:a="http://schemas.openxmlformats.org/drawingml/2006/main">
          <a:graphicData uri="http://schemas.openxmlformats.org/drawingml/2006/chart">
            <c:chart xmlns:c="http://schemas.openxmlformats.org/drawingml/2006/chart" r:id="rId2"/>
          </a:graphicData>
        </a:graphic>
      </p:graphicFrame>
      <p:sp>
        <p:nvSpPr>
          <p:cNvPr id="132" name="This chart is more of the other things both companies use. I.e. utilities, fixing machines, and cleaning supplies among other things. AMC brought 276.4 million in 2021 and brought 396.3 million the following year. Cinemark had 73.6 million in 2021 and ha"/>
          <p:cNvSpPr txBox="1"/>
          <p:nvPr>
            <p:ph type="body" sz="half" idx="4294967295"/>
          </p:nvPr>
        </p:nvSpPr>
        <p:spPr>
          <a:xfrm>
            <a:off x="13034836" y="4079321"/>
            <a:ext cx="10355516" cy="7970358"/>
          </a:xfrm>
          <a:prstGeom prst="rect">
            <a:avLst/>
          </a:prstGeom>
        </p:spPr>
        <p:txBody>
          <a:bodyPr/>
          <a:lstStyle/>
          <a:p>
            <a:pPr/>
            <a:r>
              <a:t>This chart is more of the other things both companies use. I.e. utilities, fixing machines, and cleaning supplies among other things. AMC brought 276.4 million in 2021 and brought 396.3 million the following year. Cinemark had 73.6 million in 2021 and had 69.4 million the following year.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