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1pPr>
    <a:lvl2pPr marL="0" marR="0" indent="4572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2pPr>
    <a:lvl3pPr marL="0" marR="0" indent="9144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3pPr>
    <a:lvl4pPr marL="0" marR="0" indent="13716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4pPr>
    <a:lvl5pPr marL="0" marR="0" indent="18288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5pPr>
    <a:lvl6pPr marL="0" marR="0" indent="22860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6pPr>
    <a:lvl7pPr marL="0" marR="0" indent="27432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7pPr>
    <a:lvl8pPr marL="0" marR="0" indent="32004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8pPr>
    <a:lvl9pPr marL="0" marR="0" indent="36576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CEEEE"/>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9036"/>
              <a:lumOff val="17111"/>
            </a:schemeClr>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b="def" i="def"/>
      <a:tcStyle>
        <a:tcBdr/>
        <a:fill>
          <a:solidFill>
            <a:srgbClr val="ECEEEF"/>
          </a:solidFill>
        </a:fill>
      </a:tcStyle>
    </a:band2H>
    <a:firstCol>
      <a:tcTxStyle b="on" i="off">
        <a:font>
          <a:latin typeface="Graphik Semibold"/>
          <a:ea typeface="Graphik Semibold"/>
          <a:cs typeface="Graphik Semi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Graphik Semibold"/>
          <a:ea typeface="Graphik Semibold"/>
          <a:cs typeface="Graphik Semi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F"/>
          </a:solidFill>
        </a:fill>
      </a:tcStyle>
    </a:band2H>
    <a:firstCol>
      <a:tcTxStyle b="on" i="off">
        <a:font>
          <a:latin typeface="Graphik Semibold"/>
          <a:ea typeface="Graphik Semibold"/>
          <a:cs typeface="Graphik Semi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s>

</file>

<file path=ppt/charts/_rels/chart1.xml.rels><?xml version="1.0" encoding="UTF-8"?>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Relationships xmlns="http://schemas.openxmlformats.org/package/2006/relationships"><Relationship Id="rId1" Type="http://schemas.openxmlformats.org/officeDocument/2006/relationships/package" Target="../embeddings/Microsoft_Excel_Sheet3.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87234"/>
          <c:y val="0.139712"/>
          <c:w val="0.807766"/>
          <c:h val="0.654574"/>
        </c:manualLayout>
      </c:layout>
      <c:barChart>
        <c:barDir val="col"/>
        <c:grouping val="clustered"/>
        <c:varyColors val="0"/>
        <c:ser>
          <c:idx val="0"/>
          <c:order val="0"/>
          <c:tx>
            <c:strRef>
              <c:f>Sheet1!$A$2</c:f>
              <c:strCache>
                <c:ptCount val="1"/>
                <c:pt idx="0">
                  <c:v>2021</c:v>
                </c:pt>
              </c:strCache>
            </c:strRef>
          </c:tx>
          <c:spPr>
            <a:solidFill>
              <a:srgbClr val="3E73D1"/>
            </a:solidFill>
            <a:ln w="12700" cap="flat">
              <a:noFill/>
              <a:miter lim="400000"/>
            </a:ln>
            <a:effectLst/>
          </c:spPr>
          <c:invertIfNegative val="0"/>
          <c:dLbls>
            <c:numFmt formatCode="#,##0" sourceLinked="0"/>
            <c:txPr>
              <a:bodyPr/>
              <a:lstStyle/>
              <a:p>
                <a:pPr>
                  <a:defRPr b="0" i="0" strike="noStrike" sz="5000" u="none">
                    <a:solidFill>
                      <a:srgbClr val="FFFFFF"/>
                    </a:solidFill>
                    <a:latin typeface="Graphik"/>
                  </a:defRPr>
                </a:pPr>
              </a:p>
            </c:txPr>
            <c:dLblPos val="inEnd"/>
            <c:showLegendKey val="0"/>
            <c:showVal val="0"/>
            <c:showCatName val="0"/>
            <c:showSerName val="0"/>
            <c:showPercent val="0"/>
            <c:showBubbleSize val="0"/>
            <c:showLeaderLines val="0"/>
          </c:dLbls>
          <c:cat>
            <c:strRef>
              <c:f>Sheet1!$B$1:$C$1</c:f>
              <c:strCache>
                <c:ptCount val="2"/>
                <c:pt idx="0">
                  <c:v>AMC</c:v>
                </c:pt>
                <c:pt idx="1">
                  <c:v>Cinemark</c:v>
                </c:pt>
              </c:strCache>
            </c:strRef>
          </c:cat>
          <c:val>
            <c:numRef>
              <c:f>Sheet1!$B$2:$C$2</c:f>
              <c:numCache>
                <c:ptCount val="2"/>
                <c:pt idx="0">
                  <c:v>1394.200000</c:v>
                </c:pt>
                <c:pt idx="1">
                  <c:v>780.000000</c:v>
                </c:pt>
              </c:numCache>
            </c:numRef>
          </c:val>
        </c:ser>
        <c:ser>
          <c:idx val="1"/>
          <c:order val="1"/>
          <c:tx>
            <c:strRef>
              <c:f>Sheet1!$A$3</c:f>
              <c:strCache>
                <c:ptCount val="1"/>
                <c:pt idx="0">
                  <c:v>2022</c:v>
                </c:pt>
              </c:strCache>
            </c:strRef>
          </c:tx>
          <c:spPr>
            <a:solidFill>
              <a:srgbClr val="32C5B9"/>
            </a:solidFill>
            <a:ln w="12700" cap="flat">
              <a:noFill/>
              <a:miter lim="400000"/>
            </a:ln>
            <a:effectLst/>
          </c:spPr>
          <c:invertIfNegative val="0"/>
          <c:dLbls>
            <c:numFmt formatCode="#,##0" sourceLinked="0"/>
            <c:txPr>
              <a:bodyPr/>
              <a:lstStyle/>
              <a:p>
                <a:pPr>
                  <a:defRPr b="0" i="0" strike="noStrike" sz="5000" u="none">
                    <a:solidFill>
                      <a:srgbClr val="FFFFFF"/>
                    </a:solidFill>
                    <a:latin typeface="Graphik"/>
                  </a:defRPr>
                </a:pPr>
              </a:p>
            </c:txPr>
            <c:dLblPos val="inEnd"/>
            <c:showLegendKey val="0"/>
            <c:showVal val="0"/>
            <c:showCatName val="0"/>
            <c:showSerName val="0"/>
            <c:showPercent val="0"/>
            <c:showBubbleSize val="0"/>
            <c:showLeaderLines val="0"/>
          </c:dLbls>
          <c:cat>
            <c:strRef>
              <c:f>Sheet1!$B$1:$C$1</c:f>
              <c:strCache>
                <c:ptCount val="2"/>
                <c:pt idx="0">
                  <c:v>AMC</c:v>
                </c:pt>
                <c:pt idx="1">
                  <c:v>Cinemark</c:v>
                </c:pt>
              </c:strCache>
            </c:strRef>
          </c:cat>
          <c:val>
            <c:numRef>
              <c:f>Sheet1!$B$3:$C$3</c:f>
              <c:numCache>
                <c:ptCount val="2"/>
                <c:pt idx="0">
                  <c:v>2201.400000</c:v>
                </c:pt>
                <c:pt idx="1">
                  <c:v>1246.900000</c:v>
                </c:pt>
              </c:numCache>
            </c:numRef>
          </c:val>
        </c:ser>
        <c:gapWidth val="40"/>
        <c:overlap val="-10"/>
        <c:axId val="2094734552"/>
        <c:axId val="2094734553"/>
      </c:barChart>
      <c:catAx>
        <c:axId val="2094734552"/>
        <c:scaling>
          <c:orientation val="minMax"/>
        </c:scaling>
        <c:delete val="0"/>
        <c:axPos val="b"/>
        <c:title>
          <c:tx>
            <c:rich>
              <a:bodyPr rot="0"/>
              <a:lstStyle/>
              <a:p>
                <a:pPr>
                  <a:defRPr b="0" i="0" strike="noStrike" sz="3400" u="none">
                    <a:solidFill>
                      <a:srgbClr val="000000"/>
                    </a:solidFill>
                    <a:latin typeface="Graphik"/>
                  </a:defRPr>
                </a:pPr>
                <a:r>
                  <a:rPr b="0" i="0" strike="noStrike" sz="3400" u="none">
                    <a:solidFill>
                      <a:srgbClr val="000000"/>
                    </a:solidFill>
                    <a:latin typeface="Graphik"/>
                  </a:rPr>
                  <a:t>Admissions</a:t>
                </a:r>
              </a:p>
            </c:rich>
          </c:tx>
          <c:layout/>
          <c:overlay val="1"/>
        </c:title>
        <c:numFmt formatCode="General" sourceLinked="0"/>
        <c:majorTickMark val="none"/>
        <c:minorTickMark val="none"/>
        <c:tickLblPos val="low"/>
        <c:spPr>
          <a:ln w="12700" cap="flat">
            <a:solidFill>
              <a:srgbClr val="000000"/>
            </a:solidFill>
            <a:prstDash val="solid"/>
            <a:miter lim="400000"/>
          </a:ln>
        </c:spPr>
        <c:txPr>
          <a:bodyPr rot="0"/>
          <a:lstStyle/>
          <a:p>
            <a:pPr>
              <a:defRPr b="0" i="0" strike="noStrike" sz="3400" u="none">
                <a:solidFill>
                  <a:srgbClr val="000000"/>
                </a:solidFill>
                <a:latin typeface="Graphik"/>
              </a:defRPr>
            </a:pPr>
          </a:p>
        </c:txPr>
        <c:crossAx val="2094734553"/>
        <c:crosses val="autoZero"/>
        <c:auto val="1"/>
        <c:lblAlgn val="ctr"/>
        <c:noMultiLvlLbl val="1"/>
      </c:catAx>
      <c:valAx>
        <c:axId val="2094734553"/>
        <c:scaling>
          <c:orientation val="minMax"/>
        </c:scaling>
        <c:delete val="0"/>
        <c:axPos val="l"/>
        <c:majorGridlines>
          <c:spPr>
            <a:ln w="6350" cap="flat">
              <a:solidFill>
                <a:srgbClr val="B8B8B8"/>
              </a:solidFill>
              <a:prstDash val="solid"/>
              <a:miter lim="400000"/>
            </a:ln>
          </c:spPr>
        </c:majorGridlines>
        <c:title>
          <c:tx>
            <c:rich>
              <a:bodyPr rot="-5400000"/>
              <a:lstStyle/>
              <a:p>
                <a:pPr>
                  <a:defRPr b="0" i="0" strike="noStrike" sz="3400" u="none">
                    <a:solidFill>
                      <a:srgbClr val="000000"/>
                    </a:solidFill>
                    <a:latin typeface="Graphik"/>
                  </a:defRPr>
                </a:pPr>
                <a:r>
                  <a:rPr b="0" i="0" strike="noStrike" sz="3400" u="none">
                    <a:solidFill>
                      <a:srgbClr val="000000"/>
                    </a:solidFill>
                    <a:latin typeface="Graphik"/>
                  </a:rPr>
                  <a:t>Number in Millions</a:t>
                </a:r>
              </a:p>
            </c:rich>
          </c:tx>
          <c:layout/>
          <c:overlay val="1"/>
        </c:title>
        <c:numFmt formatCode="General" sourceLinked="0"/>
        <c:majorTickMark val="none"/>
        <c:minorTickMark val="none"/>
        <c:tickLblPos val="nextTo"/>
        <c:spPr>
          <a:ln w="12700" cap="flat">
            <a:noFill/>
            <a:prstDash val="solid"/>
            <a:miter lim="400000"/>
          </a:ln>
        </c:spPr>
        <c:txPr>
          <a:bodyPr rot="0"/>
          <a:lstStyle/>
          <a:p>
            <a:pPr>
              <a:defRPr b="0" i="0" strike="noStrike" sz="3400" u="none">
                <a:solidFill>
                  <a:srgbClr val="000000"/>
                </a:solidFill>
                <a:latin typeface="Graphik"/>
              </a:defRPr>
            </a:pPr>
          </a:p>
        </c:txPr>
        <c:crossAx val="2094734552"/>
        <c:crosses val="autoZero"/>
        <c:crossBetween val="between"/>
        <c:majorUnit val="600"/>
        <c:minorUnit val="300"/>
      </c:valAx>
      <c:spPr>
        <a:noFill/>
        <a:ln w="12700" cap="flat">
          <a:noFill/>
          <a:miter lim="400000"/>
        </a:ln>
        <a:effectLst/>
      </c:spPr>
    </c:plotArea>
    <c:legend>
      <c:legendPos val="t"/>
      <c:layout>
        <c:manualLayout>
          <c:xMode val="edge"/>
          <c:yMode val="edge"/>
          <c:x val="0.195857"/>
          <c:y val="0"/>
          <c:w val="0.765107"/>
          <c:h val="0.0898451"/>
        </c:manualLayout>
      </c:layout>
      <c:overlay val="1"/>
      <c:spPr>
        <a:noFill/>
        <a:ln w="12700" cap="flat">
          <a:noFill/>
          <a:miter lim="400000"/>
        </a:ln>
        <a:effectLst/>
      </c:spPr>
      <c:txPr>
        <a:bodyPr rot="0"/>
        <a:lstStyle/>
        <a:p>
          <a:pPr>
            <a:defRPr b="0" i="0" strike="noStrike" sz="3400" u="none">
              <a:solidFill>
                <a:srgbClr val="000000"/>
              </a:solidFill>
              <a:latin typeface="Graphik"/>
            </a:defRPr>
          </a:pPr>
        </a:p>
      </c:txPr>
    </c:legend>
    <c:plotVisOnly val="1"/>
    <c:dispBlanksAs val="gap"/>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241222"/>
          <c:y val="0.119241"/>
          <c:w val="0.753778"/>
          <c:h val="0.670447"/>
        </c:manualLayout>
      </c:layout>
      <c:barChart>
        <c:barDir val="col"/>
        <c:grouping val="clustered"/>
        <c:varyColors val="0"/>
        <c:ser>
          <c:idx val="0"/>
          <c:order val="0"/>
          <c:tx>
            <c:strRef>
              <c:f>Sheet1!$A$2</c:f>
              <c:strCache>
                <c:ptCount val="1"/>
                <c:pt idx="0">
                  <c:v>2021</c:v>
                </c:pt>
              </c:strCache>
            </c:strRef>
          </c:tx>
          <c:spPr>
            <a:solidFill>
              <a:srgbClr val="3E73D1"/>
            </a:solidFill>
            <a:ln w="12700" cap="flat">
              <a:noFill/>
              <a:miter lim="400000"/>
            </a:ln>
            <a:effectLst/>
          </c:spPr>
          <c:invertIfNegative val="0"/>
          <c:dLbls>
            <c:numFmt formatCode="#,##0" sourceLinked="0"/>
            <c:txPr>
              <a:bodyPr/>
              <a:lstStyle/>
              <a:p>
                <a:pPr>
                  <a:defRPr b="0" i="0" strike="noStrike" sz="5000" u="none">
                    <a:solidFill>
                      <a:srgbClr val="FFFFFF"/>
                    </a:solidFill>
                    <a:latin typeface="Graphik"/>
                  </a:defRPr>
                </a:pPr>
              </a:p>
            </c:txPr>
            <c:dLblPos val="inEnd"/>
            <c:showLegendKey val="0"/>
            <c:showVal val="0"/>
            <c:showCatName val="0"/>
            <c:showSerName val="0"/>
            <c:showPercent val="0"/>
            <c:showBubbleSize val="0"/>
            <c:showLeaderLines val="0"/>
          </c:dLbls>
          <c:cat>
            <c:strRef>
              <c:f>Sheet1!$B$1:$C$1</c:f>
              <c:strCache>
                <c:ptCount val="2"/>
                <c:pt idx="0">
                  <c:v>AMC</c:v>
                </c:pt>
                <c:pt idx="1">
                  <c:v>Cinemark</c:v>
                </c:pt>
              </c:strCache>
            </c:strRef>
          </c:cat>
          <c:val>
            <c:numRef>
              <c:f>Sheet1!$B$2:$C$2</c:f>
              <c:numCache>
                <c:ptCount val="2"/>
                <c:pt idx="0">
                  <c:v>857.300000</c:v>
                </c:pt>
                <c:pt idx="1">
                  <c:v>561.700000</c:v>
                </c:pt>
              </c:numCache>
            </c:numRef>
          </c:val>
        </c:ser>
        <c:ser>
          <c:idx val="1"/>
          <c:order val="1"/>
          <c:tx>
            <c:strRef>
              <c:f>Sheet1!$A$3</c:f>
              <c:strCache>
                <c:ptCount val="1"/>
                <c:pt idx="0">
                  <c:v>2022</c:v>
                </c:pt>
              </c:strCache>
            </c:strRef>
          </c:tx>
          <c:spPr>
            <a:solidFill>
              <a:srgbClr val="32C5B9"/>
            </a:solidFill>
            <a:ln w="12700" cap="flat">
              <a:noFill/>
              <a:miter lim="400000"/>
            </a:ln>
            <a:effectLst/>
          </c:spPr>
          <c:invertIfNegative val="0"/>
          <c:dLbls>
            <c:numFmt formatCode="#,##0" sourceLinked="0"/>
            <c:txPr>
              <a:bodyPr/>
              <a:lstStyle/>
              <a:p>
                <a:pPr>
                  <a:defRPr b="0" i="0" strike="noStrike" sz="5000" u="none">
                    <a:solidFill>
                      <a:srgbClr val="FFFFFF"/>
                    </a:solidFill>
                    <a:latin typeface="Graphik"/>
                  </a:defRPr>
                </a:pPr>
              </a:p>
            </c:txPr>
            <c:dLblPos val="inEnd"/>
            <c:showLegendKey val="0"/>
            <c:showVal val="0"/>
            <c:showCatName val="0"/>
            <c:showSerName val="0"/>
            <c:showPercent val="0"/>
            <c:showBubbleSize val="0"/>
            <c:showLeaderLines val="0"/>
          </c:dLbls>
          <c:cat>
            <c:strRef>
              <c:f>Sheet1!$B$1:$C$1</c:f>
              <c:strCache>
                <c:ptCount val="2"/>
                <c:pt idx="0">
                  <c:v>AMC</c:v>
                </c:pt>
                <c:pt idx="1">
                  <c:v>Cinemark</c:v>
                </c:pt>
              </c:strCache>
            </c:strRef>
          </c:cat>
          <c:val>
            <c:numRef>
              <c:f>Sheet1!$B$3:$C$3</c:f>
              <c:numCache>
                <c:ptCount val="2"/>
                <c:pt idx="0">
                  <c:v>1313.700000</c:v>
                </c:pt>
                <c:pt idx="1">
                  <c:v>938.300000</c:v>
                </c:pt>
              </c:numCache>
            </c:numRef>
          </c:val>
        </c:ser>
        <c:gapWidth val="40"/>
        <c:overlap val="-10"/>
        <c:axId val="2094734552"/>
        <c:axId val="2094734553"/>
      </c:barChart>
      <c:catAx>
        <c:axId val="2094734552"/>
        <c:scaling>
          <c:orientation val="minMax"/>
        </c:scaling>
        <c:delete val="0"/>
        <c:axPos val="b"/>
        <c:title>
          <c:tx>
            <c:rich>
              <a:bodyPr rot="0"/>
              <a:lstStyle/>
              <a:p>
                <a:pPr>
                  <a:defRPr b="0" i="0" strike="noStrike" sz="3400" u="none">
                    <a:solidFill>
                      <a:srgbClr val="000000"/>
                    </a:solidFill>
                    <a:latin typeface="Graphik"/>
                  </a:defRPr>
                </a:pPr>
                <a:r>
                  <a:rPr b="0" i="0" strike="noStrike" sz="3400" u="none">
                    <a:solidFill>
                      <a:srgbClr val="000000"/>
                    </a:solidFill>
                    <a:latin typeface="Graphik"/>
                  </a:rPr>
                  <a:t>Concessions</a:t>
                </a:r>
              </a:p>
            </c:rich>
          </c:tx>
          <c:layout/>
          <c:overlay val="1"/>
        </c:title>
        <c:numFmt formatCode="General" sourceLinked="0"/>
        <c:majorTickMark val="none"/>
        <c:minorTickMark val="none"/>
        <c:tickLblPos val="low"/>
        <c:spPr>
          <a:ln w="12700" cap="flat">
            <a:solidFill>
              <a:srgbClr val="000000"/>
            </a:solidFill>
            <a:prstDash val="solid"/>
            <a:miter lim="400000"/>
          </a:ln>
        </c:spPr>
        <c:txPr>
          <a:bodyPr rot="0"/>
          <a:lstStyle/>
          <a:p>
            <a:pPr>
              <a:defRPr b="0" i="0" strike="noStrike" sz="3400" u="none">
                <a:solidFill>
                  <a:srgbClr val="000000"/>
                </a:solidFill>
                <a:latin typeface="Graphik"/>
              </a:defRPr>
            </a:pPr>
          </a:p>
        </c:txPr>
        <c:crossAx val="2094734553"/>
        <c:crosses val="autoZero"/>
        <c:auto val="1"/>
        <c:lblAlgn val="ctr"/>
        <c:noMultiLvlLbl val="1"/>
      </c:catAx>
      <c:valAx>
        <c:axId val="2094734553"/>
        <c:scaling>
          <c:orientation val="minMax"/>
        </c:scaling>
        <c:delete val="0"/>
        <c:axPos val="l"/>
        <c:majorGridlines>
          <c:spPr>
            <a:ln w="6350" cap="flat">
              <a:solidFill>
                <a:srgbClr val="B8B8B8"/>
              </a:solidFill>
              <a:prstDash val="solid"/>
              <a:miter lim="400000"/>
            </a:ln>
          </c:spPr>
        </c:majorGridlines>
        <c:title>
          <c:tx>
            <c:rich>
              <a:bodyPr rot="-5400000"/>
              <a:lstStyle/>
              <a:p>
                <a:pPr>
                  <a:defRPr b="0" i="0" strike="noStrike" sz="3400" u="none">
                    <a:solidFill>
                      <a:srgbClr val="000000"/>
                    </a:solidFill>
                    <a:latin typeface="Graphik"/>
                  </a:defRPr>
                </a:pPr>
                <a:r>
                  <a:rPr b="0" i="0" strike="noStrike" sz="3400" u="none">
                    <a:solidFill>
                      <a:srgbClr val="000000"/>
                    </a:solidFill>
                    <a:latin typeface="Graphik"/>
                  </a:rPr>
                  <a:t>In Millions</a:t>
                </a:r>
              </a:p>
            </c:rich>
          </c:tx>
          <c:layout/>
          <c:overlay val="1"/>
        </c:title>
        <c:numFmt formatCode="General" sourceLinked="0"/>
        <c:majorTickMark val="none"/>
        <c:minorTickMark val="none"/>
        <c:tickLblPos val="nextTo"/>
        <c:spPr>
          <a:ln w="12700" cap="flat">
            <a:noFill/>
            <a:prstDash val="solid"/>
            <a:miter lim="400000"/>
          </a:ln>
        </c:spPr>
        <c:txPr>
          <a:bodyPr rot="0"/>
          <a:lstStyle/>
          <a:p>
            <a:pPr>
              <a:defRPr b="0" i="0" strike="noStrike" sz="3400" u="none">
                <a:solidFill>
                  <a:srgbClr val="000000"/>
                </a:solidFill>
                <a:latin typeface="Graphik"/>
              </a:defRPr>
            </a:pPr>
          </a:p>
        </c:txPr>
        <c:crossAx val="2094734552"/>
        <c:crosses val="autoZero"/>
        <c:crossBetween val="between"/>
        <c:majorUnit val="350"/>
        <c:minorUnit val="175"/>
      </c:valAx>
      <c:spPr>
        <a:noFill/>
        <a:ln w="12700" cap="flat">
          <a:noFill/>
          <a:miter lim="400000"/>
        </a:ln>
        <a:effectLst/>
      </c:spPr>
    </c:plotArea>
    <c:legend>
      <c:legendPos val="t"/>
      <c:layout>
        <c:manualLayout>
          <c:xMode val="edge"/>
          <c:yMode val="edge"/>
          <c:x val="0.235876"/>
          <c:y val="0"/>
          <c:w val="0.727031"/>
          <c:h val="0.0913882"/>
        </c:manualLayout>
      </c:layout>
      <c:overlay val="1"/>
      <c:spPr>
        <a:noFill/>
        <a:ln w="12700" cap="flat">
          <a:noFill/>
          <a:miter lim="400000"/>
        </a:ln>
        <a:effectLst/>
      </c:spPr>
      <c:txPr>
        <a:bodyPr rot="0"/>
        <a:lstStyle/>
        <a:p>
          <a:pPr>
            <a:defRPr b="0" i="0" strike="noStrike" sz="3400" u="none">
              <a:solidFill>
                <a:srgbClr val="000000"/>
              </a:solidFill>
              <a:latin typeface="Graphik"/>
            </a:defRPr>
          </a:pPr>
        </a:p>
      </c:txPr>
    </c:legend>
    <c:plotVisOnly val="1"/>
    <c:dispBlanksAs val="gap"/>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71923"/>
          <c:y val="0.180612"/>
          <c:w val="0.823077"/>
          <c:h val="0.62286"/>
        </c:manualLayout>
      </c:layout>
      <c:barChart>
        <c:barDir val="col"/>
        <c:grouping val="clustered"/>
        <c:varyColors val="0"/>
        <c:ser>
          <c:idx val="0"/>
          <c:order val="0"/>
          <c:tx>
            <c:strRef>
              <c:f>Sheet1!$A$2</c:f>
              <c:strCache>
                <c:ptCount val="1"/>
                <c:pt idx="0">
                  <c:v>2021</c:v>
                </c:pt>
              </c:strCache>
            </c:strRef>
          </c:tx>
          <c:spPr>
            <a:solidFill>
              <a:srgbClr val="3E73D1"/>
            </a:solidFill>
            <a:ln w="12700" cap="flat">
              <a:noFill/>
              <a:miter lim="400000"/>
            </a:ln>
            <a:effectLst/>
          </c:spPr>
          <c:invertIfNegative val="0"/>
          <c:dLbls>
            <c:numFmt formatCode="#,##0" sourceLinked="0"/>
            <c:txPr>
              <a:bodyPr/>
              <a:lstStyle/>
              <a:p>
                <a:pPr>
                  <a:defRPr b="0" i="0" strike="noStrike" sz="5000" u="none">
                    <a:solidFill>
                      <a:srgbClr val="FFFFFF"/>
                    </a:solidFill>
                    <a:latin typeface="Graphik"/>
                  </a:defRPr>
                </a:pPr>
              </a:p>
            </c:txPr>
            <c:dLblPos val="inEnd"/>
            <c:showLegendKey val="0"/>
            <c:showVal val="0"/>
            <c:showCatName val="0"/>
            <c:showSerName val="0"/>
            <c:showPercent val="0"/>
            <c:showBubbleSize val="0"/>
            <c:showLeaderLines val="0"/>
          </c:dLbls>
          <c:cat>
            <c:strRef>
              <c:f>Sheet1!$B$1:$C$1</c:f>
              <c:strCache>
                <c:ptCount val="2"/>
                <c:pt idx="0">
                  <c:v>AMC</c:v>
                </c:pt>
                <c:pt idx="1">
                  <c:v>Cinemark</c:v>
                </c:pt>
              </c:strCache>
            </c:strRef>
          </c:cat>
          <c:val>
            <c:numRef>
              <c:f>Sheet1!$B$2:$C$2</c:f>
              <c:numCache>
                <c:ptCount val="2"/>
                <c:pt idx="0">
                  <c:v>276.400000</c:v>
                </c:pt>
                <c:pt idx="1">
                  <c:v>73.600000</c:v>
                </c:pt>
              </c:numCache>
            </c:numRef>
          </c:val>
        </c:ser>
        <c:ser>
          <c:idx val="1"/>
          <c:order val="1"/>
          <c:tx>
            <c:strRef>
              <c:f>Sheet1!$A$3</c:f>
              <c:strCache>
                <c:ptCount val="1"/>
                <c:pt idx="0">
                  <c:v>2022</c:v>
                </c:pt>
              </c:strCache>
            </c:strRef>
          </c:tx>
          <c:spPr>
            <a:solidFill>
              <a:srgbClr val="32C5B9"/>
            </a:solidFill>
            <a:ln w="12700" cap="flat">
              <a:noFill/>
              <a:miter lim="400000"/>
            </a:ln>
            <a:effectLst/>
          </c:spPr>
          <c:invertIfNegative val="0"/>
          <c:dLbls>
            <c:numFmt formatCode="#,##0" sourceLinked="0"/>
            <c:txPr>
              <a:bodyPr/>
              <a:lstStyle/>
              <a:p>
                <a:pPr>
                  <a:defRPr b="0" i="0" strike="noStrike" sz="5000" u="none">
                    <a:solidFill>
                      <a:srgbClr val="FFFFFF"/>
                    </a:solidFill>
                    <a:latin typeface="Graphik"/>
                  </a:defRPr>
                </a:pPr>
              </a:p>
            </c:txPr>
            <c:dLblPos val="inEnd"/>
            <c:showLegendKey val="0"/>
            <c:showVal val="0"/>
            <c:showCatName val="0"/>
            <c:showSerName val="0"/>
            <c:showPercent val="0"/>
            <c:showBubbleSize val="0"/>
            <c:showLeaderLines val="0"/>
          </c:dLbls>
          <c:cat>
            <c:strRef>
              <c:f>Sheet1!$B$1:$C$1</c:f>
              <c:strCache>
                <c:ptCount val="2"/>
                <c:pt idx="0">
                  <c:v>AMC</c:v>
                </c:pt>
                <c:pt idx="1">
                  <c:v>Cinemark</c:v>
                </c:pt>
              </c:strCache>
            </c:strRef>
          </c:cat>
          <c:val>
            <c:numRef>
              <c:f>Sheet1!$B$3:$C$3</c:f>
              <c:numCache>
                <c:ptCount val="2"/>
                <c:pt idx="0">
                  <c:v>396.300000</c:v>
                </c:pt>
                <c:pt idx="1">
                  <c:v>69.400000</c:v>
                </c:pt>
              </c:numCache>
            </c:numRef>
          </c:val>
        </c:ser>
        <c:gapWidth val="40"/>
        <c:overlap val="-10"/>
        <c:axId val="2094734552"/>
        <c:axId val="2094734553"/>
      </c:barChart>
      <c:catAx>
        <c:axId val="2094734552"/>
        <c:scaling>
          <c:orientation val="minMax"/>
        </c:scaling>
        <c:delete val="0"/>
        <c:axPos val="b"/>
        <c:title>
          <c:tx>
            <c:rich>
              <a:bodyPr rot="0"/>
              <a:lstStyle/>
              <a:p>
                <a:pPr>
                  <a:defRPr b="0" i="0" strike="noStrike" sz="3400" u="none">
                    <a:solidFill>
                      <a:srgbClr val="000000"/>
                    </a:solidFill>
                    <a:latin typeface="Graphik"/>
                  </a:defRPr>
                </a:pPr>
                <a:r>
                  <a:rPr b="0" i="0" strike="noStrike" sz="3400" u="none">
                    <a:solidFill>
                      <a:srgbClr val="000000"/>
                    </a:solidFill>
                    <a:latin typeface="Graphik"/>
                  </a:rPr>
                  <a:t>Other</a:t>
                </a:r>
              </a:p>
            </c:rich>
          </c:tx>
          <c:layout/>
          <c:overlay val="1"/>
        </c:title>
        <c:numFmt formatCode="General" sourceLinked="0"/>
        <c:majorTickMark val="none"/>
        <c:minorTickMark val="none"/>
        <c:tickLblPos val="low"/>
        <c:spPr>
          <a:ln w="12700" cap="flat">
            <a:solidFill>
              <a:srgbClr val="000000"/>
            </a:solidFill>
            <a:prstDash val="solid"/>
            <a:miter lim="400000"/>
          </a:ln>
        </c:spPr>
        <c:txPr>
          <a:bodyPr rot="0"/>
          <a:lstStyle/>
          <a:p>
            <a:pPr>
              <a:defRPr b="0" i="0" strike="noStrike" sz="3400" u="none">
                <a:solidFill>
                  <a:srgbClr val="000000"/>
                </a:solidFill>
                <a:latin typeface="Graphik"/>
              </a:defRPr>
            </a:pPr>
          </a:p>
        </c:txPr>
        <c:crossAx val="2094734553"/>
        <c:crosses val="autoZero"/>
        <c:auto val="1"/>
        <c:lblAlgn val="ctr"/>
        <c:noMultiLvlLbl val="1"/>
      </c:catAx>
      <c:valAx>
        <c:axId val="2094734553"/>
        <c:scaling>
          <c:orientation val="minMax"/>
        </c:scaling>
        <c:delete val="0"/>
        <c:axPos val="l"/>
        <c:majorGridlines>
          <c:spPr>
            <a:ln w="6350" cap="flat">
              <a:solidFill>
                <a:srgbClr val="B8B8B8"/>
              </a:solidFill>
              <a:prstDash val="solid"/>
              <a:miter lim="400000"/>
            </a:ln>
          </c:spPr>
        </c:majorGridlines>
        <c:title>
          <c:tx>
            <c:rich>
              <a:bodyPr rot="-5400000"/>
              <a:lstStyle/>
              <a:p>
                <a:pPr>
                  <a:defRPr b="0" i="0" strike="noStrike" sz="3400" u="none">
                    <a:solidFill>
                      <a:srgbClr val="000000"/>
                    </a:solidFill>
                    <a:latin typeface="Graphik"/>
                  </a:defRPr>
                </a:pPr>
                <a:r>
                  <a:rPr b="0" i="0" strike="noStrike" sz="3400" u="none">
                    <a:solidFill>
                      <a:srgbClr val="000000"/>
                    </a:solidFill>
                    <a:latin typeface="Graphik"/>
                  </a:rPr>
                  <a:t>In Millions</a:t>
                </a:r>
              </a:p>
            </c:rich>
          </c:tx>
          <c:layout/>
          <c:overlay val="1"/>
        </c:title>
        <c:numFmt formatCode="General" sourceLinked="0"/>
        <c:majorTickMark val="none"/>
        <c:minorTickMark val="none"/>
        <c:tickLblPos val="nextTo"/>
        <c:spPr>
          <a:ln w="12700" cap="flat">
            <a:noFill/>
            <a:prstDash val="solid"/>
            <a:miter lim="400000"/>
          </a:ln>
        </c:spPr>
        <c:txPr>
          <a:bodyPr rot="0"/>
          <a:lstStyle/>
          <a:p>
            <a:pPr>
              <a:defRPr b="0" i="0" strike="noStrike" sz="3400" u="none">
                <a:solidFill>
                  <a:srgbClr val="000000"/>
                </a:solidFill>
                <a:latin typeface="Graphik"/>
              </a:defRPr>
            </a:pPr>
          </a:p>
        </c:txPr>
        <c:crossAx val="2094734552"/>
        <c:crosses val="autoZero"/>
        <c:crossBetween val="between"/>
        <c:majorUnit val="100"/>
        <c:minorUnit val="50"/>
      </c:valAx>
      <c:spPr>
        <a:noFill/>
        <a:ln w="12700" cap="flat">
          <a:noFill/>
          <a:miter lim="400000"/>
        </a:ln>
        <a:effectLst/>
      </c:spPr>
    </c:plotArea>
    <c:legend>
      <c:legendPos val="t"/>
      <c:layout>
        <c:manualLayout>
          <c:xMode val="edge"/>
          <c:yMode val="edge"/>
          <c:x val="0.120346"/>
          <c:y val="0"/>
          <c:w val="0.836952"/>
          <c:h val="0.0867623"/>
        </c:manualLayout>
      </c:layout>
      <c:overlay val="1"/>
      <c:spPr>
        <a:noFill/>
        <a:ln w="12700" cap="flat">
          <a:noFill/>
          <a:miter lim="400000"/>
        </a:ln>
        <a:effectLst/>
      </c:spPr>
      <c:txPr>
        <a:bodyPr rot="0"/>
        <a:lstStyle/>
        <a:p>
          <a:pPr>
            <a:defRPr b="0" i="0" strike="noStrike" sz="3400" u="none">
              <a:solidFill>
                <a:srgbClr val="000000"/>
              </a:solidFill>
              <a:latin typeface="Graphik"/>
            </a:defRPr>
          </a:pPr>
        </a:p>
      </c:txPr>
    </c:legend>
    <c:plotVisOnly val="1"/>
    <c:dispBlanksAs val="gap"/>
  </c:chart>
  <c:spPr>
    <a:noFill/>
    <a:ln>
      <a:noFill/>
    </a:ln>
    <a:effectLst/>
  </c:spPr>
  <c:externalData r:id="rId1">
    <c:autoUpdate val="0"/>
  </c:externalData>
</c:chartSpace>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19200" y="11986162"/>
            <a:ext cx="21945599" cy="605791"/>
          </a:xfrm>
          <a:prstGeom prst="rect">
            <a:avLst/>
          </a:prstGeom>
        </p:spPr>
        <p:txBody>
          <a:bodyPr/>
          <a:lstStyle>
            <a:lvl1pPr marL="0" indent="0" algn="ctr" defTabSz="825500">
              <a:lnSpc>
                <a:spcPct val="100000"/>
              </a:lnSpc>
              <a:spcBef>
                <a:spcPts val="0"/>
              </a:spcBef>
              <a:buSzTx/>
              <a:buNone/>
              <a:defRPr spc="-29" sz="3000">
                <a:latin typeface="Graphik Medium"/>
                <a:ea typeface="Graphik Medium"/>
                <a:cs typeface="Graphik Medium"/>
                <a:sym typeface="Graphik Medium"/>
              </a:defRPr>
            </a:lvl1pPr>
          </a:lstStyle>
          <a:p>
            <a:pPr/>
            <a:r>
              <a:t>Author and Date</a:t>
            </a:r>
          </a:p>
        </p:txBody>
      </p:sp>
      <p:sp>
        <p:nvSpPr>
          <p:cNvPr id="12" name="Presentation Title"/>
          <p:cNvSpPr txBox="1"/>
          <p:nvPr>
            <p:ph type="title" hasCustomPrompt="1"/>
          </p:nvPr>
        </p:nvSpPr>
        <p:spPr>
          <a:xfrm>
            <a:off x="1219200" y="3543300"/>
            <a:ext cx="21945600" cy="4267200"/>
          </a:xfrm>
          <a:prstGeom prst="rect">
            <a:avLst/>
          </a:prstGeom>
        </p:spPr>
        <p:txBody>
          <a:bodyPr anchor="b"/>
          <a:lstStyle>
            <a:lvl1pPr>
              <a:defRPr spc="-128" sz="12800"/>
            </a:lvl1pPr>
          </a:lstStyle>
          <a:p>
            <a:pPr/>
            <a:r>
              <a:t>Presentation Title</a:t>
            </a:r>
          </a:p>
        </p:txBody>
      </p:sp>
      <p:sp>
        <p:nvSpPr>
          <p:cNvPr id="13" name="Body Level One…"/>
          <p:cNvSpPr txBox="1"/>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pc="-59" sz="6000">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Fact information"/>
          <p:cNvSpPr txBox="1"/>
          <p:nvPr>
            <p:ph type="body" sz="quarter" idx="21" hasCustomPrompt="1"/>
          </p:nvPr>
        </p:nvSpPr>
        <p:spPr>
          <a:xfrm>
            <a:off x="1219200" y="8462239"/>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Fact information</a:t>
            </a:r>
          </a:p>
        </p:txBody>
      </p:sp>
      <p:sp>
        <p:nvSpPr>
          <p:cNvPr id="107" name="Body Level One…"/>
          <p:cNvSpPr txBox="1"/>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pPr/>
            <a:r>
              <a:t>100%</a:t>
            </a:r>
          </a:p>
          <a:p>
            <a:pPr lvl="1"/>
            <a:r>
              <a:t/>
            </a:r>
          </a:p>
          <a:p>
            <a:pPr lvl="2"/>
            <a:r>
              <a:t/>
            </a:r>
          </a:p>
          <a:p>
            <a:pPr lvl="3"/>
            <a:r>
              <a:t/>
            </a:r>
          </a:p>
          <a:p>
            <a:pPr lvl="4"/>
            <a:r>
              <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1219200" y="11100053"/>
            <a:ext cx="21945602" cy="832613"/>
          </a:xfrm>
          <a:prstGeom prst="rect">
            <a:avLst/>
          </a:prstGeom>
        </p:spPr>
        <p:txBody>
          <a:bodyPr anchor="ct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Attribution</a:t>
            </a:r>
          </a:p>
        </p:txBody>
      </p:sp>
      <p:sp>
        <p:nvSpPr>
          <p:cNvPr id="116" name="Body Level One…"/>
          <p:cNvSpPr txBox="1"/>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941297804_1296x1457.jpg"/>
          <p:cNvSpPr/>
          <p:nvPr>
            <p:ph type="pic" sz="quarter" idx="21"/>
          </p:nvPr>
        </p:nvSpPr>
        <p:spPr>
          <a:xfrm>
            <a:off x="15744825" y="5581752"/>
            <a:ext cx="7365408" cy="8280401"/>
          </a:xfrm>
          <a:prstGeom prst="rect">
            <a:avLst/>
          </a:prstGeom>
        </p:spPr>
        <p:txBody>
          <a:bodyPr lIns="91439" tIns="45719" rIns="91439" bIns="45719">
            <a:noAutofit/>
          </a:bodyPr>
          <a:lstStyle/>
          <a:p>
            <a:pPr/>
          </a:p>
        </p:txBody>
      </p:sp>
      <p:sp>
        <p:nvSpPr>
          <p:cNvPr id="125" name="915009552_2264x1509.jpg"/>
          <p:cNvSpPr/>
          <p:nvPr>
            <p:ph type="pic" sz="quarter" idx="22"/>
          </p:nvPr>
        </p:nvSpPr>
        <p:spPr>
          <a:xfrm>
            <a:off x="15363825" y="1270000"/>
            <a:ext cx="8115300" cy="5409006"/>
          </a:xfrm>
          <a:prstGeom prst="rect">
            <a:avLst/>
          </a:prstGeom>
        </p:spPr>
        <p:txBody>
          <a:bodyPr lIns="91439" tIns="45719" rIns="91439" bIns="45719">
            <a:noAutofit/>
          </a:bodyPr>
          <a:lstStyle/>
          <a:p>
            <a:pPr/>
          </a:p>
        </p:txBody>
      </p:sp>
      <p:sp>
        <p:nvSpPr>
          <p:cNvPr id="126" name="740519873_3318x2212.jpg"/>
          <p:cNvSpPr/>
          <p:nvPr>
            <p:ph type="pic" idx="23"/>
          </p:nvPr>
        </p:nvSpPr>
        <p:spPr>
          <a:xfrm>
            <a:off x="-63500" y="1270000"/>
            <a:ext cx="16764000" cy="11176000"/>
          </a:xfrm>
          <a:prstGeom prst="rect">
            <a:avLst/>
          </a:prstGeom>
        </p:spPr>
        <p:txBody>
          <a:bodyPr lIns="91439" tIns="45719" rIns="91439" bIns="45719">
            <a:noAutofit/>
          </a:bodyPr>
          <a:lstStyle/>
          <a:p>
            <a:pPr/>
          </a:p>
        </p:txBody>
      </p:sp>
      <p:sp>
        <p:nvSpPr>
          <p:cNvPr id="12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740519873_3318x2212.jpg"/>
          <p:cNvSpPr/>
          <p:nvPr>
            <p:ph type="pic" idx="21"/>
          </p:nvPr>
        </p:nvSpPr>
        <p:spPr>
          <a:xfrm>
            <a:off x="1270000" y="-423334"/>
            <a:ext cx="21844000" cy="14562668"/>
          </a:xfrm>
          <a:prstGeom prst="rect">
            <a:avLst/>
          </a:prstGeom>
        </p:spPr>
        <p:txBody>
          <a:bodyPr lIns="91439" tIns="45719" rIns="91439" bIns="45719">
            <a:noAutofit/>
          </a:bodyPr>
          <a:lstStyle/>
          <a:p>
            <a:pPr/>
          </a:p>
        </p:txBody>
      </p:sp>
      <p:sp>
        <p:nvSpPr>
          <p:cNvPr id="135"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740519873_3318x2212.jpg"/>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19200" y="3543300"/>
            <a:ext cx="21945600" cy="4267200"/>
          </a:xfrm>
          <a:prstGeom prst="rect">
            <a:avLst/>
          </a:prstGeom>
        </p:spPr>
        <p:txBody>
          <a:bodyPr anchor="b"/>
          <a:lstStyle>
            <a:lvl1pPr>
              <a:defRPr spc="-128" sz="12800">
                <a:solidFill>
                  <a:srgbClr val="FFFFFF"/>
                </a:solidFill>
              </a:defRPr>
            </a:lvl1pPr>
          </a:lstStyle>
          <a:p>
            <a:pPr/>
            <a:r>
              <a:t>Presentation Title</a:t>
            </a:r>
          </a:p>
        </p:txBody>
      </p:sp>
      <p:sp>
        <p:nvSpPr>
          <p:cNvPr id="23" name="Body Level One…"/>
          <p:cNvSpPr txBox="1"/>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24" name="Author and Date"/>
          <p:cNvSpPr txBox="1"/>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pc="-29" sz="3000">
                <a:solidFill>
                  <a:srgbClr val="FFFFFF"/>
                </a:solidFill>
                <a:latin typeface="Graphik Medium"/>
                <a:ea typeface="Graphik Medium"/>
                <a:cs typeface="Graphik Medium"/>
                <a:sym typeface="Graphik Medium"/>
              </a:defRPr>
            </a:lvl1pPr>
          </a:lstStyle>
          <a:p>
            <a:pPr/>
            <a:r>
              <a:t>Author and Date</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15495" y="4585102"/>
            <a:ext cx="9757338" cy="2540001"/>
          </a:xfrm>
          <a:prstGeom prst="rect">
            <a:avLst/>
          </a:prstGeom>
        </p:spPr>
        <p:txBody>
          <a:bodyPr anchor="b"/>
          <a:lstStyle/>
          <a:p>
            <a:pPr/>
            <a:r>
              <a:t>Slide Title</a:t>
            </a:r>
          </a:p>
        </p:txBody>
      </p:sp>
      <p:sp>
        <p:nvSpPr>
          <p:cNvPr id="33" name="Image"/>
          <p:cNvSpPr/>
          <p:nvPr>
            <p:ph type="pic" idx="21"/>
          </p:nvPr>
        </p:nvSpPr>
        <p:spPr>
          <a:xfrm>
            <a:off x="9283700" y="1270000"/>
            <a:ext cx="16751300" cy="11176000"/>
          </a:xfrm>
          <a:prstGeom prst="rect">
            <a:avLst/>
          </a:prstGeom>
        </p:spPr>
        <p:txBody>
          <a:bodyPr lIns="91439" tIns="45719" rIns="91439" bIns="45719">
            <a:noAutofit/>
          </a:bodyPr>
          <a:lstStyle/>
          <a:p>
            <a:pPr/>
          </a:p>
        </p:txBody>
      </p:sp>
      <p:sp>
        <p:nvSpPr>
          <p:cNvPr id="34" name="Body Level One…"/>
          <p:cNvSpPr txBox="1"/>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marL="0" indent="457200" algn="ctr" defTabSz="825500">
              <a:lnSpc>
                <a:spcPct val="100000"/>
              </a:lnSpc>
              <a:spcBef>
                <a:spcPts val="0"/>
              </a:spcBef>
              <a:buSzTx/>
              <a:buNone/>
              <a:defRPr spc="-44">
                <a:latin typeface="Graphik Semibold"/>
                <a:ea typeface="Graphik Semibold"/>
                <a:cs typeface="Graphik Semibold"/>
                <a:sym typeface="Graphik Semibold"/>
              </a:defRPr>
            </a:lvl2pPr>
            <a:lvl3pPr marL="0" indent="914400" algn="ctr" defTabSz="825500">
              <a:lnSpc>
                <a:spcPct val="100000"/>
              </a:lnSpc>
              <a:spcBef>
                <a:spcPts val="0"/>
              </a:spcBef>
              <a:buSzTx/>
              <a:buNone/>
              <a:defRPr spc="-44">
                <a:latin typeface="Graphik Semibold"/>
                <a:ea typeface="Graphik Semibold"/>
                <a:cs typeface="Graphik Semibold"/>
                <a:sym typeface="Graphik Semibold"/>
              </a:defRPr>
            </a:lvl3pPr>
            <a:lvl4pPr marL="0" indent="1371600" algn="ctr" defTabSz="825500">
              <a:lnSpc>
                <a:spcPct val="100000"/>
              </a:lnSpc>
              <a:spcBef>
                <a:spcPts val="0"/>
              </a:spcBef>
              <a:buSzTx/>
              <a:buNone/>
              <a:defRPr spc="-44">
                <a:latin typeface="Graphik Semibold"/>
                <a:ea typeface="Graphik Semibold"/>
                <a:cs typeface="Graphik Semibold"/>
                <a:sym typeface="Graphik Semibold"/>
              </a:defRPr>
            </a:lvl4pPr>
            <a:lvl5pPr marL="0" indent="1828800" algn="ctr" defTabSz="825500">
              <a:lnSpc>
                <a:spcPct val="100000"/>
              </a:lnSpc>
              <a:spcBef>
                <a:spcPts val="0"/>
              </a:spcBef>
              <a:buSzTx/>
              <a:buNone/>
              <a:defRPr spc="-44">
                <a:latin typeface="Graphik Semibold"/>
                <a:ea typeface="Graphik Semibold"/>
                <a:cs typeface="Graphik Semibold"/>
                <a:sym typeface="Graphik Semibold"/>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4"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19200" y="4013200"/>
            <a:ext cx="21945600" cy="8487148"/>
          </a:xfrm>
          <a:prstGeom prst="rect">
            <a:avLst/>
          </a:prstGeom>
        </p:spPr>
        <p:txBody>
          <a:bodyPr numCol="2" spcCol="2558384"/>
          <a:lstStyle/>
          <a:p>
            <a:pPr/>
            <a:r>
              <a:t>Slide bullet text</a:t>
            </a:r>
          </a:p>
          <a:p>
            <a:pPr lvl="1"/>
            <a:r>
              <a:t/>
            </a:r>
          </a:p>
          <a:p>
            <a:pPr lvl="2"/>
            <a:r>
              <a:t/>
            </a:r>
          </a:p>
          <a:p>
            <a:pPr lvl="3"/>
            <a:r>
              <a:t/>
            </a:r>
          </a:p>
          <a:p>
            <a:pPr lvl="4"/>
            <a:r>
              <a:t/>
            </a:r>
          </a:p>
        </p:txBody>
      </p:sp>
      <p:sp>
        <p:nvSpPr>
          <p:cNvPr id="53"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19200" y="774700"/>
            <a:ext cx="9753600" cy="1600200"/>
          </a:xfrm>
          <a:prstGeom prst="rect">
            <a:avLst/>
          </a:prstGeom>
        </p:spPr>
        <p:txBody>
          <a:bodyPr/>
          <a:lstStyle/>
          <a:p>
            <a:pPr/>
            <a:r>
              <a:t>Slide Title</a:t>
            </a:r>
          </a:p>
        </p:txBody>
      </p:sp>
      <p:sp>
        <p:nvSpPr>
          <p:cNvPr id="61" name="Image"/>
          <p:cNvSpPr/>
          <p:nvPr>
            <p:ph type="pic" idx="21"/>
          </p:nvPr>
        </p:nvSpPr>
        <p:spPr>
          <a:xfrm>
            <a:off x="12192644" y="718588"/>
            <a:ext cx="10972801" cy="12329624"/>
          </a:xfrm>
          <a:prstGeom prst="rect">
            <a:avLst/>
          </a:prstGeom>
        </p:spPr>
        <p:txBody>
          <a:bodyPr lIns="91439" tIns="45719" rIns="91439" bIns="45719">
            <a:noAutofit/>
          </a:bodyPr>
          <a:lstStyle/>
          <a:p>
            <a:pPr/>
          </a:p>
        </p:txBody>
      </p:sp>
      <p:sp>
        <p:nvSpPr>
          <p:cNvPr id="62" name="Slide Subtitle"/>
          <p:cNvSpPr txBox="1"/>
          <p:nvPr>
            <p:ph type="body" sz="quarter" idx="22"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63" name="Body Level One…"/>
          <p:cNvSpPr txBox="1"/>
          <p:nvPr>
            <p:ph type="body" sz="half" idx="1" hasCustomPrompt="1"/>
          </p:nvPr>
        </p:nvSpPr>
        <p:spPr>
          <a:xfrm>
            <a:off x="1219200" y="4023221"/>
            <a:ext cx="9757569" cy="8384679"/>
          </a:xfrm>
          <a:prstGeom prst="rect">
            <a:avLst/>
          </a:prstGeom>
        </p:spPr>
        <p:txBody>
          <a:bodyPr/>
          <a:lstStyle/>
          <a:p>
            <a:pPr/>
            <a:r>
              <a:t>Slide bullet text</a:t>
            </a:r>
          </a:p>
          <a:p>
            <a:pPr lvl="1"/>
            <a:r>
              <a:t/>
            </a:r>
          </a:p>
          <a:p>
            <a:pPr lvl="2"/>
            <a:r>
              <a:t/>
            </a:r>
          </a:p>
          <a:p>
            <a:pPr lvl="3"/>
            <a:r>
              <a:t/>
            </a:r>
          </a:p>
          <a:p>
            <a:pPr lvl="4"/>
            <a:r>
              <a:t/>
            </a:r>
          </a:p>
        </p:txBody>
      </p:sp>
      <p:sp>
        <p:nvSpPr>
          <p:cNvPr id="64" name="Slide Number"/>
          <p:cNvSpPr txBox="1"/>
          <p:nvPr>
            <p:ph type="sldNum" sz="quarter" idx="2"/>
          </p:nvPr>
        </p:nvSpPr>
        <p:spPr>
          <a:xfrm>
            <a:off x="1200403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19200" y="3242270"/>
            <a:ext cx="21945600" cy="6604001"/>
          </a:xfrm>
          <a:prstGeom prst="rect">
            <a:avLst/>
          </a:prstGeom>
        </p:spPr>
        <p:txBody>
          <a:bodyPr anchor="ctr"/>
          <a:lstStyle>
            <a:lvl1pPr>
              <a:defRPr spc="0" sz="12800"/>
            </a:lvl1pPr>
          </a:lstStyle>
          <a:p>
            <a:pPr/>
            <a:r>
              <a:t>Section Title</a:t>
            </a:r>
          </a:p>
        </p:txBody>
      </p:sp>
      <p:sp>
        <p:nvSpPr>
          <p:cNvPr id="7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prstGeom prst="rect">
            <a:avLst/>
          </a:prstGeom>
        </p:spPr>
        <p:txBody>
          <a:bodyPr/>
          <a:lstStyle/>
          <a:p>
            <a:pPr/>
            <a:r>
              <a:t>Slide Title</a:t>
            </a:r>
          </a:p>
        </p:txBody>
      </p:sp>
      <p:sp>
        <p:nvSpPr>
          <p:cNvPr id="80"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8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prstGeom prst="rect">
            <a:avLst/>
          </a:prstGeom>
        </p:spPr>
        <p:txBody>
          <a:bodyPr/>
          <a:lstStyle/>
          <a:p>
            <a:pPr/>
            <a:r>
              <a:t>Agenda Title</a:t>
            </a:r>
          </a:p>
        </p:txBody>
      </p:sp>
      <p:sp>
        <p:nvSpPr>
          <p:cNvPr id="89" name="Body Level One…"/>
          <p:cNvSpPr txBox="1"/>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pc="-136" sz="6800">
                <a:latin typeface="Canela Deck Regular"/>
                <a:ea typeface="Canela Deck Regular"/>
                <a:cs typeface="Canela Deck Regular"/>
                <a:sym typeface="Canela Deck Regular"/>
              </a:defRPr>
            </a:lvl1pPr>
            <a:lvl2pPr marL="0" indent="457200" defTabSz="825500">
              <a:lnSpc>
                <a:spcPct val="100000"/>
              </a:lnSpc>
              <a:buSzTx/>
              <a:buNone/>
              <a:defRPr spc="-136" sz="6800">
                <a:latin typeface="Canela Deck Regular"/>
                <a:ea typeface="Canela Deck Regular"/>
                <a:cs typeface="Canela Deck Regular"/>
                <a:sym typeface="Canela Deck Regular"/>
              </a:defRPr>
            </a:lvl2pPr>
            <a:lvl3pPr marL="0" indent="914400" defTabSz="825500">
              <a:lnSpc>
                <a:spcPct val="100000"/>
              </a:lnSpc>
              <a:buSzTx/>
              <a:buNone/>
              <a:defRPr spc="-136" sz="6800">
                <a:latin typeface="Canela Deck Regular"/>
                <a:ea typeface="Canela Deck Regular"/>
                <a:cs typeface="Canela Deck Regular"/>
                <a:sym typeface="Canela Deck Regular"/>
              </a:defRPr>
            </a:lvl3pPr>
            <a:lvl4pPr marL="0" indent="1371600" defTabSz="825500">
              <a:lnSpc>
                <a:spcPct val="100000"/>
              </a:lnSpc>
              <a:buSzTx/>
              <a:buNone/>
              <a:defRPr spc="-136" sz="6800">
                <a:latin typeface="Canela Deck Regular"/>
                <a:ea typeface="Canela Deck Regular"/>
                <a:cs typeface="Canela Deck Regular"/>
                <a:sym typeface="Canela Deck Regular"/>
              </a:defRPr>
            </a:lvl4pPr>
            <a:lvl5pPr marL="0" indent="1828800" defTabSz="825500">
              <a:lnSpc>
                <a:spcPct val="100000"/>
              </a:lnSpc>
              <a:buSzTx/>
              <a:buNone/>
              <a:defRPr spc="-136" sz="6800">
                <a:latin typeface="Canela Deck Regular"/>
                <a:ea typeface="Canela Deck Regular"/>
                <a:cs typeface="Canela Deck Regular"/>
                <a:sym typeface="Canela Deck Regular"/>
              </a:defRPr>
            </a:lvl5pPr>
          </a:lstStyle>
          <a:p>
            <a:pPr/>
            <a:r>
              <a:t>Agenda Topics</a:t>
            </a:r>
          </a:p>
          <a:p>
            <a:pPr lvl="1"/>
            <a:r>
              <a:t/>
            </a:r>
          </a:p>
          <a:p>
            <a:pPr lvl="2"/>
            <a:r>
              <a:t/>
            </a:r>
          </a:p>
          <a:p>
            <a:pPr lvl="3"/>
            <a:r>
              <a:t/>
            </a:r>
          </a:p>
          <a:p>
            <a:pPr lvl="4"/>
            <a:r>
              <a:t/>
            </a:r>
          </a:p>
        </p:txBody>
      </p:sp>
      <p:sp>
        <p:nvSpPr>
          <p:cNvPr id="90" name="Agenda Subtitle"/>
          <p:cNvSpPr txBox="1"/>
          <p:nvPr>
            <p:ph type="body" sz="quarter" idx="21" hasCustomPrompt="1"/>
          </p:nvPr>
        </p:nvSpPr>
        <p:spPr>
          <a:xfrm>
            <a:off x="1219200" y="2387115"/>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Agenda Subtitle</a:t>
            </a:r>
          </a:p>
        </p:txBody>
      </p:sp>
      <p:sp>
        <p:nvSpPr>
          <p:cNvPr id="9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97689" y="12700000"/>
            <a:ext cx="388621" cy="42926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Graphik"/>
                <a:ea typeface="Graphik"/>
                <a:cs typeface="Graphik"/>
                <a:sym typeface="Graphi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AMC vs Cinemark"/>
          <p:cNvSpPr txBox="1"/>
          <p:nvPr>
            <p:ph type="ctrTitle"/>
          </p:nvPr>
        </p:nvSpPr>
        <p:spPr>
          <a:prstGeom prst="rect">
            <a:avLst/>
          </a:prstGeom>
        </p:spPr>
        <p:txBody>
          <a:bodyPr/>
          <a:lstStyle/>
          <a:p>
            <a:pPr/>
            <a:r>
              <a:t>AMC vs Cinemark</a:t>
            </a:r>
          </a:p>
        </p:txBody>
      </p:sp>
      <p:sp>
        <p:nvSpPr>
          <p:cNvPr id="152" name="By Jake Guerrero"/>
          <p:cNvSpPr txBox="1"/>
          <p:nvPr>
            <p:ph type="subTitle" sz="quarter" idx="1"/>
          </p:nvPr>
        </p:nvSpPr>
        <p:spPr>
          <a:prstGeom prst="rect">
            <a:avLst/>
          </a:prstGeom>
        </p:spPr>
        <p:txBody>
          <a:bodyPr/>
          <a:lstStyle/>
          <a:p>
            <a:pPr/>
            <a:r>
              <a:t>By Jake Guerrero</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Admissions"/>
          <p:cNvSpPr txBox="1"/>
          <p:nvPr>
            <p:ph type="title"/>
          </p:nvPr>
        </p:nvSpPr>
        <p:spPr>
          <a:prstGeom prst="rect">
            <a:avLst/>
          </a:prstGeom>
        </p:spPr>
        <p:txBody>
          <a:bodyPr/>
          <a:lstStyle/>
          <a:p>
            <a:pPr/>
            <a:r>
              <a:t>Admissions</a:t>
            </a:r>
          </a:p>
        </p:txBody>
      </p:sp>
      <p:sp>
        <p:nvSpPr>
          <p:cNvPr id="155" name="Admissions for Amc for the physical year of 2021 were set in 1394.2 million us dollars while, in 2022, 2201.4 million. Cinemark had 780 million in the end of the 2021 physical year, ending with 1246.9 million the next year."/>
          <p:cNvSpPr txBox="1"/>
          <p:nvPr>
            <p:ph type="body" sz="half" idx="1"/>
          </p:nvPr>
        </p:nvSpPr>
        <p:spPr>
          <a:xfrm>
            <a:off x="14090285" y="4013200"/>
            <a:ext cx="9077493" cy="8483600"/>
          </a:xfrm>
          <a:prstGeom prst="rect">
            <a:avLst/>
          </a:prstGeom>
        </p:spPr>
        <p:txBody>
          <a:bodyPr/>
          <a:lstStyle>
            <a:lvl1pPr marL="609600" indent="-609600" defTabSz="825500">
              <a:lnSpc>
                <a:spcPct val="100000"/>
              </a:lnSpc>
              <a:spcBef>
                <a:spcPts val="5900"/>
              </a:spcBef>
              <a:buSzPct val="75000"/>
              <a:defRPr sz="5200">
                <a:latin typeface="Helvetica Light"/>
                <a:ea typeface="Helvetica Light"/>
                <a:cs typeface="Helvetica Light"/>
                <a:sym typeface="Helvetica Light"/>
              </a:defRPr>
            </a:lvl1pPr>
          </a:lstStyle>
          <a:p>
            <a:pPr/>
            <a:r>
              <a:t>Admissions for Amc for the physical year of 2021 were set in 1394.2 million us dollars while, in 2022, 2201.4 million. Cinemark had 780 million in the end of the 2021 physical year, ending with 1246.9 million the next year.</a:t>
            </a:r>
          </a:p>
        </p:txBody>
      </p:sp>
      <p:graphicFrame>
        <p:nvGraphicFramePr>
          <p:cNvPr id="156" name="2D Column Chart"/>
          <p:cNvGraphicFramePr/>
          <p:nvPr/>
        </p:nvGraphicFramePr>
        <p:xfrm>
          <a:off x="490594" y="3887608"/>
          <a:ext cx="12120602" cy="8550867"/>
        </p:xfrm>
        <a:graphic xmlns:a="http://schemas.openxmlformats.org/drawingml/2006/main">
          <a:graphicData uri="http://schemas.openxmlformats.org/drawingml/2006/chart">
            <c:chart xmlns:c="http://schemas.openxmlformats.org/drawingml/2006/chart" r:id="rId2"/>
          </a:graphicData>
        </a:graphic>
      </p:graphicFrame>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Concessions"/>
          <p:cNvSpPr txBox="1"/>
          <p:nvPr>
            <p:ph type="title"/>
          </p:nvPr>
        </p:nvSpPr>
        <p:spPr>
          <a:prstGeom prst="rect">
            <a:avLst/>
          </a:prstGeom>
        </p:spPr>
        <p:txBody>
          <a:bodyPr/>
          <a:lstStyle/>
          <a:p>
            <a:pPr/>
            <a:r>
              <a:t>Concessions</a:t>
            </a:r>
          </a:p>
        </p:txBody>
      </p:sp>
      <p:sp>
        <p:nvSpPr>
          <p:cNvPr id="159" name="When we looked into the concession stands of both theaters, we saw that AMC had 857.3 million in 2021, while in 2022, it increased to 1,313 million. In Cinemark theaters, they brought up 561.7 million in 2021 while the next year was 938.3 million."/>
          <p:cNvSpPr txBox="1"/>
          <p:nvPr>
            <p:ph type="body" sz="half" idx="1"/>
          </p:nvPr>
        </p:nvSpPr>
        <p:spPr>
          <a:xfrm>
            <a:off x="13139639" y="4013200"/>
            <a:ext cx="10028138" cy="8483600"/>
          </a:xfrm>
          <a:prstGeom prst="rect">
            <a:avLst/>
          </a:prstGeom>
        </p:spPr>
        <p:txBody>
          <a:bodyPr/>
          <a:lstStyle>
            <a:lvl1pPr marL="609600" indent="-609600" defTabSz="825500">
              <a:lnSpc>
                <a:spcPct val="100000"/>
              </a:lnSpc>
              <a:spcBef>
                <a:spcPts val="5900"/>
              </a:spcBef>
              <a:buSzPct val="75000"/>
              <a:defRPr sz="5200">
                <a:latin typeface="Helvetica Light"/>
                <a:ea typeface="Helvetica Light"/>
                <a:cs typeface="Helvetica Light"/>
                <a:sym typeface="Helvetica Light"/>
              </a:defRPr>
            </a:lvl1pPr>
          </a:lstStyle>
          <a:p>
            <a:pPr/>
            <a:r>
              <a:t>When we looked into the concession stands of both theaters, we saw that AMC had 857.3 million in 2021, while in 2022, it increased to 1,313 million. In Cinemark theaters, they brought up 561.7 million in 2021 while the next year was 938.3 million.</a:t>
            </a:r>
          </a:p>
        </p:txBody>
      </p:sp>
      <p:graphicFrame>
        <p:nvGraphicFramePr>
          <p:cNvPr id="160" name="2D Column Chart"/>
          <p:cNvGraphicFramePr/>
          <p:nvPr/>
        </p:nvGraphicFramePr>
        <p:xfrm>
          <a:off x="2600233" y="4601740"/>
          <a:ext cx="9157297" cy="8352122"/>
        </p:xfrm>
        <a:graphic xmlns:a="http://schemas.openxmlformats.org/drawingml/2006/main">
          <a:graphicData uri="http://schemas.openxmlformats.org/drawingml/2006/chart">
            <c:chart xmlns:c="http://schemas.openxmlformats.org/drawingml/2006/chart" r:id="rId2"/>
          </a:graphicData>
        </a:graphic>
      </p:graphicFrame>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Other"/>
          <p:cNvSpPr txBox="1"/>
          <p:nvPr>
            <p:ph type="title"/>
          </p:nvPr>
        </p:nvSpPr>
        <p:spPr>
          <a:prstGeom prst="rect">
            <a:avLst/>
          </a:prstGeom>
        </p:spPr>
        <p:txBody>
          <a:bodyPr/>
          <a:lstStyle/>
          <a:p>
            <a:pPr/>
            <a:r>
              <a:t>Other</a:t>
            </a:r>
          </a:p>
        </p:txBody>
      </p:sp>
      <p:sp>
        <p:nvSpPr>
          <p:cNvPr id="163" name="This chart is more of the other things both companies use for their revenue. AMC brought 276.4 million US dollars in 2021 and brought 396.3 million US dollars the following year. Cinemark brought 73.6 million US dollars in 2021 while the company had 69.4"/>
          <p:cNvSpPr txBox="1"/>
          <p:nvPr>
            <p:ph type="body" sz="half" idx="1"/>
          </p:nvPr>
        </p:nvSpPr>
        <p:spPr>
          <a:xfrm>
            <a:off x="12822356" y="4013200"/>
            <a:ext cx="10345421" cy="8483600"/>
          </a:xfrm>
          <a:prstGeom prst="rect">
            <a:avLst/>
          </a:prstGeom>
        </p:spPr>
        <p:txBody>
          <a:bodyPr/>
          <a:lstStyle>
            <a:lvl1pPr marL="609600" indent="-609600" defTabSz="825500">
              <a:lnSpc>
                <a:spcPct val="100000"/>
              </a:lnSpc>
              <a:spcBef>
                <a:spcPts val="5900"/>
              </a:spcBef>
              <a:buSzPct val="75000"/>
              <a:defRPr sz="5200">
                <a:latin typeface="Helvetica Light"/>
                <a:ea typeface="Helvetica Light"/>
                <a:cs typeface="Helvetica Light"/>
                <a:sym typeface="Helvetica Light"/>
              </a:defRPr>
            </a:lvl1pPr>
          </a:lstStyle>
          <a:p>
            <a:pPr/>
            <a:r>
              <a:t>This chart is more of the other things both companies use for their revenue. AMC brought 276.4 million US dollars in 2021 and brought 396.3 million US dollars the following year. Cinemark brought 73.6 million US dollars in 2021 while the company had 69.4 million US dollars the following year.</a:t>
            </a:r>
          </a:p>
        </p:txBody>
      </p:sp>
      <p:graphicFrame>
        <p:nvGraphicFramePr>
          <p:cNvPr id="164" name="2D Column Chart"/>
          <p:cNvGraphicFramePr/>
          <p:nvPr/>
        </p:nvGraphicFramePr>
        <p:xfrm>
          <a:off x="-80822" y="3648519"/>
          <a:ext cx="11896497" cy="8977685"/>
        </p:xfrm>
        <a:graphic xmlns:a="http://schemas.openxmlformats.org/drawingml/2006/main">
          <a:graphicData uri="http://schemas.openxmlformats.org/drawingml/2006/chart">
            <c:chart xmlns:c="http://schemas.openxmlformats.org/drawingml/2006/chart" r:id="rId2"/>
          </a:graphicData>
        </a:graphic>
      </p:graphicFrame>
      <p:sp>
        <p:nvSpPr>
          <p:cNvPr id="165" name="2021"/>
          <p:cNvSpPr txBox="1"/>
          <p:nvPr/>
        </p:nvSpPr>
        <p:spPr>
          <a:xfrm>
            <a:off x="2025466" y="4395773"/>
            <a:ext cx="673914" cy="5557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2021</a:t>
            </a:r>
          </a:p>
        </p:txBody>
      </p:sp>
      <p:sp>
        <p:nvSpPr>
          <p:cNvPr id="166" name="2021"/>
          <p:cNvSpPr txBox="1"/>
          <p:nvPr/>
        </p:nvSpPr>
        <p:spPr>
          <a:xfrm>
            <a:off x="4835418" y="4395773"/>
            <a:ext cx="673914" cy="5557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2021</a:t>
            </a:r>
          </a:p>
        </p:txBody>
      </p:sp>
      <p:sp>
        <p:nvSpPr>
          <p:cNvPr id="167" name="2022"/>
          <p:cNvSpPr txBox="1"/>
          <p:nvPr/>
        </p:nvSpPr>
        <p:spPr>
          <a:xfrm>
            <a:off x="3235867" y="4395773"/>
            <a:ext cx="722377" cy="5557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2022</a:t>
            </a:r>
          </a:p>
        </p:txBody>
      </p:sp>
      <p:sp>
        <p:nvSpPr>
          <p:cNvPr id="168" name="2022"/>
          <p:cNvSpPr txBox="1"/>
          <p:nvPr/>
        </p:nvSpPr>
        <p:spPr>
          <a:xfrm>
            <a:off x="5922099" y="4395773"/>
            <a:ext cx="722377" cy="5557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2022</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