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8723400000000001"/>
          <c:y val="0.139712"/>
          <c:w val="0.80776599999999998"/>
          <c:h val="0.65457399999999999"/>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1394.2</c:v>
                </c:pt>
                <c:pt idx="1">
                  <c:v>780</c:v>
                </c:pt>
              </c:numCache>
            </c:numRef>
          </c:val>
          <c:extLst>
            <c:ext xmlns:c16="http://schemas.microsoft.com/office/drawing/2014/chart" uri="{C3380CC4-5D6E-409C-BE32-E72D297353CC}">
              <c16:uniqueId val="{00000000-C59F-4243-A938-8F6CEF860909}"/>
            </c:ext>
          </c:extLst>
        </c:ser>
        <c:ser>
          <c:idx val="1"/>
          <c:order val="1"/>
          <c:tx>
            <c:strRef>
              <c:f>Sheet1!$A$3</c:f>
              <c:strCache>
                <c:ptCount val="1"/>
                <c:pt idx="0">
                  <c:v>2022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2201.4</c:v>
                </c:pt>
                <c:pt idx="1">
                  <c:v>1246.9000000000001</c:v>
                </c:pt>
              </c:numCache>
            </c:numRef>
          </c:val>
          <c:extLst>
            <c:ext xmlns:c16="http://schemas.microsoft.com/office/drawing/2014/chart" uri="{C3380CC4-5D6E-409C-BE32-E72D297353CC}">
              <c16:uniqueId val="{00000001-C59F-4243-A938-8F6CEF860909}"/>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lang="en-US" sz="3400" b="0" i="0" u="none" strike="noStrike">
                    <a:solidFill>
                      <a:srgbClr val="000000"/>
                    </a:solidFill>
                    <a:latin typeface="Graphik"/>
                  </a:rPr>
                  <a:t>Admissions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lang="en-US" sz="3400" b="0" i="0" u="none" strike="noStrike">
                    <a:solidFill>
                      <a:srgbClr val="000000"/>
                    </a:solidFill>
                    <a:latin typeface="Graphik"/>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600"/>
        <c:minorUnit val="300"/>
      </c:valAx>
      <c:spPr>
        <a:noFill/>
        <a:ln w="12700" cap="flat">
          <a:noFill/>
          <a:miter lim="400000"/>
        </a:ln>
        <a:effectLst/>
      </c:spPr>
    </c:plotArea>
    <c:legend>
      <c:legendPos val="t"/>
      <c:layout>
        <c:manualLayout>
          <c:xMode val="edge"/>
          <c:yMode val="edge"/>
          <c:x val="0.195857"/>
          <c:y val="0"/>
          <c:w val="0.76510699999999998"/>
          <c:h val="8.9845099999999997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4122199999999999"/>
          <c:y val="0.119241"/>
          <c:w val="0.75377799999999995"/>
          <c:h val="0.67044700000000002"/>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857.3</c:v>
                </c:pt>
                <c:pt idx="1">
                  <c:v>561.70000000000005</c:v>
                </c:pt>
              </c:numCache>
            </c:numRef>
          </c:val>
          <c:extLst>
            <c:ext xmlns:c16="http://schemas.microsoft.com/office/drawing/2014/chart" uri="{C3380CC4-5D6E-409C-BE32-E72D297353CC}">
              <c16:uniqueId val="{00000000-F3FE-BF41-B39C-20918F27C626}"/>
            </c:ext>
          </c:extLst>
        </c:ser>
        <c:ser>
          <c:idx val="1"/>
          <c:order val="1"/>
          <c:tx>
            <c:strRef>
              <c:f>Sheet1!$A$3</c:f>
              <c:strCache>
                <c:ptCount val="1"/>
                <c:pt idx="0">
                  <c:v>2022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1313.7</c:v>
                </c:pt>
                <c:pt idx="1">
                  <c:v>938.3</c:v>
                </c:pt>
              </c:numCache>
            </c:numRef>
          </c:val>
          <c:extLst>
            <c:ext xmlns:c16="http://schemas.microsoft.com/office/drawing/2014/chart" uri="{C3380CC4-5D6E-409C-BE32-E72D297353CC}">
              <c16:uniqueId val="{00000001-F3FE-BF41-B39C-20918F27C626}"/>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lang="en-US" sz="3400" b="0" i="0" u="none" strike="noStrike">
                    <a:solidFill>
                      <a:srgbClr val="000000"/>
                    </a:solidFill>
                    <a:latin typeface="Graphik"/>
                  </a:rPr>
                  <a:t>Concessions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lang="en-US" sz="3400" b="0" i="0" u="none" strike="noStrike">
                    <a:solidFill>
                      <a:srgbClr val="000000"/>
                    </a:solidFill>
                    <a:latin typeface="Graphik"/>
                  </a:rPr>
                  <a:t>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350"/>
        <c:minorUnit val="175"/>
      </c:valAx>
      <c:spPr>
        <a:noFill/>
        <a:ln w="12700" cap="flat">
          <a:noFill/>
          <a:miter lim="400000"/>
        </a:ln>
        <a:effectLst/>
      </c:spPr>
    </c:plotArea>
    <c:legend>
      <c:legendPos val="t"/>
      <c:layout>
        <c:manualLayout>
          <c:xMode val="edge"/>
          <c:yMode val="edge"/>
          <c:x val="0.235876"/>
          <c:y val="0"/>
          <c:w val="0.72703099999999998"/>
          <c:h val="9.1388200000000003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192299999999999"/>
          <c:y val="0.18061199999999999"/>
          <c:w val="0.82307699999999995"/>
          <c:h val="0.62285999999999997"/>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276.39999999999998</c:v>
                </c:pt>
                <c:pt idx="1">
                  <c:v>73.599999999999994</c:v>
                </c:pt>
              </c:numCache>
            </c:numRef>
          </c:val>
          <c:extLst>
            <c:ext xmlns:c16="http://schemas.microsoft.com/office/drawing/2014/chart" uri="{C3380CC4-5D6E-409C-BE32-E72D297353CC}">
              <c16:uniqueId val="{00000000-C7D8-BC47-9FA9-6A55A462A2D6}"/>
            </c:ext>
          </c:extLst>
        </c:ser>
        <c:ser>
          <c:idx val="1"/>
          <c:order val="1"/>
          <c:tx>
            <c:strRef>
              <c:f>Sheet1!$A$3</c:f>
              <c:strCache>
                <c:ptCount val="1"/>
                <c:pt idx="0">
                  <c:v>2022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396.3</c:v>
                </c:pt>
                <c:pt idx="1">
                  <c:v>69.400000000000006</c:v>
                </c:pt>
              </c:numCache>
            </c:numRef>
          </c:val>
          <c:extLst>
            <c:ext xmlns:c16="http://schemas.microsoft.com/office/drawing/2014/chart" uri="{C3380CC4-5D6E-409C-BE32-E72D297353CC}">
              <c16:uniqueId val="{00000001-C7D8-BC47-9FA9-6A55A462A2D6}"/>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lang="en-US" sz="3400" b="0" i="0" u="none" strike="noStrike">
                    <a:solidFill>
                      <a:srgbClr val="000000"/>
                    </a:solidFill>
                    <a:latin typeface="Graphik"/>
                  </a:rPr>
                  <a:t>Other</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lang="en-US" sz="3400" b="0" i="0" u="none" strike="noStrike">
                    <a:solidFill>
                      <a:srgbClr val="000000"/>
                    </a:solidFill>
                    <a:latin typeface="Graphik"/>
                  </a:rPr>
                  <a:t>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00"/>
        <c:minorUnit val="50"/>
      </c:valAx>
      <c:spPr>
        <a:noFill/>
        <a:ln w="12700" cap="flat">
          <a:noFill/>
          <a:miter lim="400000"/>
        </a:ln>
        <a:effectLst/>
      </c:spPr>
    </c:plotArea>
    <c:legend>
      <c:legendPos val="t"/>
      <c:layout>
        <c:manualLayout>
          <c:xMode val="edge"/>
          <c:yMode val="edge"/>
          <c:x val="0.12034599999999999"/>
          <c:y val="0"/>
          <c:w val="0.83695200000000003"/>
          <c:h val="8.6762300000000001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MC vs Cinemark"/>
          <p:cNvSpPr txBox="1">
            <a:spLocks noGrp="1"/>
          </p:cNvSpPr>
          <p:nvPr>
            <p:ph type="ctrTitle"/>
          </p:nvPr>
        </p:nvSpPr>
        <p:spPr>
          <a:prstGeom prst="rect">
            <a:avLst/>
          </a:prstGeom>
        </p:spPr>
        <p:txBody>
          <a:bodyPr/>
          <a:lstStyle/>
          <a:p>
            <a:r>
              <a:t>AMC vs Cinemark</a:t>
            </a:r>
          </a:p>
        </p:txBody>
      </p:sp>
      <p:sp>
        <p:nvSpPr>
          <p:cNvPr id="152" name="By Jake Guerrero"/>
          <p:cNvSpPr txBox="1">
            <a:spLocks noGrp="1"/>
          </p:cNvSpPr>
          <p:nvPr>
            <p:ph type="subTitle" sz="quarter" idx="1"/>
          </p:nvPr>
        </p:nvSpPr>
        <p:spPr>
          <a:prstGeom prst="rect">
            <a:avLst/>
          </a:prstGeom>
        </p:spPr>
        <p:txBody>
          <a:bodyPr/>
          <a:lstStyle/>
          <a:p>
            <a:r>
              <a:t>By 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dmissions"/>
          <p:cNvSpPr txBox="1">
            <a:spLocks noGrp="1"/>
          </p:cNvSpPr>
          <p:nvPr>
            <p:ph type="title"/>
          </p:nvPr>
        </p:nvSpPr>
        <p:spPr>
          <a:prstGeom prst="rect">
            <a:avLst/>
          </a:prstGeom>
        </p:spPr>
        <p:txBody>
          <a:bodyPr/>
          <a:lstStyle/>
          <a:p>
            <a:r>
              <a:t>Admissions</a:t>
            </a:r>
          </a:p>
        </p:txBody>
      </p:sp>
      <p:sp>
        <p:nvSpPr>
          <p:cNvPr id="155" name="Admissions for Amc for the physical year of 2021 were set in 1394.2 million us dollars while, in 2022, 2201.4 million. Cinemark had 780 million in the end of the 2021 physical year, ending with 1246.9 million the next year."/>
          <p:cNvSpPr txBox="1">
            <a:spLocks noGrp="1"/>
          </p:cNvSpPr>
          <p:nvPr>
            <p:ph type="body" sz="half" idx="1"/>
          </p:nvPr>
        </p:nvSpPr>
        <p:spPr>
          <a:xfrm>
            <a:off x="13992447" y="4013200"/>
            <a:ext cx="9175331"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Admissions for </a:t>
            </a:r>
            <a:r>
              <a:rPr lang="en-US" dirty="0"/>
              <a:t>AMC</a:t>
            </a:r>
            <a:r>
              <a:rPr dirty="0"/>
              <a:t> for the physical year of 2021 were set in 1394.2 million </a:t>
            </a:r>
            <a:r>
              <a:rPr lang="en-US" dirty="0"/>
              <a:t>USD</a:t>
            </a:r>
            <a:r>
              <a:rPr dirty="0"/>
              <a:t> while, in 2022, 2201.4 million</a:t>
            </a:r>
            <a:r>
              <a:rPr lang="en-US" dirty="0"/>
              <a:t> USD</a:t>
            </a:r>
            <a:r>
              <a:rPr dirty="0"/>
              <a:t>. Cinemark had 780 million</a:t>
            </a:r>
            <a:r>
              <a:rPr lang="en-US" dirty="0"/>
              <a:t> USD</a:t>
            </a:r>
            <a:r>
              <a:rPr dirty="0"/>
              <a:t> in the end of the 2021 physical year, ending with 1246.9 million </a:t>
            </a:r>
            <a:r>
              <a:rPr lang="en-US" dirty="0"/>
              <a:t>USD </a:t>
            </a:r>
            <a:r>
              <a:rPr dirty="0"/>
              <a:t>the next year.</a:t>
            </a:r>
          </a:p>
        </p:txBody>
      </p:sp>
      <p:graphicFrame>
        <p:nvGraphicFramePr>
          <p:cNvPr id="156" name="2D Column Chart"/>
          <p:cNvGraphicFramePr/>
          <p:nvPr/>
        </p:nvGraphicFramePr>
        <p:xfrm>
          <a:off x="490594" y="3887608"/>
          <a:ext cx="12120602" cy="85508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ncessions"/>
          <p:cNvSpPr txBox="1">
            <a:spLocks noGrp="1"/>
          </p:cNvSpPr>
          <p:nvPr>
            <p:ph type="title"/>
          </p:nvPr>
        </p:nvSpPr>
        <p:spPr>
          <a:prstGeom prst="rect">
            <a:avLst/>
          </a:prstGeom>
        </p:spPr>
        <p:txBody>
          <a:bodyPr/>
          <a:lstStyle/>
          <a:p>
            <a:r>
              <a:t>Concessions</a:t>
            </a:r>
          </a:p>
        </p:txBody>
      </p:sp>
      <p:sp>
        <p:nvSpPr>
          <p:cNvPr id="159" name="When we looked into the concession stands of both theaters, we saw that AMC had 857.3 million in 2021, while in 2022, it increased to 1,313 million. In Cinemark theaters, they brought up 561.7 million in 2021 while the next year was 938.3 million."/>
          <p:cNvSpPr txBox="1">
            <a:spLocks noGrp="1"/>
          </p:cNvSpPr>
          <p:nvPr>
            <p:ph type="body" sz="half" idx="1"/>
          </p:nvPr>
        </p:nvSpPr>
        <p:spPr>
          <a:xfrm>
            <a:off x="12192000" y="4013200"/>
            <a:ext cx="10975777"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When we looked into the concession stands of both theaters, we saw that AMC had 857.3 million</a:t>
            </a:r>
            <a:r>
              <a:rPr lang="en-US" dirty="0"/>
              <a:t> USD</a:t>
            </a:r>
            <a:r>
              <a:rPr dirty="0"/>
              <a:t> in 2021, while in 2022, it increased to 1,313 million</a:t>
            </a:r>
            <a:r>
              <a:rPr lang="en-US" dirty="0"/>
              <a:t> USD</a:t>
            </a:r>
            <a:r>
              <a:rPr dirty="0"/>
              <a:t>. In Cinemark theaters, they brought </a:t>
            </a:r>
            <a:r>
              <a:rPr lang="en-US" dirty="0"/>
              <a:t>in</a:t>
            </a:r>
            <a:r>
              <a:rPr dirty="0"/>
              <a:t> 561.7 million</a:t>
            </a:r>
            <a:r>
              <a:rPr lang="en-US" dirty="0"/>
              <a:t> USD</a:t>
            </a:r>
            <a:r>
              <a:rPr dirty="0"/>
              <a:t> in 2021 while the next year was 938.3 million</a:t>
            </a:r>
            <a:r>
              <a:rPr lang="en-US" dirty="0"/>
              <a:t> USD</a:t>
            </a:r>
            <a:r>
              <a:rPr dirty="0"/>
              <a:t>.</a:t>
            </a:r>
          </a:p>
        </p:txBody>
      </p:sp>
      <p:graphicFrame>
        <p:nvGraphicFramePr>
          <p:cNvPr id="160" name="2D Column Chart"/>
          <p:cNvGraphicFramePr/>
          <p:nvPr>
            <p:extLst>
              <p:ext uri="{D42A27DB-BD31-4B8C-83A1-F6EECF244321}">
                <p14:modId xmlns:p14="http://schemas.microsoft.com/office/powerpoint/2010/main" val="308989521"/>
              </p:ext>
            </p:extLst>
          </p:nvPr>
        </p:nvGraphicFramePr>
        <p:xfrm>
          <a:off x="835228" y="4589178"/>
          <a:ext cx="9157297" cy="835212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ther"/>
          <p:cNvSpPr txBox="1">
            <a:spLocks noGrp="1"/>
          </p:cNvSpPr>
          <p:nvPr>
            <p:ph type="title"/>
          </p:nvPr>
        </p:nvSpPr>
        <p:spPr>
          <a:prstGeom prst="rect">
            <a:avLst/>
          </a:prstGeom>
        </p:spPr>
        <p:txBody>
          <a:bodyPr/>
          <a:lstStyle/>
          <a:p>
            <a:r>
              <a:t>Other</a:t>
            </a:r>
          </a:p>
        </p:txBody>
      </p:sp>
      <p:sp>
        <p:nvSpPr>
          <p:cNvPr id="163" name="This chart is more of the other things both companies use for their revenue. AMC brought 276.4 million US dollars in 2021 and brought 396.3 million US dollars the following year. Cinemark brought 73.6 million US dollars in 2021 while the company had 69.4"/>
          <p:cNvSpPr txBox="1">
            <a:spLocks noGrp="1"/>
          </p:cNvSpPr>
          <p:nvPr>
            <p:ph type="body" sz="half" idx="1"/>
          </p:nvPr>
        </p:nvSpPr>
        <p:spPr>
          <a:xfrm>
            <a:off x="12822356" y="4013200"/>
            <a:ext cx="10345421"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This chart </a:t>
            </a:r>
            <a:r>
              <a:rPr lang="en-US" dirty="0"/>
              <a:t>summarizes </a:t>
            </a:r>
            <a:r>
              <a:rPr dirty="0"/>
              <a:t>other </a:t>
            </a:r>
            <a:r>
              <a:rPr lang="en-US" dirty="0"/>
              <a:t>revenue for both</a:t>
            </a:r>
            <a:r>
              <a:rPr dirty="0"/>
              <a:t> companies. AMC brought</a:t>
            </a:r>
            <a:r>
              <a:rPr lang="en-US" dirty="0"/>
              <a:t> in</a:t>
            </a:r>
            <a:r>
              <a:rPr dirty="0"/>
              <a:t> 276.4 million US</a:t>
            </a:r>
            <a:r>
              <a:rPr lang="en-US" dirty="0"/>
              <a:t>D</a:t>
            </a:r>
            <a:r>
              <a:rPr dirty="0"/>
              <a:t> in 2021 and brought</a:t>
            </a:r>
            <a:r>
              <a:rPr lang="en-US" dirty="0"/>
              <a:t> in</a:t>
            </a:r>
            <a:r>
              <a:rPr dirty="0"/>
              <a:t> 396.3 million US</a:t>
            </a:r>
            <a:r>
              <a:rPr lang="en-US" dirty="0"/>
              <a:t>D </a:t>
            </a:r>
            <a:r>
              <a:rPr dirty="0"/>
              <a:t>the following year. Cinemark brought </a:t>
            </a:r>
            <a:r>
              <a:rPr lang="en-US" dirty="0"/>
              <a:t>in </a:t>
            </a:r>
            <a:r>
              <a:rPr dirty="0"/>
              <a:t>73.6 million US</a:t>
            </a:r>
            <a:r>
              <a:rPr lang="en-US" dirty="0"/>
              <a:t>D </a:t>
            </a:r>
            <a:r>
              <a:rPr dirty="0"/>
              <a:t>in 2021 </a:t>
            </a:r>
            <a:r>
              <a:rPr lang="en-US" dirty="0"/>
              <a:t>and</a:t>
            </a:r>
            <a:r>
              <a:rPr dirty="0"/>
              <a:t> </a:t>
            </a:r>
            <a:r>
              <a:rPr lang="en-US" dirty="0"/>
              <a:t>brought in</a:t>
            </a:r>
            <a:r>
              <a:rPr dirty="0"/>
              <a:t> 69.4 million US</a:t>
            </a:r>
            <a:r>
              <a:rPr lang="en-US" dirty="0"/>
              <a:t>D</a:t>
            </a:r>
            <a:r>
              <a:rPr dirty="0"/>
              <a:t> the following year.</a:t>
            </a:r>
          </a:p>
        </p:txBody>
      </p:sp>
      <p:graphicFrame>
        <p:nvGraphicFramePr>
          <p:cNvPr id="164" name="2D Column Chart"/>
          <p:cNvGraphicFramePr/>
          <p:nvPr/>
        </p:nvGraphicFramePr>
        <p:xfrm>
          <a:off x="-80822" y="3648519"/>
          <a:ext cx="11896497" cy="897768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169</Words>
  <Application>Microsoft Macintosh PowerPoint</Application>
  <PresentationFormat>Custom</PresentationFormat>
  <Paragraphs>14</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Light</vt:lpstr>
      <vt:lpstr>Helvetica Neue</vt:lpstr>
      <vt:lpstr>23_ClassicWhite</vt:lpstr>
      <vt:lpstr>AMC vs Cinemark</vt:lpstr>
      <vt:lpstr>Admissions</vt:lpstr>
      <vt:lpstr>Concessions</vt:lpstr>
      <vt:lpstr>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AMC vs Cinemark</dc:title>
  <cp:lastModifiedBy>Guerrero, Jake (Jefferson Student)</cp:lastModifiedBy>
  <cp:revision>8</cp:revision>
  <dcterms:modified xsi:type="dcterms:W3CDTF">2023-08-19T11:19:44Z</dcterms:modified>
</cp:coreProperties>
</file>