
<file path=[Content_Types].xml><?xml version="1.0" encoding="utf-8"?>
<Types xmlns="http://schemas.openxmlformats.org/package/2006/content-types">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57" r:id="rId3"/>
    <p:sldId id="258" r:id="rId4"/>
    <p:sldId id="259" r:id="rId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60" d="100"/>
          <a:sy n="6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8723400000000001"/>
          <c:y val="0.139712"/>
          <c:w val="0.80776599999999998"/>
          <c:h val="0.65457399999999999"/>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1394.2</c:v>
                </c:pt>
                <c:pt idx="1">
                  <c:v>780</c:v>
                </c:pt>
              </c:numCache>
            </c:numRef>
          </c:val>
          <c:extLst>
            <c:ext xmlns:c16="http://schemas.microsoft.com/office/drawing/2014/chart" uri="{C3380CC4-5D6E-409C-BE32-E72D297353CC}">
              <c16:uniqueId val="{00000000-1890-E346-9076-3A18746B8CD5}"/>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2201.4</c:v>
                </c:pt>
                <c:pt idx="1">
                  <c:v>1246.9000000000001</c:v>
                </c:pt>
              </c:numCache>
            </c:numRef>
          </c:val>
          <c:extLst>
            <c:ext xmlns:c16="http://schemas.microsoft.com/office/drawing/2014/chart" uri="{C3380CC4-5D6E-409C-BE32-E72D297353CC}">
              <c16:uniqueId val="{00000001-1890-E346-9076-3A18746B8CD5}"/>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sz="3400" b="0" i="0" u="none" strike="noStrike">
                    <a:solidFill>
                      <a:srgbClr val="000000"/>
                    </a:solidFill>
                    <a:latin typeface="Graphik"/>
                  </a:rPr>
                  <a:t>Admissions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sz="3400" b="0" i="0" u="none" strike="noStrike">
                    <a:solidFill>
                      <a:srgbClr val="000000"/>
                    </a:solidFill>
                    <a:latin typeface="Graphik"/>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600"/>
        <c:minorUnit val="300"/>
      </c:valAx>
      <c:spPr>
        <a:noFill/>
        <a:ln w="12700" cap="flat">
          <a:noFill/>
          <a:miter lim="400000"/>
        </a:ln>
        <a:effectLst/>
      </c:spPr>
    </c:plotArea>
    <c:legend>
      <c:legendPos val="t"/>
      <c:layout>
        <c:manualLayout>
          <c:xMode val="edge"/>
          <c:yMode val="edge"/>
          <c:x val="0.195857"/>
          <c:y val="0"/>
          <c:w val="0.76510699999999998"/>
          <c:h val="8.9845099999999997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4122199999999999"/>
          <c:y val="0.119241"/>
          <c:w val="0.75377799999999995"/>
          <c:h val="0.67044700000000002"/>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857.3</c:v>
                </c:pt>
                <c:pt idx="1">
                  <c:v>561.70000000000005</c:v>
                </c:pt>
              </c:numCache>
            </c:numRef>
          </c:val>
          <c:extLst>
            <c:ext xmlns:c16="http://schemas.microsoft.com/office/drawing/2014/chart" uri="{C3380CC4-5D6E-409C-BE32-E72D297353CC}">
              <c16:uniqueId val="{00000000-6A65-914C-AB11-368056E780C9}"/>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1313.7</c:v>
                </c:pt>
                <c:pt idx="1">
                  <c:v>938.3</c:v>
                </c:pt>
              </c:numCache>
            </c:numRef>
          </c:val>
          <c:extLst>
            <c:ext xmlns:c16="http://schemas.microsoft.com/office/drawing/2014/chart" uri="{C3380CC4-5D6E-409C-BE32-E72D297353CC}">
              <c16:uniqueId val="{00000001-6A65-914C-AB11-368056E780C9}"/>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sz="3400" b="0" i="0" u="none" strike="noStrike">
                    <a:solidFill>
                      <a:srgbClr val="000000"/>
                    </a:solidFill>
                    <a:latin typeface="Graphik"/>
                  </a:rPr>
                  <a:t>Concessions</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sz="3400" b="0" i="0" u="none" strike="noStrike">
                    <a:solidFill>
                      <a:srgbClr val="000000"/>
                    </a:solidFill>
                    <a:latin typeface="Graphik"/>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350"/>
        <c:minorUnit val="175"/>
      </c:valAx>
      <c:spPr>
        <a:noFill/>
        <a:ln w="12700" cap="flat">
          <a:noFill/>
          <a:miter lim="400000"/>
        </a:ln>
        <a:effectLst/>
      </c:spPr>
    </c:plotArea>
    <c:legend>
      <c:legendPos val="t"/>
      <c:layout>
        <c:manualLayout>
          <c:xMode val="edge"/>
          <c:yMode val="edge"/>
          <c:x val="0.235876"/>
          <c:y val="0"/>
          <c:w val="0.72703099999999998"/>
          <c:h val="9.1388200000000003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7192299999999999"/>
          <c:y val="0.18061199999999999"/>
          <c:w val="0.82307699999999995"/>
          <c:h val="0.62285999999999997"/>
        </c:manualLayout>
      </c:layout>
      <c:barChart>
        <c:barDir val="col"/>
        <c:grouping val="clustered"/>
        <c:varyColors val="0"/>
        <c:ser>
          <c:idx val="0"/>
          <c:order val="0"/>
          <c:tx>
            <c:strRef>
              <c:f>Sheet1!$A$2</c:f>
              <c:strCache>
                <c:ptCount val="1"/>
                <c:pt idx="0">
                  <c:v>2021</c:v>
                </c:pt>
              </c:strCache>
            </c:strRef>
          </c:tx>
          <c:spPr>
            <a:solidFill>
              <a:srgbClr val="3E73D1"/>
            </a:solidFill>
            <a:ln w="12700" cap="flat">
              <a:noFill/>
              <a:miter lim="400000"/>
            </a:ln>
            <a:effectLst/>
          </c:spPr>
          <c:invertIfNegative val="0"/>
          <c:cat>
            <c:strRef>
              <c:f>Sheet1!$B$1:$C$1</c:f>
              <c:strCache>
                <c:ptCount val="2"/>
                <c:pt idx="0">
                  <c:v>AMC</c:v>
                </c:pt>
                <c:pt idx="1">
                  <c:v>Cinemark</c:v>
                </c:pt>
              </c:strCache>
            </c:strRef>
          </c:cat>
          <c:val>
            <c:numRef>
              <c:f>Sheet1!$B$2:$C$2</c:f>
              <c:numCache>
                <c:formatCode>General</c:formatCode>
                <c:ptCount val="2"/>
                <c:pt idx="0">
                  <c:v>276.39999999999998</c:v>
                </c:pt>
                <c:pt idx="1">
                  <c:v>73.599999999999994</c:v>
                </c:pt>
              </c:numCache>
            </c:numRef>
          </c:val>
          <c:extLst>
            <c:ext xmlns:c16="http://schemas.microsoft.com/office/drawing/2014/chart" uri="{C3380CC4-5D6E-409C-BE32-E72D297353CC}">
              <c16:uniqueId val="{00000000-39BE-814C-ABD8-49DF0701E063}"/>
            </c:ext>
          </c:extLst>
        </c:ser>
        <c:ser>
          <c:idx val="1"/>
          <c:order val="1"/>
          <c:tx>
            <c:strRef>
              <c:f>Sheet1!$A$3</c:f>
              <c:strCache>
                <c:ptCount val="1"/>
                <c:pt idx="0">
                  <c:v>2022</c:v>
                </c:pt>
              </c:strCache>
            </c:strRef>
          </c:tx>
          <c:spPr>
            <a:solidFill>
              <a:srgbClr val="32C5B9"/>
            </a:solidFill>
            <a:ln w="12700" cap="flat">
              <a:noFill/>
              <a:miter lim="400000"/>
            </a:ln>
            <a:effectLst/>
          </c:spPr>
          <c:invertIfNegative val="0"/>
          <c:cat>
            <c:strRef>
              <c:f>Sheet1!$B$1:$C$1</c:f>
              <c:strCache>
                <c:ptCount val="2"/>
                <c:pt idx="0">
                  <c:v>AMC</c:v>
                </c:pt>
                <c:pt idx="1">
                  <c:v>Cinemark</c:v>
                </c:pt>
              </c:strCache>
            </c:strRef>
          </c:cat>
          <c:val>
            <c:numRef>
              <c:f>Sheet1!$B$3:$C$3</c:f>
              <c:numCache>
                <c:formatCode>General</c:formatCode>
                <c:ptCount val="2"/>
                <c:pt idx="0">
                  <c:v>396.3</c:v>
                </c:pt>
                <c:pt idx="1">
                  <c:v>69.400000000000006</c:v>
                </c:pt>
              </c:numCache>
            </c:numRef>
          </c:val>
          <c:extLst>
            <c:ext xmlns:c16="http://schemas.microsoft.com/office/drawing/2014/chart" uri="{C3380CC4-5D6E-409C-BE32-E72D297353CC}">
              <c16:uniqueId val="{00000001-39BE-814C-ABD8-49DF0701E063}"/>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Graphik"/>
                  </a:defRPr>
                </a:pPr>
                <a:r>
                  <a:rPr lang="en-US" sz="3400" b="0" i="0" u="none" strike="noStrike">
                    <a:solidFill>
                      <a:srgbClr val="000000"/>
                    </a:solidFill>
                    <a:latin typeface="Graphik"/>
                  </a:rPr>
                  <a:t>Other</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Graphik"/>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6350" cap="flat">
              <a:solidFill>
                <a:srgbClr val="B8B8B8"/>
              </a:solidFill>
              <a:prstDash val="solid"/>
              <a:miter lim="400000"/>
            </a:ln>
          </c:spPr>
        </c:majorGridlines>
        <c:title>
          <c:tx>
            <c:rich>
              <a:bodyPr rot="-5400000"/>
              <a:lstStyle/>
              <a:p>
                <a:pPr>
                  <a:defRPr sz="3400" b="0" i="0" u="none" strike="noStrike">
                    <a:solidFill>
                      <a:srgbClr val="000000"/>
                    </a:solidFill>
                    <a:latin typeface="Graphik"/>
                  </a:defRPr>
                </a:pPr>
                <a:r>
                  <a:rPr lang="en-US" sz="3400" b="0" i="0" u="none" strike="noStrike">
                    <a:solidFill>
                      <a:srgbClr val="000000"/>
                    </a:solidFill>
                    <a:latin typeface="Graphik"/>
                  </a:rPr>
                  <a:t>Number In Millions</a:t>
                </a:r>
              </a:p>
            </c:rich>
          </c:tx>
          <c:overlay val="1"/>
        </c:title>
        <c:numFmt formatCode="General"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Graphik"/>
              </a:defRPr>
            </a:pPr>
            <a:endParaRPr lang="en-US"/>
          </a:p>
        </c:txPr>
        <c:crossAx val="2094734552"/>
        <c:crosses val="autoZero"/>
        <c:crossBetween val="between"/>
        <c:majorUnit val="100"/>
        <c:minorUnit val="50"/>
      </c:valAx>
      <c:spPr>
        <a:noFill/>
        <a:ln w="12700" cap="flat">
          <a:noFill/>
          <a:miter lim="400000"/>
        </a:ln>
        <a:effectLst/>
      </c:spPr>
    </c:plotArea>
    <c:legend>
      <c:legendPos val="t"/>
      <c:layout>
        <c:manualLayout>
          <c:xMode val="edge"/>
          <c:yMode val="edge"/>
          <c:x val="0.12034599999999999"/>
          <c:y val="0"/>
          <c:w val="0.83695200000000003"/>
          <c:h val="8.6762300000000001E-2"/>
        </c:manualLayout>
      </c:layout>
      <c:overlay val="1"/>
      <c:spPr>
        <a:noFill/>
        <a:ln w="12700" cap="flat">
          <a:noFill/>
          <a:miter lim="400000"/>
        </a:ln>
        <a:effectLst/>
      </c:spPr>
      <c:txPr>
        <a:bodyPr rot="0"/>
        <a:lstStyle/>
        <a:p>
          <a:pPr>
            <a:defRPr sz="3400" b="0" i="0" u="none" strike="noStrike">
              <a:solidFill>
                <a:srgbClr val="000000"/>
              </a:solidFill>
              <a:latin typeface="Graphik"/>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Author and Date</a:t>
            </a:r>
          </a:p>
        </p:txBody>
      </p:sp>
      <p:sp>
        <p:nvSpPr>
          <p:cNvPr id="1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Presentation Title</a:t>
            </a:r>
          </a:p>
        </p:txBody>
      </p:sp>
      <p:sp>
        <p:nvSpPr>
          <p:cNvPr id="13" name="Body Level One…"/>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Fact information"/>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Fact information</a:t>
            </a:r>
          </a:p>
        </p:txBody>
      </p:sp>
      <p:sp>
        <p:nvSpPr>
          <p:cNvPr id="107" name="Body Level One…"/>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Attribution</a:t>
            </a:r>
          </a:p>
        </p:txBody>
      </p:sp>
      <p:sp>
        <p:nvSpPr>
          <p:cNvPr id="116"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Presentation Title</a:t>
            </a:r>
          </a:p>
        </p:txBody>
      </p:sp>
      <p:sp>
        <p:nvSpPr>
          <p:cNvPr id="23" name="Body Level One…"/>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Presentation Subtitle</a:t>
            </a:r>
          </a:p>
          <a:p>
            <a:pPr lvl="1"/>
            <a:endParaRPr/>
          </a:p>
          <a:p>
            <a:pPr lvl="2"/>
            <a:endParaRPr/>
          </a:p>
          <a:p>
            <a:pPr lvl="3"/>
            <a:endParaRPr/>
          </a:p>
          <a:p>
            <a:pPr lvl="4"/>
            <a:endParaRPr/>
          </a:p>
        </p:txBody>
      </p:sp>
      <p:sp>
        <p:nvSpPr>
          <p:cNvPr id="24" name="Author and Date"/>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Author and Date</a:t>
            </a: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Slide Title"/>
          <p:cNvSpPr txBox="1">
            <a:spLocks noGrp="1"/>
          </p:cNvSpPr>
          <p:nvPr>
            <p:ph type="title" hasCustomPrompt="1"/>
          </p:nvPr>
        </p:nvSpPr>
        <p:spPr>
          <a:xfrm>
            <a:off x="1215495" y="4585102"/>
            <a:ext cx="9757338" cy="2540001"/>
          </a:xfrm>
          <a:prstGeom prst="rect">
            <a:avLst/>
          </a:prstGeom>
        </p:spPr>
        <p:txBody>
          <a:bodyPr anchor="b"/>
          <a:lstStyle/>
          <a:p>
            <a:r>
              <a:t>Slide Title</a:t>
            </a:r>
          </a:p>
        </p:txBody>
      </p:sp>
      <p:sp>
        <p:nvSpPr>
          <p:cNvPr id="33" name="Image"/>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Body Level One…"/>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19200" y="4013200"/>
            <a:ext cx="21945600" cy="8487148"/>
          </a:xfrm>
          <a:prstGeom prst="rect">
            <a:avLst/>
          </a:prstGeom>
        </p:spPr>
        <p:txBody>
          <a:bodyPr numCol="2" spcCol="2558384"/>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Title"/>
          <p:cNvSpPr txBox="1">
            <a:spLocks noGrp="1"/>
          </p:cNvSpPr>
          <p:nvPr>
            <p:ph type="title" hasCustomPrompt="1"/>
          </p:nvPr>
        </p:nvSpPr>
        <p:spPr>
          <a:xfrm>
            <a:off x="1219200" y="774700"/>
            <a:ext cx="9753600" cy="1600200"/>
          </a:xfrm>
          <a:prstGeom prst="rect">
            <a:avLst/>
          </a:prstGeom>
        </p:spPr>
        <p:txBody>
          <a:bodyPr/>
          <a:lstStyle/>
          <a:p>
            <a:r>
              <a:t>Slide Title</a:t>
            </a:r>
          </a:p>
        </p:txBody>
      </p:sp>
      <p:sp>
        <p:nvSpPr>
          <p:cNvPr id="61" name="Image"/>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Slide Subtitle"/>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63" name="Body Level One…"/>
          <p:cNvSpPr txBox="1">
            <a:spLocks noGrp="1"/>
          </p:cNvSpPr>
          <p:nvPr>
            <p:ph type="body" sz="half" idx="1" hasCustomPrompt="1"/>
          </p:nvPr>
        </p:nvSpPr>
        <p:spPr>
          <a:xfrm>
            <a:off x="1219200" y="4023221"/>
            <a:ext cx="9757569" cy="8384679"/>
          </a:xfrm>
          <a:prstGeom prst="rect">
            <a:avLst/>
          </a:prstGeom>
        </p:spPr>
        <p:txBody>
          <a:bodyPr/>
          <a:lstStyle/>
          <a:p>
            <a:r>
              <a:t>Slide bullet text</a:t>
            </a:r>
          </a:p>
          <a:p>
            <a:pPr lvl="1"/>
            <a:endParaRPr/>
          </a:p>
          <a:p>
            <a:pPr lvl="2"/>
            <a:endParaRPr/>
          </a:p>
          <a:p>
            <a:pPr lvl="3"/>
            <a:endParaRPr/>
          </a:p>
          <a:p>
            <a:pPr lvl="4"/>
            <a:endParaRPr/>
          </a:p>
        </p:txBody>
      </p:sp>
      <p:sp>
        <p:nvSpPr>
          <p:cNvPr id="64" name="Slide Number"/>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Section Title</a:t>
            </a:r>
          </a:p>
        </p:txBody>
      </p:sp>
      <p:sp>
        <p:nvSpPr>
          <p:cNvPr id="72"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Slide Subtitle</a:t>
            </a:r>
          </a:p>
        </p:txBody>
      </p:sp>
      <p:sp>
        <p:nvSpPr>
          <p:cNvPr id="8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prstGeom prst="rect">
            <a:avLst/>
          </a:prstGeom>
        </p:spPr>
        <p:txBody>
          <a:bodyPr/>
          <a:lstStyle/>
          <a:p>
            <a:r>
              <a:t>Agenda Title</a:t>
            </a:r>
          </a:p>
        </p:txBody>
      </p:sp>
      <p:sp>
        <p:nvSpPr>
          <p:cNvPr id="89" name="Body Level One…"/>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Agenda Topics</a:t>
            </a:r>
          </a:p>
          <a:p>
            <a:pPr lvl="1"/>
            <a:endParaRPr/>
          </a:p>
          <a:p>
            <a:pPr lvl="2"/>
            <a:endParaRPr/>
          </a:p>
          <a:p>
            <a:pPr lvl="3"/>
            <a:endParaRPr/>
          </a:p>
          <a:p>
            <a:pPr lvl="4"/>
            <a:endParaRPr/>
          </a:p>
        </p:txBody>
      </p:sp>
      <p:sp>
        <p:nvSpPr>
          <p:cNvPr id="90" name="Agenda Subtitle"/>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Agenda Subtitle</a:t>
            </a:r>
          </a:p>
        </p:txBody>
      </p:sp>
      <p:sp>
        <p:nvSpPr>
          <p:cNvPr id="91" name="Slide Number"/>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MC vs Cinemark"/>
          <p:cNvSpPr txBox="1">
            <a:spLocks noGrp="1"/>
          </p:cNvSpPr>
          <p:nvPr>
            <p:ph type="ctrTitle"/>
          </p:nvPr>
        </p:nvSpPr>
        <p:spPr>
          <a:prstGeom prst="rect">
            <a:avLst/>
          </a:prstGeom>
        </p:spPr>
        <p:txBody>
          <a:bodyPr/>
          <a:lstStyle/>
          <a:p>
            <a:r>
              <a:t>AMC vs Cinemark</a:t>
            </a:r>
          </a:p>
        </p:txBody>
      </p:sp>
      <p:sp>
        <p:nvSpPr>
          <p:cNvPr id="152" name="By Jake Guerrero"/>
          <p:cNvSpPr txBox="1">
            <a:spLocks noGrp="1"/>
          </p:cNvSpPr>
          <p:nvPr>
            <p:ph type="subTitle" sz="quarter" idx="1"/>
          </p:nvPr>
        </p:nvSpPr>
        <p:spPr>
          <a:prstGeom prst="rect">
            <a:avLst/>
          </a:prstGeom>
        </p:spPr>
        <p:txBody>
          <a:bodyPr/>
          <a:lstStyle/>
          <a:p>
            <a:r>
              <a:t>By Jake Guerrero</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dmissions"/>
          <p:cNvSpPr txBox="1">
            <a:spLocks noGrp="1"/>
          </p:cNvSpPr>
          <p:nvPr>
            <p:ph type="title"/>
          </p:nvPr>
        </p:nvSpPr>
        <p:spPr>
          <a:prstGeom prst="rect">
            <a:avLst/>
          </a:prstGeom>
        </p:spPr>
        <p:txBody>
          <a:bodyPr/>
          <a:lstStyle/>
          <a:p>
            <a:r>
              <a:t>Admissions</a:t>
            </a:r>
          </a:p>
        </p:txBody>
      </p:sp>
      <p:sp>
        <p:nvSpPr>
          <p:cNvPr id="155" name="Admissions for AMC for the physical year of 2021 brought in 1394.2 million USD while, in 2022, brought in 2201.4 million USD. Cinemark brought in 780 million in the end of the 2021 physical year, brought in 1246.9 million USD the next year."/>
          <p:cNvSpPr txBox="1">
            <a:spLocks noGrp="1"/>
          </p:cNvSpPr>
          <p:nvPr>
            <p:ph type="body" sz="half" idx="1"/>
          </p:nvPr>
        </p:nvSpPr>
        <p:spPr>
          <a:xfrm>
            <a:off x="14090285" y="4013200"/>
            <a:ext cx="9077493"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t>Admissions for AMC for the physical year of 2021 brought in 1394.2 million USD while, in 2022, brought in 2201.4 million USD. Cinemark brought in 780 million in the end of the 2021 physical year, brought in 1246.9 million USD the next year.</a:t>
            </a:r>
          </a:p>
        </p:txBody>
      </p:sp>
      <p:graphicFrame>
        <p:nvGraphicFramePr>
          <p:cNvPr id="156" name="2D Column Chart"/>
          <p:cNvGraphicFramePr/>
          <p:nvPr/>
        </p:nvGraphicFramePr>
        <p:xfrm>
          <a:off x="490594" y="3887608"/>
          <a:ext cx="12120602" cy="85508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cessions"/>
          <p:cNvSpPr txBox="1">
            <a:spLocks noGrp="1"/>
          </p:cNvSpPr>
          <p:nvPr>
            <p:ph type="title"/>
          </p:nvPr>
        </p:nvSpPr>
        <p:spPr>
          <a:prstGeom prst="rect">
            <a:avLst/>
          </a:prstGeom>
        </p:spPr>
        <p:txBody>
          <a:bodyPr/>
          <a:lstStyle/>
          <a:p>
            <a:r>
              <a:t>Concessions</a:t>
            </a:r>
          </a:p>
        </p:txBody>
      </p:sp>
      <p:sp>
        <p:nvSpPr>
          <p:cNvPr id="159" name="When we looked into the concession stands of both theaters, we saw that AMC had 857.3 million USD in 2021, while in 2022, it increased to 1,313 million USD. In Cinemark theaters, they brought in 561.7 million USD in 2021 while the next year was 938.3 mil"/>
          <p:cNvSpPr txBox="1">
            <a:spLocks noGrp="1"/>
          </p:cNvSpPr>
          <p:nvPr>
            <p:ph type="body" sz="half" idx="1"/>
          </p:nvPr>
        </p:nvSpPr>
        <p:spPr>
          <a:xfrm>
            <a:off x="13139639" y="4013200"/>
            <a:ext cx="10028138"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t>When we looked into the concession stands of both theaters, we saw that AMC had 857.3 million USD in 2021, while in 2022, it increased to 1,313 million USD. In Cinemark theaters, they brought in 561.7 million USD in 2021 while the next year was 938.3 million USD.</a:t>
            </a:r>
          </a:p>
        </p:txBody>
      </p:sp>
      <p:graphicFrame>
        <p:nvGraphicFramePr>
          <p:cNvPr id="160" name="2D Column Chart"/>
          <p:cNvGraphicFramePr/>
          <p:nvPr/>
        </p:nvGraphicFramePr>
        <p:xfrm>
          <a:off x="2600233" y="4601740"/>
          <a:ext cx="9157297" cy="835212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Other"/>
          <p:cNvSpPr txBox="1">
            <a:spLocks noGrp="1"/>
          </p:cNvSpPr>
          <p:nvPr>
            <p:ph type="title"/>
          </p:nvPr>
        </p:nvSpPr>
        <p:spPr>
          <a:prstGeom prst="rect">
            <a:avLst/>
          </a:prstGeom>
        </p:spPr>
        <p:txBody>
          <a:bodyPr/>
          <a:lstStyle/>
          <a:p>
            <a:r>
              <a:t>Other</a:t>
            </a:r>
          </a:p>
        </p:txBody>
      </p:sp>
      <p:sp>
        <p:nvSpPr>
          <p:cNvPr id="163" name="This chart summarizes other revenue for both companies. AMC brought 276.4 million USD in 2021 and brought in 396.3 million USD the following year. Cinemark brought in 73.6 million USD in 2021 while the company had 69.4 million USD the following year."/>
          <p:cNvSpPr txBox="1">
            <a:spLocks noGrp="1"/>
          </p:cNvSpPr>
          <p:nvPr>
            <p:ph type="body" sz="half" idx="1"/>
          </p:nvPr>
        </p:nvSpPr>
        <p:spPr>
          <a:xfrm>
            <a:off x="12822356" y="4000500"/>
            <a:ext cx="10345421" cy="8483600"/>
          </a:xfrm>
          <a:prstGeom prst="rect">
            <a:avLst/>
          </a:prstGeom>
        </p:spPr>
        <p:txBody>
          <a:bodyPr/>
          <a:lstStyle>
            <a:lvl1pPr marL="609600" indent="-609600" defTabSz="825500">
              <a:lnSpc>
                <a:spcPct val="100000"/>
              </a:lnSpc>
              <a:spcBef>
                <a:spcPts val="5900"/>
              </a:spcBef>
              <a:buSzPct val="75000"/>
              <a:defRPr sz="5200">
                <a:latin typeface="Helvetica Light"/>
                <a:ea typeface="Helvetica Light"/>
                <a:cs typeface="Helvetica Light"/>
                <a:sym typeface="Helvetica Light"/>
              </a:defRPr>
            </a:lvl1pPr>
          </a:lstStyle>
          <a:p>
            <a:r>
              <a:t>This chart summarizes other revenue for both companies. AMC brought 276.4 million USD in 2021 and brought in 396.3 million USD the following year. Cinemark brought in 73.6 million USD in 2021 while the company had 69.4 million USD the following year.</a:t>
            </a:r>
          </a:p>
        </p:txBody>
      </p:sp>
      <p:graphicFrame>
        <p:nvGraphicFramePr>
          <p:cNvPr id="164" name="2D Column Chart"/>
          <p:cNvGraphicFramePr/>
          <p:nvPr/>
        </p:nvGraphicFramePr>
        <p:xfrm>
          <a:off x="-80822" y="3648519"/>
          <a:ext cx="11896497" cy="897768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168</Words>
  <Application>Microsoft Macintosh PowerPoint</Application>
  <PresentationFormat>Custom</PresentationFormat>
  <Paragraphs>14</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Canela Bold</vt:lpstr>
      <vt:lpstr>Canela Deck Regular</vt:lpstr>
      <vt:lpstr>Canela Regular</vt:lpstr>
      <vt:lpstr>Canela Text Regular</vt:lpstr>
      <vt:lpstr>Graphik</vt:lpstr>
      <vt:lpstr>Graphik-Medium</vt:lpstr>
      <vt:lpstr>Graphik-SemiboldItalic</vt:lpstr>
      <vt:lpstr>Helvetica Light</vt:lpstr>
      <vt:lpstr>Helvetica Neue</vt:lpstr>
      <vt:lpstr>23_ClassicWhite</vt:lpstr>
      <vt:lpstr>AMC vs Cinemark</vt:lpstr>
      <vt:lpstr>Admissions</vt:lpstr>
      <vt:lpstr>Concessions</vt:lpstr>
      <vt:lpstr>Other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AMC vs Cinemark</dc:title>
  <cp:lastModifiedBy>Guerrero, Jake (Jefferson Student)</cp:lastModifiedBy>
  <cp:revision>1</cp:revision>
  <dcterms:modified xsi:type="dcterms:W3CDTF">2023-08-19T11:28:41Z</dcterms:modified>
</cp:coreProperties>
</file>