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731"/>
    <p:restoredTop sz="86376"/>
  </p:normalViewPr>
  <p:slideViewPr>
    <p:cSldViewPr snapToGrid="0">
      <p:cViewPr varScale="1">
        <p:scale>
          <a:sx n="53" d="100"/>
          <a:sy n="53" d="100"/>
        </p:scale>
        <p:origin x="440" y="176"/>
      </p:cViewPr>
      <p:guideLst/>
    </p:cSldViewPr>
  </p:slideViewPr>
  <p:outlineViewPr>
    <p:cViewPr>
      <p:scale>
        <a:sx n="33" d="100"/>
        <a:sy n="33" d="100"/>
      </p:scale>
      <p:origin x="0" y="-70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2735199999999999"/>
          <c:y val="7.8328099999999998E-2"/>
          <c:w val="0.86764799999999997"/>
          <c:h val="0.79327599999999998"/>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Sheet1!$B$1:$C$1</c:f>
              <c:strCache>
                <c:ptCount val="2"/>
                <c:pt idx="0">
                  <c:v>AMC</c:v>
                </c:pt>
                <c:pt idx="1">
                  <c:v>Cinemark</c:v>
                </c:pt>
              </c:strCache>
            </c:strRef>
          </c:cat>
          <c:val>
            <c:numRef>
              <c:f>Sheet1!$B$2:$C$2</c:f>
              <c:numCache>
                <c:formatCode>General</c:formatCode>
                <c:ptCount val="2"/>
                <c:pt idx="0">
                  <c:v>1394.2</c:v>
                </c:pt>
                <c:pt idx="1">
                  <c:v>780</c:v>
                </c:pt>
              </c:numCache>
            </c:numRef>
          </c:val>
          <c:extLst>
            <c:ext xmlns:c16="http://schemas.microsoft.com/office/drawing/2014/chart" uri="{C3380CC4-5D6E-409C-BE32-E72D297353CC}">
              <c16:uniqueId val="{00000000-763A-694E-8A97-937D1DEE8558}"/>
            </c:ext>
          </c:extLst>
        </c:ser>
        <c:ser>
          <c:idx val="1"/>
          <c:order val="1"/>
          <c:tx>
            <c:strRef>
              <c:f>Sheet1!$A$3</c:f>
              <c:strCache>
                <c:ptCount val="1"/>
                <c:pt idx="0">
                  <c:v>Region 2</c:v>
                </c:pt>
              </c:strCache>
            </c:strRef>
          </c:tx>
          <c:spPr>
            <a:solidFill>
              <a:srgbClr val="32C5B9"/>
            </a:solidFill>
            <a:ln w="12700" cap="flat">
              <a:noFill/>
              <a:miter lim="400000"/>
            </a:ln>
            <a:effectLst/>
          </c:spPr>
          <c:invertIfNegative val="0"/>
          <c:cat>
            <c:strRef>
              <c:f>Sheet1!$B$1:$C$1</c:f>
              <c:strCache>
                <c:ptCount val="2"/>
                <c:pt idx="0">
                  <c:v>AMC</c:v>
                </c:pt>
                <c:pt idx="1">
                  <c:v>Cinemark</c:v>
                </c:pt>
              </c:strCache>
            </c:strRef>
          </c:cat>
          <c:val>
            <c:numRef>
              <c:f>Sheet1!$B$3:$C$3</c:f>
              <c:numCache>
                <c:formatCode>General</c:formatCode>
                <c:ptCount val="2"/>
                <c:pt idx="0">
                  <c:v>2201.4</c:v>
                </c:pt>
                <c:pt idx="1">
                  <c:v>1246.9000000000001</c:v>
                </c:pt>
              </c:numCache>
            </c:numRef>
          </c:val>
          <c:extLst>
            <c:ext xmlns:c16="http://schemas.microsoft.com/office/drawing/2014/chart" uri="{C3380CC4-5D6E-409C-BE32-E72D297353CC}">
              <c16:uniqueId val="{00000001-763A-694E-8A97-937D1DEE8558}"/>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600"/>
        <c:minorUnit val="3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6542000000000001"/>
          <c:y val="7.8328099999999998E-2"/>
          <c:w val="0.82957999999999998"/>
          <c:h val="0.79327599999999998"/>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Sheet1!$B$1:$C$1</c:f>
              <c:strCache>
                <c:ptCount val="2"/>
                <c:pt idx="0">
                  <c:v>AMC</c:v>
                </c:pt>
                <c:pt idx="1">
                  <c:v>Cinemar</c:v>
                </c:pt>
              </c:strCache>
            </c:strRef>
          </c:cat>
          <c:val>
            <c:numRef>
              <c:f>Sheet1!$B$2:$C$2</c:f>
              <c:numCache>
                <c:formatCode>General</c:formatCode>
                <c:ptCount val="2"/>
                <c:pt idx="0">
                  <c:v>857.3</c:v>
                </c:pt>
                <c:pt idx="1">
                  <c:v>561.70000000000005</c:v>
                </c:pt>
              </c:numCache>
            </c:numRef>
          </c:val>
          <c:extLst>
            <c:ext xmlns:c16="http://schemas.microsoft.com/office/drawing/2014/chart" uri="{C3380CC4-5D6E-409C-BE32-E72D297353CC}">
              <c16:uniqueId val="{00000000-2785-6D4A-8C43-F819604A81A5}"/>
            </c:ext>
          </c:extLst>
        </c:ser>
        <c:ser>
          <c:idx val="1"/>
          <c:order val="1"/>
          <c:tx>
            <c:strRef>
              <c:f>Sheet1!$A$3</c:f>
              <c:strCache>
                <c:ptCount val="1"/>
                <c:pt idx="0">
                  <c:v>Region 2</c:v>
                </c:pt>
              </c:strCache>
            </c:strRef>
          </c:tx>
          <c:spPr>
            <a:solidFill>
              <a:srgbClr val="32C5B9"/>
            </a:solidFill>
            <a:ln w="12700" cap="flat">
              <a:noFill/>
              <a:miter lim="400000"/>
            </a:ln>
            <a:effectLst/>
          </c:spPr>
          <c:invertIfNegative val="0"/>
          <c:cat>
            <c:strRef>
              <c:f>Sheet1!$B$1:$C$1</c:f>
              <c:strCache>
                <c:ptCount val="2"/>
                <c:pt idx="0">
                  <c:v>AMC</c:v>
                </c:pt>
                <c:pt idx="1">
                  <c:v>Cinemar</c:v>
                </c:pt>
              </c:strCache>
            </c:strRef>
          </c:cat>
          <c:val>
            <c:numRef>
              <c:f>Sheet1!$B$3:$C$3</c:f>
              <c:numCache>
                <c:formatCode>General</c:formatCode>
                <c:ptCount val="2"/>
                <c:pt idx="0">
                  <c:v>1313.7</c:v>
                </c:pt>
                <c:pt idx="1">
                  <c:v>938.3</c:v>
                </c:pt>
              </c:numCache>
            </c:numRef>
          </c:val>
          <c:extLst>
            <c:ext xmlns:c16="http://schemas.microsoft.com/office/drawing/2014/chart" uri="{C3380CC4-5D6E-409C-BE32-E72D297353CC}">
              <c16:uniqueId val="{00000001-2785-6D4A-8C43-F819604A81A5}"/>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350"/>
        <c:minorUnit val="1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9678"/>
          <c:y val="7.8328099999999998E-2"/>
          <c:w val="0.88532200000000005"/>
          <c:h val="0.79327599999999998"/>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Sheet1!$B$1:$C$1</c:f>
              <c:strCache>
                <c:ptCount val="2"/>
                <c:pt idx="0">
                  <c:v>AMC</c:v>
                </c:pt>
                <c:pt idx="1">
                  <c:v>Cinemark</c:v>
                </c:pt>
              </c:strCache>
            </c:strRef>
          </c:cat>
          <c:val>
            <c:numRef>
              <c:f>Sheet1!$B$2:$C$2</c:f>
              <c:numCache>
                <c:formatCode>General</c:formatCode>
                <c:ptCount val="2"/>
                <c:pt idx="0">
                  <c:v>276.39999999999998</c:v>
                </c:pt>
                <c:pt idx="1">
                  <c:v>73.599999999999994</c:v>
                </c:pt>
              </c:numCache>
            </c:numRef>
          </c:val>
          <c:extLst>
            <c:ext xmlns:c16="http://schemas.microsoft.com/office/drawing/2014/chart" uri="{C3380CC4-5D6E-409C-BE32-E72D297353CC}">
              <c16:uniqueId val="{00000000-56DB-1B4C-97B9-2AE2D8488DC0}"/>
            </c:ext>
          </c:extLst>
        </c:ser>
        <c:ser>
          <c:idx val="1"/>
          <c:order val="1"/>
          <c:tx>
            <c:strRef>
              <c:f>Sheet1!$A$3</c:f>
              <c:strCache>
                <c:ptCount val="1"/>
                <c:pt idx="0">
                  <c:v>Region 2</c:v>
                </c:pt>
              </c:strCache>
            </c:strRef>
          </c:tx>
          <c:spPr>
            <a:solidFill>
              <a:srgbClr val="32C5B9"/>
            </a:solidFill>
            <a:ln w="12700" cap="flat">
              <a:noFill/>
              <a:miter lim="400000"/>
            </a:ln>
            <a:effectLst/>
          </c:spPr>
          <c:invertIfNegative val="0"/>
          <c:cat>
            <c:strRef>
              <c:f>Sheet1!$B$1:$C$1</c:f>
              <c:strCache>
                <c:ptCount val="2"/>
                <c:pt idx="0">
                  <c:v>AMC</c:v>
                </c:pt>
                <c:pt idx="1">
                  <c:v>Cinemark</c:v>
                </c:pt>
              </c:strCache>
            </c:strRef>
          </c:cat>
          <c:val>
            <c:numRef>
              <c:f>Sheet1!$B$3:$C$3</c:f>
              <c:numCache>
                <c:formatCode>General</c:formatCode>
                <c:ptCount val="2"/>
                <c:pt idx="0">
                  <c:v>396.3</c:v>
                </c:pt>
                <c:pt idx="1">
                  <c:v>69.400000000000006</c:v>
                </c:pt>
              </c:numCache>
            </c:numRef>
          </c:val>
          <c:extLst>
            <c:ext xmlns:c16="http://schemas.microsoft.com/office/drawing/2014/chart" uri="{C3380CC4-5D6E-409C-BE32-E72D297353CC}">
              <c16:uniqueId val="{00000001-56DB-1B4C-97B9-2AE2D8488DC0}"/>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100"/>
        <c:minorUnit val="5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90118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483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2722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Medium"/>
                <a:ea typeface="Graphik-Medium"/>
                <a:cs typeface="Graphik-Medium"/>
                <a:sym typeface="Graphik Medium"/>
              </a:defRPr>
            </a:lvl1pPr>
          </a:lstStyle>
          <a:p>
            <a:r>
              <a:t>Author and Date</a:t>
            </a: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Fact information</a:t>
            </a:r>
          </a:p>
        </p:txBody>
      </p:sp>
      <p:sp>
        <p:nvSpPr>
          <p:cNvPr id="107" name="Body Level One…"/>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Attribution</a:t>
            </a:r>
          </a:p>
        </p:txBody>
      </p:sp>
      <p:sp>
        <p:nvSpPr>
          <p:cNvPr id="116"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Medium"/>
                <a:ea typeface="Graphik-Medium"/>
                <a:cs typeface="Graphik-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5" y="4585102"/>
            <a:ext cx="9757338" cy="2540001"/>
          </a:xfrm>
          <a:prstGeom prst="rect">
            <a:avLst/>
          </a:prstGeom>
        </p:spPr>
        <p:txBody>
          <a:bodyPr anchor="b"/>
          <a:lstStyle/>
          <a:p>
            <a:r>
              <a:t>Slide Title</a:t>
            </a:r>
          </a:p>
        </p:txBody>
      </p:sp>
      <p:sp>
        <p:nvSpPr>
          <p:cNvPr id="33" name="Image"/>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pc="-44">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pc="-44">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pc="-44">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pc="-44">
                <a:latin typeface="Graphik-SemiboldItalic"/>
                <a:ea typeface="Graphik-SemiboldItalic"/>
                <a:cs typeface="Graphik-SemiboldItalic"/>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4"/>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Image"/>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Slide Subtitle"/>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6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Section Title</a:t>
            </a:r>
          </a:p>
        </p:txBody>
      </p:sp>
      <p:sp>
        <p:nvSpPr>
          <p:cNvPr id="7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8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Agenda Subtitle</a:t>
            </a:r>
          </a:p>
        </p:txBody>
      </p:sp>
      <p:sp>
        <p:nvSpPr>
          <p:cNvPr id="9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AMC vs Cinemark"/>
          <p:cNvSpPr txBox="1">
            <a:spLocks noGrp="1"/>
          </p:cNvSpPr>
          <p:nvPr>
            <p:ph type="ctrTitle"/>
          </p:nvPr>
        </p:nvSpPr>
        <p:spPr>
          <a:prstGeom prst="rect">
            <a:avLst/>
          </a:prstGeom>
        </p:spPr>
        <p:txBody>
          <a:bodyPr/>
          <a:lstStyle/>
          <a:p>
            <a:r>
              <a:rPr dirty="0"/>
              <a:t>AMC vs Cinemark</a:t>
            </a:r>
          </a:p>
        </p:txBody>
      </p:sp>
      <p:sp>
        <p:nvSpPr>
          <p:cNvPr id="152" name="By Jake Guerrero"/>
          <p:cNvSpPr txBox="1">
            <a:spLocks noGrp="1"/>
          </p:cNvSpPr>
          <p:nvPr>
            <p:ph type="subTitle" sz="quarter" idx="1"/>
          </p:nvPr>
        </p:nvSpPr>
        <p:spPr>
          <a:prstGeom prst="rect">
            <a:avLst/>
          </a:prstGeom>
        </p:spPr>
        <p:txBody>
          <a:bodyPr/>
          <a:lstStyle/>
          <a:p>
            <a:r>
              <a:t>By Jake Guerrero</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Admissions"/>
          <p:cNvSpPr txBox="1">
            <a:spLocks noGrp="1"/>
          </p:cNvSpPr>
          <p:nvPr>
            <p:ph type="title"/>
          </p:nvPr>
        </p:nvSpPr>
        <p:spPr>
          <a:prstGeom prst="rect">
            <a:avLst/>
          </a:prstGeom>
        </p:spPr>
        <p:txBody>
          <a:bodyPr/>
          <a:lstStyle/>
          <a:p>
            <a:r>
              <a:rPr dirty="0"/>
              <a:t>Admissions</a:t>
            </a:r>
          </a:p>
        </p:txBody>
      </p:sp>
      <p:sp>
        <p:nvSpPr>
          <p:cNvPr id="155" name="Admissions for Amc for the physical year of 2021 were set in 1394.2 million us dollars while, in 2022, 2201.4 million. Cinemark had 780 million in the end of the 2021 physical year, ending with 1246.9 million the next year."/>
          <p:cNvSpPr txBox="1">
            <a:spLocks noGrp="1"/>
          </p:cNvSpPr>
          <p:nvPr>
            <p:ph type="body" sz="half" idx="1"/>
          </p:nvPr>
        </p:nvSpPr>
        <p:spPr>
          <a:xfrm>
            <a:off x="20205290" y="4013200"/>
            <a:ext cx="2962487" cy="8483600"/>
          </a:xfrm>
          <a:prstGeom prst="rect">
            <a:avLst/>
          </a:prstGeom>
        </p:spPr>
        <p:txBody>
          <a:bodyPr>
            <a:normAutofit fontScale="47500" lnSpcReduction="20000"/>
          </a:bodyPr>
          <a:lstStyle>
            <a:lvl1pPr marL="609600" indent="-609600" defTabSz="825500">
              <a:lnSpc>
                <a:spcPct val="100000"/>
              </a:lnSpc>
              <a:spcBef>
                <a:spcPts val="5900"/>
              </a:spcBef>
              <a:buSzPct val="75000"/>
              <a:defRPr sz="5200">
                <a:latin typeface="Helvetica Light"/>
                <a:ea typeface="Helvetica Light"/>
                <a:cs typeface="Helvetica Light"/>
                <a:sym typeface="Helvetica Light"/>
              </a:defRPr>
            </a:lvl1pPr>
          </a:lstStyle>
          <a:p>
            <a:r>
              <a:rPr lang="en-US" dirty="0"/>
              <a:t>Admissions is a part of the movie industry. AMC brought their ticket sales </a:t>
            </a:r>
            <a:r>
              <a:rPr dirty="0"/>
              <a:t>for  2021 were set in 1394.2 million </a:t>
            </a:r>
            <a:r>
              <a:rPr lang="en-US" dirty="0"/>
              <a:t>dollars </a:t>
            </a:r>
            <a:r>
              <a:rPr dirty="0"/>
              <a:t>while, in 2022, </a:t>
            </a:r>
            <a:r>
              <a:rPr lang="en-US" dirty="0"/>
              <a:t>they increased to </a:t>
            </a:r>
            <a:r>
              <a:rPr dirty="0"/>
              <a:t>2201.4 million. </a:t>
            </a:r>
            <a:r>
              <a:rPr lang="en-US" dirty="0"/>
              <a:t>On the other hand, </a:t>
            </a:r>
            <a:r>
              <a:rPr dirty="0"/>
              <a:t>Cinemark had 780 million in the end of the 2021 physical year, ending with 1246.9 million the next year.</a:t>
            </a:r>
          </a:p>
        </p:txBody>
      </p:sp>
      <p:graphicFrame>
        <p:nvGraphicFramePr>
          <p:cNvPr id="156" name="2D Column Chart"/>
          <p:cNvGraphicFramePr/>
          <p:nvPr>
            <p:extLst>
              <p:ext uri="{D42A27DB-BD31-4B8C-83A1-F6EECF244321}">
                <p14:modId xmlns:p14="http://schemas.microsoft.com/office/powerpoint/2010/main" val="963719763"/>
              </p:ext>
            </p:extLst>
          </p:nvPr>
        </p:nvGraphicFramePr>
        <p:xfrm>
          <a:off x="6418513" y="4369273"/>
          <a:ext cx="11288879" cy="70789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2">
            <a:extLst>
              <a:ext uri="{FF2B5EF4-FFF2-40B4-BE49-F238E27FC236}">
                <a16:creationId xmlns:a16="http://schemas.microsoft.com/office/drawing/2014/main" id="{689E179D-2E74-E227-315B-1B8E769C336A}"/>
              </a:ext>
            </a:extLst>
          </p:cNvPr>
          <p:cNvGraphicFramePr>
            <a:graphicFrameLocks noGrp="1"/>
          </p:cNvGraphicFramePr>
          <p:nvPr>
            <p:extLst>
              <p:ext uri="{D42A27DB-BD31-4B8C-83A1-F6EECF244321}">
                <p14:modId xmlns:p14="http://schemas.microsoft.com/office/powerpoint/2010/main" val="723290170"/>
              </p:ext>
            </p:extLst>
          </p:nvPr>
        </p:nvGraphicFramePr>
        <p:xfrm>
          <a:off x="8273657" y="4517398"/>
          <a:ext cx="2288598" cy="396240"/>
        </p:xfrm>
        <a:graphic>
          <a:graphicData uri="http://schemas.openxmlformats.org/drawingml/2006/table">
            <a:tbl>
              <a:tblPr firstRow="1" bandRow="1">
                <a:tableStyleId>{5940675A-B579-460E-94D1-54222C63F5DA}</a:tableStyleId>
              </a:tblPr>
              <a:tblGrid>
                <a:gridCol w="2288598">
                  <a:extLst>
                    <a:ext uri="{9D8B030D-6E8A-4147-A177-3AD203B41FA5}">
                      <a16:colId xmlns:a16="http://schemas.microsoft.com/office/drawing/2014/main" val="3744446855"/>
                    </a:ext>
                  </a:extLst>
                </a:gridCol>
              </a:tblGrid>
              <a:tr h="246102">
                <a:tc>
                  <a:txBody>
                    <a:bodyPr/>
                    <a:lstStyle/>
                    <a:p>
                      <a:r>
                        <a:rPr lang="en-US" dirty="0">
                          <a:solidFill>
                            <a:schemeClr val="tx1"/>
                          </a:solidFill>
                        </a:rPr>
                        <a:t>2021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77426285"/>
                  </a:ext>
                </a:extLst>
              </a:tr>
            </a:tbl>
          </a:graphicData>
        </a:graphic>
      </p:graphicFrame>
      <p:graphicFrame>
        <p:nvGraphicFramePr>
          <p:cNvPr id="3" name="Table 2">
            <a:extLst>
              <a:ext uri="{FF2B5EF4-FFF2-40B4-BE49-F238E27FC236}">
                <a16:creationId xmlns:a16="http://schemas.microsoft.com/office/drawing/2014/main" id="{EAE974B0-FF18-C8EE-845D-093E70D3AE76}"/>
              </a:ext>
            </a:extLst>
          </p:cNvPr>
          <p:cNvGraphicFramePr>
            <a:graphicFrameLocks noGrp="1"/>
          </p:cNvGraphicFramePr>
          <p:nvPr>
            <p:extLst>
              <p:ext uri="{D42A27DB-BD31-4B8C-83A1-F6EECF244321}">
                <p14:modId xmlns:p14="http://schemas.microsoft.com/office/powerpoint/2010/main" val="3276732043"/>
              </p:ext>
            </p:extLst>
          </p:nvPr>
        </p:nvGraphicFramePr>
        <p:xfrm>
          <a:off x="12849753" y="4517398"/>
          <a:ext cx="2153332" cy="396240"/>
        </p:xfrm>
        <a:graphic>
          <a:graphicData uri="http://schemas.openxmlformats.org/drawingml/2006/table">
            <a:tbl>
              <a:tblPr firstRow="1" bandRow="1">
                <a:tableStyleId>{5940675A-B579-460E-94D1-54222C63F5DA}</a:tableStyleId>
              </a:tblPr>
              <a:tblGrid>
                <a:gridCol w="2153332">
                  <a:extLst>
                    <a:ext uri="{9D8B030D-6E8A-4147-A177-3AD203B41FA5}">
                      <a16:colId xmlns:a16="http://schemas.microsoft.com/office/drawing/2014/main" val="3744446855"/>
                    </a:ext>
                  </a:extLst>
                </a:gridCol>
              </a:tblGrid>
              <a:tr h="301455">
                <a:tc>
                  <a:txBody>
                    <a:bodyPr/>
                    <a:lstStyle/>
                    <a:p>
                      <a:r>
                        <a:rPr lang="en-US" dirty="0"/>
                        <a:t>2021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77426285"/>
                  </a:ext>
                </a:extLst>
              </a:tr>
            </a:tbl>
          </a:graphicData>
        </a:graphic>
      </p:graphicFrame>
      <p:graphicFrame>
        <p:nvGraphicFramePr>
          <p:cNvPr id="4" name="Table 2">
            <a:extLst>
              <a:ext uri="{FF2B5EF4-FFF2-40B4-BE49-F238E27FC236}">
                <a16:creationId xmlns:a16="http://schemas.microsoft.com/office/drawing/2014/main" id="{10E24168-BB48-4E19-97C2-76C25C7AAB92}"/>
              </a:ext>
            </a:extLst>
          </p:cNvPr>
          <p:cNvGraphicFramePr>
            <a:graphicFrameLocks noGrp="1"/>
          </p:cNvGraphicFramePr>
          <p:nvPr>
            <p:extLst>
              <p:ext uri="{D42A27DB-BD31-4B8C-83A1-F6EECF244321}">
                <p14:modId xmlns:p14="http://schemas.microsoft.com/office/powerpoint/2010/main" val="1853308675"/>
              </p:ext>
            </p:extLst>
          </p:nvPr>
        </p:nvGraphicFramePr>
        <p:xfrm>
          <a:off x="10771555" y="4517398"/>
          <a:ext cx="1194761" cy="396240"/>
        </p:xfrm>
        <a:graphic>
          <a:graphicData uri="http://schemas.openxmlformats.org/drawingml/2006/table">
            <a:tbl>
              <a:tblPr firstRow="1" bandRow="1">
                <a:tableStyleId>{5940675A-B579-460E-94D1-54222C63F5DA}</a:tableStyleId>
              </a:tblPr>
              <a:tblGrid>
                <a:gridCol w="1194761">
                  <a:extLst>
                    <a:ext uri="{9D8B030D-6E8A-4147-A177-3AD203B41FA5}">
                      <a16:colId xmlns:a16="http://schemas.microsoft.com/office/drawing/2014/main" val="3744446855"/>
                    </a:ext>
                  </a:extLst>
                </a:gridCol>
              </a:tblGrid>
              <a:tr h="246102">
                <a:tc>
                  <a:txBody>
                    <a:bodyPr/>
                    <a:lstStyle/>
                    <a:p>
                      <a:r>
                        <a:rPr lang="en-US" dirty="0"/>
                        <a:t>2022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77426285"/>
                  </a:ext>
                </a:extLst>
              </a:tr>
            </a:tbl>
          </a:graphicData>
        </a:graphic>
      </p:graphicFrame>
      <p:graphicFrame>
        <p:nvGraphicFramePr>
          <p:cNvPr id="5" name="Table 2">
            <a:extLst>
              <a:ext uri="{FF2B5EF4-FFF2-40B4-BE49-F238E27FC236}">
                <a16:creationId xmlns:a16="http://schemas.microsoft.com/office/drawing/2014/main" id="{0E66E39D-2A99-92EA-A87B-FE0EE26CDE22}"/>
              </a:ext>
            </a:extLst>
          </p:cNvPr>
          <p:cNvGraphicFramePr>
            <a:graphicFrameLocks noGrp="1"/>
          </p:cNvGraphicFramePr>
          <p:nvPr>
            <p:extLst>
              <p:ext uri="{D42A27DB-BD31-4B8C-83A1-F6EECF244321}">
                <p14:modId xmlns:p14="http://schemas.microsoft.com/office/powerpoint/2010/main" val="937213841"/>
              </p:ext>
            </p:extLst>
          </p:nvPr>
        </p:nvGraphicFramePr>
        <p:xfrm>
          <a:off x="4561453" y="6341807"/>
          <a:ext cx="1857060" cy="2979174"/>
        </p:xfrm>
        <a:graphic>
          <a:graphicData uri="http://schemas.openxmlformats.org/drawingml/2006/table">
            <a:tbl>
              <a:tblPr firstRow="1" bandRow="1">
                <a:tableStyleId>{5940675A-B579-460E-94D1-54222C63F5DA}</a:tableStyleId>
              </a:tblPr>
              <a:tblGrid>
                <a:gridCol w="1857060">
                  <a:extLst>
                    <a:ext uri="{9D8B030D-6E8A-4147-A177-3AD203B41FA5}">
                      <a16:colId xmlns:a16="http://schemas.microsoft.com/office/drawing/2014/main" val="3744446855"/>
                    </a:ext>
                  </a:extLst>
                </a:gridCol>
              </a:tblGrid>
              <a:tr h="2979174">
                <a:tc>
                  <a:txBody>
                    <a:bodyPr/>
                    <a:lstStyle/>
                    <a:p>
                      <a:r>
                        <a:rPr lang="en-US" sz="2400" dirty="0"/>
                        <a:t>Numbers in millions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77426285"/>
                  </a:ext>
                </a:extLst>
              </a:tr>
            </a:tbl>
          </a:graphicData>
        </a:graphic>
      </p:graphicFrame>
      <p:graphicFrame>
        <p:nvGraphicFramePr>
          <p:cNvPr id="7" name="Table 2">
            <a:extLst>
              <a:ext uri="{FF2B5EF4-FFF2-40B4-BE49-F238E27FC236}">
                <a16:creationId xmlns:a16="http://schemas.microsoft.com/office/drawing/2014/main" id="{DBE386C6-E4F4-7260-5534-3A16CCEDB3AC}"/>
              </a:ext>
            </a:extLst>
          </p:cNvPr>
          <p:cNvGraphicFramePr>
            <a:graphicFrameLocks noGrp="1"/>
          </p:cNvGraphicFramePr>
          <p:nvPr>
            <p:extLst>
              <p:ext uri="{D42A27DB-BD31-4B8C-83A1-F6EECF244321}">
                <p14:modId xmlns:p14="http://schemas.microsoft.com/office/powerpoint/2010/main" val="1446361552"/>
              </p:ext>
            </p:extLst>
          </p:nvPr>
        </p:nvGraphicFramePr>
        <p:xfrm>
          <a:off x="15543355" y="4517398"/>
          <a:ext cx="1623767" cy="396240"/>
        </p:xfrm>
        <a:graphic>
          <a:graphicData uri="http://schemas.openxmlformats.org/drawingml/2006/table">
            <a:tbl>
              <a:tblPr firstRow="1" bandRow="1">
                <a:tableStyleId>{5940675A-B579-460E-94D1-54222C63F5DA}</a:tableStyleId>
              </a:tblPr>
              <a:tblGrid>
                <a:gridCol w="1623767">
                  <a:extLst>
                    <a:ext uri="{9D8B030D-6E8A-4147-A177-3AD203B41FA5}">
                      <a16:colId xmlns:a16="http://schemas.microsoft.com/office/drawing/2014/main" val="3744446855"/>
                    </a:ext>
                  </a:extLst>
                </a:gridCol>
              </a:tblGrid>
              <a:tr h="246102">
                <a:tc>
                  <a:txBody>
                    <a:bodyPr/>
                    <a:lstStyle/>
                    <a:p>
                      <a:r>
                        <a:rPr lang="en-US" dirty="0"/>
                        <a:t>2022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77426285"/>
                  </a:ext>
                </a:extLst>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oncessions"/>
          <p:cNvSpPr txBox="1">
            <a:spLocks noGrp="1"/>
          </p:cNvSpPr>
          <p:nvPr>
            <p:ph type="title"/>
          </p:nvPr>
        </p:nvSpPr>
        <p:spPr>
          <a:prstGeom prst="rect">
            <a:avLst/>
          </a:prstGeom>
        </p:spPr>
        <p:txBody>
          <a:bodyPr/>
          <a:lstStyle/>
          <a:p>
            <a:r>
              <a:rPr dirty="0"/>
              <a:t>Concessions</a:t>
            </a:r>
          </a:p>
        </p:txBody>
      </p:sp>
      <p:sp>
        <p:nvSpPr>
          <p:cNvPr id="159" name="When we looked into the concession stands of both theaters, we that AMC had 857.3 million in 2021, while in 2022, it increased to 1,313 million. In Cinemark theaters, they brought up 561.7 million in 2021 while the next year was 938.3 million."/>
          <p:cNvSpPr txBox="1">
            <a:spLocks noGrp="1"/>
          </p:cNvSpPr>
          <p:nvPr>
            <p:ph type="body" sz="half" idx="1"/>
          </p:nvPr>
        </p:nvSpPr>
        <p:spPr>
          <a:xfrm>
            <a:off x="13139639" y="4013200"/>
            <a:ext cx="10028138" cy="8483600"/>
          </a:xfrm>
          <a:prstGeom prst="rect">
            <a:avLst/>
          </a:prstGeom>
        </p:spPr>
        <p:txBody>
          <a:bodyPr/>
          <a:lstStyle>
            <a:lvl1pPr marL="609600" indent="-609600" defTabSz="825500">
              <a:lnSpc>
                <a:spcPct val="100000"/>
              </a:lnSpc>
              <a:spcBef>
                <a:spcPts val="5900"/>
              </a:spcBef>
              <a:buSzPct val="75000"/>
              <a:defRPr sz="5200">
                <a:latin typeface="Helvetica Light"/>
                <a:ea typeface="Helvetica Light"/>
                <a:cs typeface="Helvetica Light"/>
                <a:sym typeface="Helvetica Light"/>
              </a:defRPr>
            </a:lvl1pPr>
          </a:lstStyle>
          <a:p>
            <a:r>
              <a:rPr dirty="0"/>
              <a:t>When </a:t>
            </a:r>
            <a:r>
              <a:rPr lang="en-US" dirty="0"/>
              <a:t>investigating</a:t>
            </a:r>
            <a:r>
              <a:rPr dirty="0"/>
              <a:t> the concession stand</a:t>
            </a:r>
            <a:r>
              <a:rPr lang="en-US" dirty="0"/>
              <a:t> pricing</a:t>
            </a:r>
            <a:r>
              <a:rPr dirty="0"/>
              <a:t> </a:t>
            </a:r>
            <a:r>
              <a:rPr lang="en-US" dirty="0"/>
              <a:t>for</a:t>
            </a:r>
            <a:r>
              <a:rPr dirty="0"/>
              <a:t> both theaters, </a:t>
            </a:r>
            <a:r>
              <a:rPr lang="en-US" dirty="0"/>
              <a:t>it showed</a:t>
            </a:r>
            <a:r>
              <a:rPr dirty="0"/>
              <a:t> that AMC had 857.3 million in 2021, while in 2022, </a:t>
            </a:r>
            <a:r>
              <a:rPr lang="en-US" dirty="0"/>
              <a:t>increasing </a:t>
            </a:r>
            <a:r>
              <a:rPr dirty="0"/>
              <a:t>to 1,313 million. In Cinemark theaters, they brought up 561.7 million in 2021 while the next year was 938.3 million.</a:t>
            </a:r>
          </a:p>
        </p:txBody>
      </p:sp>
      <p:graphicFrame>
        <p:nvGraphicFramePr>
          <p:cNvPr id="160" name="2D Column Chart"/>
          <p:cNvGraphicFramePr/>
          <p:nvPr/>
        </p:nvGraphicFramePr>
        <p:xfrm>
          <a:off x="349819" y="5218741"/>
          <a:ext cx="8325574" cy="70789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Other"/>
          <p:cNvSpPr txBox="1">
            <a:spLocks noGrp="1"/>
          </p:cNvSpPr>
          <p:nvPr>
            <p:ph type="title"/>
          </p:nvPr>
        </p:nvSpPr>
        <p:spPr>
          <a:prstGeom prst="rect">
            <a:avLst/>
          </a:prstGeom>
        </p:spPr>
        <p:txBody>
          <a:bodyPr/>
          <a:lstStyle/>
          <a:p>
            <a:r>
              <a:rPr dirty="0"/>
              <a:t>Other</a:t>
            </a:r>
          </a:p>
        </p:txBody>
      </p:sp>
      <p:sp>
        <p:nvSpPr>
          <p:cNvPr id="163" name="AMC and . AMC brought 276.4 million in 2021 and brought 396.3 million the following year. Cinemark had 73.6 million in 2021 and had 69.4 million the following year."/>
          <p:cNvSpPr txBox="1">
            <a:spLocks noGrp="1"/>
          </p:cNvSpPr>
          <p:nvPr>
            <p:ph type="body" sz="half" idx="1"/>
          </p:nvPr>
        </p:nvSpPr>
        <p:spPr>
          <a:xfrm>
            <a:off x="19948358" y="4013200"/>
            <a:ext cx="3219419" cy="8483600"/>
          </a:xfrm>
          <a:prstGeom prst="rect">
            <a:avLst/>
          </a:prstGeom>
        </p:spPr>
        <p:txBody>
          <a:bodyPr>
            <a:normAutofit fontScale="47500" lnSpcReduction="20000"/>
          </a:bodyPr>
          <a:lstStyle>
            <a:lvl1pPr marL="609600" indent="-609600" defTabSz="825500">
              <a:lnSpc>
                <a:spcPct val="100000"/>
              </a:lnSpc>
              <a:spcBef>
                <a:spcPts val="5900"/>
              </a:spcBef>
              <a:buSzPct val="75000"/>
              <a:defRPr sz="5200">
                <a:latin typeface="Helvetica Light"/>
                <a:ea typeface="Helvetica Light"/>
                <a:cs typeface="Helvetica Light"/>
                <a:sym typeface="Helvetica Light"/>
              </a:defRPr>
            </a:lvl1pPr>
          </a:lstStyle>
          <a:p>
            <a:r>
              <a:rPr dirty="0"/>
              <a:t>AMC and </a:t>
            </a:r>
            <a:r>
              <a:rPr lang="en-US" dirty="0"/>
              <a:t>Cinemark did not just have revenue based on the food, drinks and ticket sales. This chart shows how much money both companies made, in millions, from other things the companies sold</a:t>
            </a:r>
            <a:r>
              <a:rPr dirty="0"/>
              <a:t>. AMC brought 276.4 million in 2021 and brought 396.3 million the following year. Cinemark had 73.6 million in 2021 and had 69.4 million the following year.</a:t>
            </a:r>
          </a:p>
        </p:txBody>
      </p:sp>
      <p:graphicFrame>
        <p:nvGraphicFramePr>
          <p:cNvPr id="164" name="2D Column Chart"/>
          <p:cNvGraphicFramePr/>
          <p:nvPr>
            <p:extLst>
              <p:ext uri="{D42A27DB-BD31-4B8C-83A1-F6EECF244321}">
                <p14:modId xmlns:p14="http://schemas.microsoft.com/office/powerpoint/2010/main" val="3852842087"/>
              </p:ext>
            </p:extLst>
          </p:nvPr>
        </p:nvGraphicFramePr>
        <p:xfrm>
          <a:off x="7486267" y="4715518"/>
          <a:ext cx="11064775" cy="7078964"/>
        </p:xfrm>
        <a:graphic>
          <a:graphicData uri="http://schemas.openxmlformats.org/drawingml/2006/chart">
            <c:chart xmlns:c="http://schemas.openxmlformats.org/drawingml/2006/chart" xmlns:r="http://schemas.openxmlformats.org/officeDocument/2006/relationships" r:id="rId3"/>
          </a:graphicData>
        </a:graphic>
      </p:graphicFrame>
      <p:sp>
        <p:nvSpPr>
          <p:cNvPr id="165" name="In millions"/>
          <p:cNvSpPr txBox="1"/>
          <p:nvPr/>
        </p:nvSpPr>
        <p:spPr>
          <a:xfrm>
            <a:off x="5832958" y="7171655"/>
            <a:ext cx="1302334" cy="767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r>
              <a:rPr dirty="0"/>
              <a:t>In millions</a:t>
            </a:r>
          </a:p>
        </p:txBody>
      </p:sp>
      <p:sp>
        <p:nvSpPr>
          <p:cNvPr id="166" name="2021"/>
          <p:cNvSpPr txBox="1"/>
          <p:nvPr/>
        </p:nvSpPr>
        <p:spPr>
          <a:xfrm>
            <a:off x="9558820" y="4565765"/>
            <a:ext cx="673913" cy="5557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2021</a:t>
            </a:r>
          </a:p>
        </p:txBody>
      </p:sp>
      <p:sp>
        <p:nvSpPr>
          <p:cNvPr id="167" name="2021"/>
          <p:cNvSpPr txBox="1"/>
          <p:nvPr/>
        </p:nvSpPr>
        <p:spPr>
          <a:xfrm>
            <a:off x="14622326" y="4565766"/>
            <a:ext cx="673914" cy="5557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2021</a:t>
            </a:r>
          </a:p>
        </p:txBody>
      </p:sp>
      <p:sp>
        <p:nvSpPr>
          <p:cNvPr id="168" name="2022"/>
          <p:cNvSpPr txBox="1"/>
          <p:nvPr/>
        </p:nvSpPr>
        <p:spPr>
          <a:xfrm>
            <a:off x="11978559" y="4565766"/>
            <a:ext cx="722377" cy="434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r>
              <a:rPr dirty="0"/>
              <a:t>2022</a:t>
            </a:r>
          </a:p>
        </p:txBody>
      </p:sp>
      <p:sp>
        <p:nvSpPr>
          <p:cNvPr id="169" name="2022"/>
          <p:cNvSpPr txBox="1"/>
          <p:nvPr/>
        </p:nvSpPr>
        <p:spPr>
          <a:xfrm>
            <a:off x="16806242" y="4544820"/>
            <a:ext cx="722377" cy="5557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2022</a:t>
            </a:r>
          </a:p>
        </p:txBody>
      </p:sp>
    </p:spTree>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TotalTime>
  <Words>195</Words>
  <Application>Microsoft Macintosh PowerPoint</Application>
  <PresentationFormat>Custom</PresentationFormat>
  <Paragraphs>18</Paragraphs>
  <Slides>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Canela Bold</vt:lpstr>
      <vt:lpstr>Canela Deck Regular</vt:lpstr>
      <vt:lpstr>Canela Regular</vt:lpstr>
      <vt:lpstr>Canela Text Regular</vt:lpstr>
      <vt:lpstr>Graphik</vt:lpstr>
      <vt:lpstr>Graphik-Medium</vt:lpstr>
      <vt:lpstr>Graphik-SemiboldItalic</vt:lpstr>
      <vt:lpstr>Helvetica Light</vt:lpstr>
      <vt:lpstr>Helvetica Neue</vt:lpstr>
      <vt:lpstr>23_ClassicWhite</vt:lpstr>
      <vt:lpstr>AMC vs Cinemark</vt:lpstr>
      <vt:lpstr>Admissions</vt:lpstr>
      <vt:lpstr>Concessions</vt:lpstr>
      <vt:lpstr>Other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AMC vs Cinemark</dc:title>
  <cp:lastModifiedBy>Guerrero, Jake (Jefferson Student)</cp:lastModifiedBy>
  <cp:revision>11</cp:revision>
  <dcterms:modified xsi:type="dcterms:W3CDTF">2023-08-09T19:28:27Z</dcterms:modified>
</cp:coreProperties>
</file>