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87234"/>
          <c:y val="0.0700928"/>
          <c:w val="0.807766"/>
          <c:h val="0.708558"/>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dLbls>
            <c:numFmt formatCode="#,##0" sourceLinked="0"/>
            <c:txPr>
              <a:bodyPr/>
              <a:lstStyle/>
              <a:p>
                <a:pPr>
                  <a:defRPr b="0" i="0" strike="noStrike" sz="5000" u="none">
                    <a:solidFill>
                      <a:srgbClr val="FFFFFF"/>
                    </a:solidFill>
                    <a:latin typeface="Graphik"/>
                  </a:defRPr>
                </a:pPr>
              </a:p>
            </c:txPr>
            <c:dLblPos val="inEnd"/>
            <c:showLegendKey val="0"/>
            <c:showVal val="0"/>
            <c:showCatName val="0"/>
            <c:showSerName val="0"/>
            <c:showPercent val="0"/>
            <c:showBubbleSize val="0"/>
            <c:showLeaderLines val="0"/>
          </c:dLbls>
          <c:cat>
            <c:strRef>
              <c:f>Sheet1!$B$1:$C$1</c:f>
              <c:strCache>
                <c:ptCount val="2"/>
                <c:pt idx="0">
                  <c:v>AMC</c:v>
                </c:pt>
                <c:pt idx="1">
                  <c:v>Cinemark</c:v>
                </c:pt>
              </c:strCache>
            </c:strRef>
          </c:cat>
          <c:val>
            <c:numRef>
              <c:f>Sheet1!$B$2:$C$2</c:f>
              <c:numCache>
                <c:ptCount val="2"/>
                <c:pt idx="0">
                  <c:v>1394.200000</c:v>
                </c:pt>
                <c:pt idx="1">
                  <c:v>780.000000</c:v>
                </c:pt>
              </c:numCache>
            </c:numRef>
          </c:val>
        </c:ser>
        <c:ser>
          <c:idx val="1"/>
          <c:order val="1"/>
          <c:tx>
            <c:strRef>
              <c:f>Sheet1!$A$3</c:f>
              <c:strCache>
                <c:ptCount val="1"/>
                <c:pt idx="0">
                  <c:v>Region 2</c:v>
                </c:pt>
              </c:strCache>
            </c:strRef>
          </c:tx>
          <c:spPr>
            <a:solidFill>
              <a:srgbClr val="32C5B9"/>
            </a:solidFill>
            <a:ln w="12700" cap="flat">
              <a:noFill/>
              <a:miter lim="400000"/>
            </a:ln>
            <a:effectLst/>
          </c:spPr>
          <c:invertIfNegative val="0"/>
          <c:dLbls>
            <c:numFmt formatCode="#,##0" sourceLinked="0"/>
            <c:txPr>
              <a:bodyPr/>
              <a:lstStyle/>
              <a:p>
                <a:pPr>
                  <a:defRPr b="0" i="0" strike="noStrike" sz="5000" u="none">
                    <a:solidFill>
                      <a:srgbClr val="FFFFFF"/>
                    </a:solidFill>
                    <a:latin typeface="Graphik"/>
                  </a:defRPr>
                </a:pPr>
              </a:p>
            </c:txPr>
            <c:dLblPos val="inEnd"/>
            <c:showLegendKey val="0"/>
            <c:showVal val="0"/>
            <c:showCatName val="0"/>
            <c:showSerName val="0"/>
            <c:showPercent val="0"/>
            <c:showBubbleSize val="0"/>
            <c:showLeaderLines val="0"/>
          </c:dLbls>
          <c:cat>
            <c:strRef>
              <c:f>Sheet1!$B$1:$C$1</c:f>
              <c:strCache>
                <c:ptCount val="2"/>
                <c:pt idx="0">
                  <c:v>AMC</c:v>
                </c:pt>
                <c:pt idx="1">
                  <c:v>Cinemark</c:v>
                </c:pt>
              </c:strCache>
            </c:strRef>
          </c:cat>
          <c:val>
            <c:numRef>
              <c:f>Sheet1!$B$3:$C$3</c:f>
              <c:numCache>
                <c:ptCount val="2"/>
                <c:pt idx="0">
                  <c:v>2201.400000</c:v>
                </c:pt>
                <c:pt idx="1">
                  <c:v>1246.900000</c:v>
                </c:pt>
              </c:numCache>
            </c:numRef>
          </c:val>
        </c:ser>
        <c:gapWidth val="40"/>
        <c:overlap val="-10"/>
        <c:axId val="2094734552"/>
        <c:axId val="2094734553"/>
      </c:barChart>
      <c:catAx>
        <c:axId val="2094734552"/>
        <c:scaling>
          <c:orientation val="minMax"/>
        </c:scaling>
        <c:delete val="0"/>
        <c:axPos val="b"/>
        <c:title>
          <c:tx>
            <c:rich>
              <a:bodyPr rot="0"/>
              <a:lstStyle/>
              <a:p>
                <a:pPr>
                  <a:defRPr b="0" i="0" strike="noStrike" sz="3400" u="none">
                    <a:solidFill>
                      <a:srgbClr val="000000"/>
                    </a:solidFill>
                    <a:latin typeface="Graphik"/>
                  </a:defRPr>
                </a:pPr>
                <a:r>
                  <a:rPr b="0" i="0" strike="noStrike" sz="3400" u="none">
                    <a:solidFill>
                      <a:srgbClr val="000000"/>
                    </a:solidFill>
                    <a:latin typeface="Graphik"/>
                  </a:rPr>
                  <a:t>Admissions</a:t>
                </a:r>
              </a:p>
            </c:rich>
          </c:tx>
          <c:layout/>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3400" u="none">
                <a:solidFill>
                  <a:srgbClr val="000000"/>
                </a:solidFill>
                <a:latin typeface="Graphik"/>
              </a:defRPr>
            </a:pPr>
          </a:p>
        </c:txPr>
        <c:crossAx val="2094734553"/>
        <c:crosses val="autoZero"/>
        <c:auto val="1"/>
        <c:lblAlgn val="ctr"/>
        <c:noMultiLvlLbl val="1"/>
      </c:catAx>
      <c:valAx>
        <c:axId val="2094734553"/>
        <c:scaling>
          <c:orientation val="minMax"/>
        </c:scaling>
        <c:delete val="0"/>
        <c:axPos val="l"/>
        <c:majorGridlines>
          <c:spPr>
            <a:ln w="6350" cap="flat">
              <a:solidFill>
                <a:srgbClr val="B8B8B8"/>
              </a:solidFill>
              <a:prstDash val="solid"/>
              <a:miter lim="400000"/>
            </a:ln>
          </c:spPr>
        </c:majorGridlines>
        <c:title>
          <c:tx>
            <c:rich>
              <a:bodyPr rot="-5400000"/>
              <a:lstStyle/>
              <a:p>
                <a:pPr>
                  <a:defRPr b="0" i="0" strike="noStrike" sz="3400" u="none">
                    <a:solidFill>
                      <a:srgbClr val="000000"/>
                    </a:solidFill>
                    <a:latin typeface="Graphik"/>
                  </a:defRPr>
                </a:pPr>
                <a:r>
                  <a:rPr b="0" i="0" strike="noStrike" sz="3400" u="none">
                    <a:solidFill>
                      <a:srgbClr val="000000"/>
                    </a:solidFill>
                    <a:latin typeface="Graphik"/>
                  </a:rPr>
                  <a:t>Number in Millions</a:t>
                </a:r>
              </a:p>
            </c:rich>
          </c:tx>
          <c:layout/>
          <c:overlay val="1"/>
        </c:title>
        <c:numFmt formatCode="General" sourceLinked="0"/>
        <c:majorTickMark val="none"/>
        <c:minorTickMark val="none"/>
        <c:tickLblPos val="nextTo"/>
        <c:spPr>
          <a:ln w="12700" cap="flat">
            <a:noFill/>
            <a:prstDash val="solid"/>
            <a:miter lim="400000"/>
          </a:ln>
        </c:spPr>
        <c:txPr>
          <a:bodyPr rot="0"/>
          <a:lstStyle/>
          <a:p>
            <a:pPr>
              <a:defRPr b="0" i="0" strike="noStrike" sz="3400" u="none">
                <a:solidFill>
                  <a:srgbClr val="000000"/>
                </a:solidFill>
                <a:latin typeface="Graphik"/>
              </a:defRPr>
            </a:pPr>
          </a:p>
        </c:txPr>
        <c:crossAx val="2094734552"/>
        <c:crosses val="autoZero"/>
        <c:crossBetween val="between"/>
        <c:majorUnit val="600"/>
        <c:minorUnit val="300"/>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241222"/>
          <c:y val="0.0700928"/>
          <c:w val="0.753778"/>
          <c:h val="0.708558"/>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dLbls>
            <c:numFmt formatCode="#,##0" sourceLinked="0"/>
            <c:txPr>
              <a:bodyPr/>
              <a:lstStyle/>
              <a:p>
                <a:pPr>
                  <a:defRPr b="0" i="0" strike="noStrike" sz="5000" u="none">
                    <a:solidFill>
                      <a:srgbClr val="FFFFFF"/>
                    </a:solidFill>
                    <a:latin typeface="Graphik"/>
                  </a:defRPr>
                </a:pPr>
              </a:p>
            </c:txPr>
            <c:dLblPos val="inEnd"/>
            <c:showLegendKey val="0"/>
            <c:showVal val="0"/>
            <c:showCatName val="0"/>
            <c:showSerName val="0"/>
            <c:showPercent val="0"/>
            <c:showBubbleSize val="0"/>
            <c:showLeaderLines val="0"/>
          </c:dLbls>
          <c:cat>
            <c:strRef>
              <c:f>Sheet1!$B$1:$C$1</c:f>
              <c:strCache>
                <c:ptCount val="2"/>
                <c:pt idx="0">
                  <c:v>AMC</c:v>
                </c:pt>
                <c:pt idx="1">
                  <c:v>Cinemark</c:v>
                </c:pt>
              </c:strCache>
            </c:strRef>
          </c:cat>
          <c:val>
            <c:numRef>
              <c:f>Sheet1!$B$2:$C$2</c:f>
              <c:numCache>
                <c:ptCount val="2"/>
                <c:pt idx="0">
                  <c:v>857.300000</c:v>
                </c:pt>
                <c:pt idx="1">
                  <c:v>561.700000</c:v>
                </c:pt>
              </c:numCache>
            </c:numRef>
          </c:val>
        </c:ser>
        <c:ser>
          <c:idx val="1"/>
          <c:order val="1"/>
          <c:tx>
            <c:strRef>
              <c:f>Sheet1!$A$3</c:f>
              <c:strCache>
                <c:ptCount val="1"/>
                <c:pt idx="0">
                  <c:v>Region 2</c:v>
                </c:pt>
              </c:strCache>
            </c:strRef>
          </c:tx>
          <c:spPr>
            <a:solidFill>
              <a:srgbClr val="32C5B9"/>
            </a:solidFill>
            <a:ln w="12700" cap="flat">
              <a:noFill/>
              <a:miter lim="400000"/>
            </a:ln>
            <a:effectLst/>
          </c:spPr>
          <c:invertIfNegative val="0"/>
          <c:dLbls>
            <c:numFmt formatCode="#,##0" sourceLinked="0"/>
            <c:txPr>
              <a:bodyPr/>
              <a:lstStyle/>
              <a:p>
                <a:pPr>
                  <a:defRPr b="0" i="0" strike="noStrike" sz="5000" u="none">
                    <a:solidFill>
                      <a:srgbClr val="FFFFFF"/>
                    </a:solidFill>
                    <a:latin typeface="Graphik"/>
                  </a:defRPr>
                </a:pPr>
              </a:p>
            </c:txPr>
            <c:dLblPos val="inEnd"/>
            <c:showLegendKey val="0"/>
            <c:showVal val="0"/>
            <c:showCatName val="0"/>
            <c:showSerName val="0"/>
            <c:showPercent val="0"/>
            <c:showBubbleSize val="0"/>
            <c:showLeaderLines val="0"/>
          </c:dLbls>
          <c:cat>
            <c:strRef>
              <c:f>Sheet1!$B$1:$C$1</c:f>
              <c:strCache>
                <c:ptCount val="2"/>
                <c:pt idx="0">
                  <c:v>AMC</c:v>
                </c:pt>
                <c:pt idx="1">
                  <c:v>Cinemark</c:v>
                </c:pt>
              </c:strCache>
            </c:strRef>
          </c:cat>
          <c:val>
            <c:numRef>
              <c:f>Sheet1!$B$3:$C$3</c:f>
              <c:numCache>
                <c:ptCount val="2"/>
                <c:pt idx="0">
                  <c:v>1313.700000</c:v>
                </c:pt>
                <c:pt idx="1">
                  <c:v>938.300000</c:v>
                </c:pt>
              </c:numCache>
            </c:numRef>
          </c:val>
        </c:ser>
        <c:gapWidth val="40"/>
        <c:overlap val="-10"/>
        <c:axId val="2094734552"/>
        <c:axId val="2094734553"/>
      </c:barChart>
      <c:catAx>
        <c:axId val="2094734552"/>
        <c:scaling>
          <c:orientation val="minMax"/>
        </c:scaling>
        <c:delete val="0"/>
        <c:axPos val="b"/>
        <c:title>
          <c:tx>
            <c:rich>
              <a:bodyPr rot="0"/>
              <a:lstStyle/>
              <a:p>
                <a:pPr>
                  <a:defRPr b="0" i="0" strike="noStrike" sz="3400" u="none">
                    <a:solidFill>
                      <a:srgbClr val="000000"/>
                    </a:solidFill>
                    <a:latin typeface="Graphik"/>
                  </a:defRPr>
                </a:pPr>
                <a:r>
                  <a:rPr b="0" i="0" strike="noStrike" sz="3400" u="none">
                    <a:solidFill>
                      <a:srgbClr val="000000"/>
                    </a:solidFill>
                    <a:latin typeface="Graphik"/>
                  </a:rPr>
                  <a:t>Concessions</a:t>
                </a:r>
              </a:p>
            </c:rich>
          </c:tx>
          <c:layout/>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3400" u="none">
                <a:solidFill>
                  <a:srgbClr val="000000"/>
                </a:solidFill>
                <a:latin typeface="Graphik"/>
              </a:defRPr>
            </a:pPr>
          </a:p>
        </c:txPr>
        <c:crossAx val="2094734553"/>
        <c:crosses val="autoZero"/>
        <c:auto val="1"/>
        <c:lblAlgn val="ctr"/>
        <c:noMultiLvlLbl val="1"/>
      </c:catAx>
      <c:valAx>
        <c:axId val="2094734553"/>
        <c:scaling>
          <c:orientation val="minMax"/>
        </c:scaling>
        <c:delete val="0"/>
        <c:axPos val="l"/>
        <c:majorGridlines>
          <c:spPr>
            <a:ln w="6350" cap="flat">
              <a:solidFill>
                <a:srgbClr val="B8B8B8"/>
              </a:solidFill>
              <a:prstDash val="solid"/>
              <a:miter lim="400000"/>
            </a:ln>
          </c:spPr>
        </c:majorGridlines>
        <c:title>
          <c:tx>
            <c:rich>
              <a:bodyPr rot="-5400000"/>
              <a:lstStyle/>
              <a:p>
                <a:pPr>
                  <a:defRPr b="0" i="0" strike="noStrike" sz="3400" u="none">
                    <a:solidFill>
                      <a:srgbClr val="000000"/>
                    </a:solidFill>
                    <a:latin typeface="Graphik"/>
                  </a:defRPr>
                </a:pPr>
                <a:r>
                  <a:rPr b="0" i="0" strike="noStrike" sz="3400" u="none">
                    <a:solidFill>
                      <a:srgbClr val="000000"/>
                    </a:solidFill>
                    <a:latin typeface="Graphik"/>
                  </a:rPr>
                  <a:t>In Millions</a:t>
                </a:r>
              </a:p>
            </c:rich>
          </c:tx>
          <c:layout/>
          <c:overlay val="1"/>
        </c:title>
        <c:numFmt formatCode="General" sourceLinked="0"/>
        <c:majorTickMark val="none"/>
        <c:minorTickMark val="none"/>
        <c:tickLblPos val="nextTo"/>
        <c:spPr>
          <a:ln w="12700" cap="flat">
            <a:noFill/>
            <a:prstDash val="solid"/>
            <a:miter lim="400000"/>
          </a:ln>
        </c:spPr>
        <c:txPr>
          <a:bodyPr rot="0"/>
          <a:lstStyle/>
          <a:p>
            <a:pPr>
              <a:defRPr b="0" i="0" strike="noStrike" sz="3400" u="none">
                <a:solidFill>
                  <a:srgbClr val="000000"/>
                </a:solidFill>
                <a:latin typeface="Graphik"/>
              </a:defRPr>
            </a:pPr>
          </a:p>
        </c:txPr>
        <c:crossAx val="2094734552"/>
        <c:crosses val="autoZero"/>
        <c:crossBetween val="between"/>
        <c:majorUnit val="350"/>
        <c:minorUnit val="17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71923"/>
          <c:y val="0.0700928"/>
          <c:w val="0.823077"/>
          <c:h val="0.708558"/>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dLbls>
            <c:numFmt formatCode="#,##0" sourceLinked="0"/>
            <c:txPr>
              <a:bodyPr/>
              <a:lstStyle/>
              <a:p>
                <a:pPr>
                  <a:defRPr b="0" i="0" strike="noStrike" sz="5000" u="none">
                    <a:solidFill>
                      <a:srgbClr val="FFFFFF"/>
                    </a:solidFill>
                    <a:latin typeface="Graphik"/>
                  </a:defRPr>
                </a:pPr>
              </a:p>
            </c:txPr>
            <c:dLblPos val="inEnd"/>
            <c:showLegendKey val="0"/>
            <c:showVal val="0"/>
            <c:showCatName val="0"/>
            <c:showSerName val="0"/>
            <c:showPercent val="0"/>
            <c:showBubbleSize val="0"/>
            <c:showLeaderLines val="0"/>
          </c:dLbls>
          <c:cat>
            <c:strRef>
              <c:f>Sheet1!$B$1:$C$1</c:f>
              <c:strCache>
                <c:ptCount val="2"/>
                <c:pt idx="0">
                  <c:v>AMC</c:v>
                </c:pt>
                <c:pt idx="1">
                  <c:v>Cinemark</c:v>
                </c:pt>
              </c:strCache>
            </c:strRef>
          </c:cat>
          <c:val>
            <c:numRef>
              <c:f>Sheet1!$B$2:$C$2</c:f>
              <c:numCache>
                <c:ptCount val="2"/>
                <c:pt idx="0">
                  <c:v>276.400000</c:v>
                </c:pt>
                <c:pt idx="1">
                  <c:v>73.600000</c:v>
                </c:pt>
              </c:numCache>
            </c:numRef>
          </c:val>
        </c:ser>
        <c:ser>
          <c:idx val="1"/>
          <c:order val="1"/>
          <c:tx>
            <c:strRef>
              <c:f>Sheet1!$A$3</c:f>
              <c:strCache>
                <c:ptCount val="1"/>
                <c:pt idx="0">
                  <c:v>Region 2</c:v>
                </c:pt>
              </c:strCache>
            </c:strRef>
          </c:tx>
          <c:spPr>
            <a:solidFill>
              <a:srgbClr val="32C5B9"/>
            </a:solidFill>
            <a:ln w="12700" cap="flat">
              <a:noFill/>
              <a:miter lim="400000"/>
            </a:ln>
            <a:effectLst/>
          </c:spPr>
          <c:invertIfNegative val="0"/>
          <c:dLbls>
            <c:numFmt formatCode="#,##0" sourceLinked="0"/>
            <c:txPr>
              <a:bodyPr/>
              <a:lstStyle/>
              <a:p>
                <a:pPr>
                  <a:defRPr b="0" i="0" strike="noStrike" sz="5000" u="none">
                    <a:solidFill>
                      <a:srgbClr val="FFFFFF"/>
                    </a:solidFill>
                    <a:latin typeface="Graphik"/>
                  </a:defRPr>
                </a:pPr>
              </a:p>
            </c:txPr>
            <c:dLblPos val="inEnd"/>
            <c:showLegendKey val="0"/>
            <c:showVal val="0"/>
            <c:showCatName val="0"/>
            <c:showSerName val="0"/>
            <c:showPercent val="0"/>
            <c:showBubbleSize val="0"/>
            <c:showLeaderLines val="0"/>
          </c:dLbls>
          <c:cat>
            <c:strRef>
              <c:f>Sheet1!$B$1:$C$1</c:f>
              <c:strCache>
                <c:ptCount val="2"/>
                <c:pt idx="0">
                  <c:v>AMC</c:v>
                </c:pt>
                <c:pt idx="1">
                  <c:v>Cinemark</c:v>
                </c:pt>
              </c:strCache>
            </c:strRef>
          </c:cat>
          <c:val>
            <c:numRef>
              <c:f>Sheet1!$B$3:$C$3</c:f>
              <c:numCache>
                <c:ptCount val="2"/>
                <c:pt idx="0">
                  <c:v>396.300000</c:v>
                </c:pt>
                <c:pt idx="1">
                  <c:v>69.400000</c:v>
                </c:pt>
              </c:numCache>
            </c:numRef>
          </c:val>
        </c:ser>
        <c:gapWidth val="40"/>
        <c:overlap val="-10"/>
        <c:axId val="2094734552"/>
        <c:axId val="2094734553"/>
      </c:barChart>
      <c:catAx>
        <c:axId val="2094734552"/>
        <c:scaling>
          <c:orientation val="minMax"/>
        </c:scaling>
        <c:delete val="0"/>
        <c:axPos val="b"/>
        <c:title>
          <c:tx>
            <c:rich>
              <a:bodyPr rot="0"/>
              <a:lstStyle/>
              <a:p>
                <a:pPr>
                  <a:defRPr b="0" i="0" strike="noStrike" sz="3400" u="none">
                    <a:solidFill>
                      <a:srgbClr val="000000"/>
                    </a:solidFill>
                    <a:latin typeface="Graphik"/>
                  </a:defRPr>
                </a:pPr>
                <a:r>
                  <a:rPr b="0" i="0" strike="noStrike" sz="3400" u="none">
                    <a:solidFill>
                      <a:srgbClr val="000000"/>
                    </a:solidFill>
                    <a:latin typeface="Graphik"/>
                  </a:rPr>
                  <a:t>Other</a:t>
                </a:r>
              </a:p>
            </c:rich>
          </c:tx>
          <c:layout/>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3400" u="none">
                <a:solidFill>
                  <a:srgbClr val="000000"/>
                </a:solidFill>
                <a:latin typeface="Graphik"/>
              </a:defRPr>
            </a:pPr>
          </a:p>
        </c:txPr>
        <c:crossAx val="2094734553"/>
        <c:crosses val="autoZero"/>
        <c:auto val="1"/>
        <c:lblAlgn val="ctr"/>
        <c:noMultiLvlLbl val="1"/>
      </c:catAx>
      <c:valAx>
        <c:axId val="2094734553"/>
        <c:scaling>
          <c:orientation val="minMax"/>
        </c:scaling>
        <c:delete val="0"/>
        <c:axPos val="l"/>
        <c:majorGridlines>
          <c:spPr>
            <a:ln w="6350" cap="flat">
              <a:solidFill>
                <a:srgbClr val="B8B8B8"/>
              </a:solidFill>
              <a:prstDash val="solid"/>
              <a:miter lim="400000"/>
            </a:ln>
          </c:spPr>
        </c:majorGridlines>
        <c:title>
          <c:tx>
            <c:rich>
              <a:bodyPr rot="-5400000"/>
              <a:lstStyle/>
              <a:p>
                <a:pPr>
                  <a:defRPr b="0" i="0" strike="noStrike" sz="3400" u="none">
                    <a:solidFill>
                      <a:srgbClr val="000000"/>
                    </a:solidFill>
                    <a:latin typeface="Graphik"/>
                  </a:defRPr>
                </a:pPr>
                <a:r>
                  <a:rPr b="0" i="0" strike="noStrike" sz="3400" u="none">
                    <a:solidFill>
                      <a:srgbClr val="000000"/>
                    </a:solidFill>
                    <a:latin typeface="Graphik"/>
                  </a:rPr>
                  <a:t>In Millions</a:t>
                </a:r>
              </a:p>
            </c:rich>
          </c:tx>
          <c:layout/>
          <c:overlay val="1"/>
        </c:title>
        <c:numFmt formatCode="General" sourceLinked="0"/>
        <c:majorTickMark val="none"/>
        <c:minorTickMark val="none"/>
        <c:tickLblPos val="nextTo"/>
        <c:spPr>
          <a:ln w="12700" cap="flat">
            <a:noFill/>
            <a:prstDash val="solid"/>
            <a:miter lim="400000"/>
          </a:ln>
        </c:spPr>
        <c:txPr>
          <a:bodyPr rot="0"/>
          <a:lstStyle/>
          <a:p>
            <a:pPr>
              <a:defRPr b="0" i="0" strike="noStrike" sz="3400" u="none">
                <a:solidFill>
                  <a:srgbClr val="000000"/>
                </a:solidFill>
                <a:latin typeface="Graphik"/>
              </a:defRPr>
            </a:pPr>
          </a:p>
        </c:txPr>
        <c:crossAx val="2094734552"/>
        <c:crosses val="autoZero"/>
        <c:crossBetween val="between"/>
        <c:majorUnit val="100"/>
        <c:minorUnit val="50"/>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941297804_1296x1457.jpg"/>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915009552_2264x1509.jpg"/>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740519873_3318x2212.jpg"/>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740519873_3318x2212.jpg"/>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519873_3318x2212.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Image"/>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Image"/>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MC vs Cinemark"/>
          <p:cNvSpPr txBox="1"/>
          <p:nvPr>
            <p:ph type="ctrTitle"/>
          </p:nvPr>
        </p:nvSpPr>
        <p:spPr>
          <a:prstGeom prst="rect">
            <a:avLst/>
          </a:prstGeom>
        </p:spPr>
        <p:txBody>
          <a:bodyPr/>
          <a:lstStyle/>
          <a:p>
            <a:pPr/>
            <a:r>
              <a:t>AMC vs Cinemark</a:t>
            </a:r>
          </a:p>
        </p:txBody>
      </p:sp>
      <p:sp>
        <p:nvSpPr>
          <p:cNvPr id="152" name="By Jake Guerrero"/>
          <p:cNvSpPr txBox="1"/>
          <p:nvPr>
            <p:ph type="subTitle" sz="quarter" idx="1"/>
          </p:nvPr>
        </p:nvSpPr>
        <p:spPr>
          <a:prstGeom prst="rect">
            <a:avLst/>
          </a:prstGeom>
        </p:spPr>
        <p:txBody>
          <a:bodyPr/>
          <a:lstStyle/>
          <a:p>
            <a:pPr/>
            <a:r>
              <a:t>By Jake Guerrero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Admissions"/>
          <p:cNvSpPr txBox="1"/>
          <p:nvPr>
            <p:ph type="title"/>
          </p:nvPr>
        </p:nvSpPr>
        <p:spPr>
          <a:prstGeom prst="rect">
            <a:avLst/>
          </a:prstGeom>
        </p:spPr>
        <p:txBody>
          <a:bodyPr/>
          <a:lstStyle/>
          <a:p>
            <a:pPr/>
            <a:r>
              <a:t>Admissions</a:t>
            </a:r>
          </a:p>
        </p:txBody>
      </p:sp>
      <p:sp>
        <p:nvSpPr>
          <p:cNvPr id="155" name="Admissions for Amc for the physical year of 2021 were set in 1394.2 million us dollars while, in 2022, 2201.4 million. Cinemark had 780 million in the end of the 2021 physical year, ending with 1246.9 million the next year."/>
          <p:cNvSpPr txBox="1"/>
          <p:nvPr>
            <p:ph type="body" sz="half" idx="1"/>
          </p:nvPr>
        </p:nvSpPr>
        <p:spPr>
          <a:xfrm>
            <a:off x="14090285" y="4013200"/>
            <a:ext cx="9077493" cy="8483600"/>
          </a:xfrm>
          <a:prstGeom prst="rect">
            <a:avLst/>
          </a:prstGeom>
        </p:spPr>
        <p:txBody>
          <a:bodyPr/>
          <a:lstStyle>
            <a:lvl1pPr marL="609600" indent="-609600" defTabSz="825500">
              <a:lnSpc>
                <a:spcPct val="100000"/>
              </a:lnSpc>
              <a:spcBef>
                <a:spcPts val="5900"/>
              </a:spcBef>
              <a:buSzPct val="75000"/>
              <a:defRPr sz="5200">
                <a:latin typeface="Helvetica Light"/>
                <a:ea typeface="Helvetica Light"/>
                <a:cs typeface="Helvetica Light"/>
                <a:sym typeface="Helvetica Light"/>
              </a:defRPr>
            </a:lvl1pPr>
          </a:lstStyle>
          <a:p>
            <a:pPr/>
            <a:r>
              <a:t>Admissions for Amc for the physical year of 2021 were set in 1394.2 million us dollars while, in 2022, 2201.4 million. Cinemark had 780 million in the end of the 2021 physical year, ending with 1246.9 million the next year.</a:t>
            </a:r>
          </a:p>
        </p:txBody>
      </p:sp>
      <p:graphicFrame>
        <p:nvGraphicFramePr>
          <p:cNvPr id="156" name="2D Column Chart"/>
          <p:cNvGraphicFramePr/>
          <p:nvPr/>
        </p:nvGraphicFramePr>
        <p:xfrm>
          <a:off x="490594" y="4527789"/>
          <a:ext cx="12120602" cy="7910686"/>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Concessions"/>
          <p:cNvSpPr txBox="1"/>
          <p:nvPr>
            <p:ph type="title"/>
          </p:nvPr>
        </p:nvSpPr>
        <p:spPr>
          <a:prstGeom prst="rect">
            <a:avLst/>
          </a:prstGeom>
        </p:spPr>
        <p:txBody>
          <a:bodyPr/>
          <a:lstStyle/>
          <a:p>
            <a:pPr/>
            <a:r>
              <a:t>Concessions</a:t>
            </a:r>
          </a:p>
        </p:txBody>
      </p:sp>
      <p:sp>
        <p:nvSpPr>
          <p:cNvPr id="159" name="When we looked into the concession stands of both theaters, we that AMC had 857.3 million in 2021, while in 2022, it increased to 1,313 million. In Cinemark theaters, they brought up 561.7 million in 2021 while the next year was 938.3 million."/>
          <p:cNvSpPr txBox="1"/>
          <p:nvPr>
            <p:ph type="body" sz="half" idx="1"/>
          </p:nvPr>
        </p:nvSpPr>
        <p:spPr>
          <a:xfrm>
            <a:off x="13139639" y="4013200"/>
            <a:ext cx="10028138" cy="8483600"/>
          </a:xfrm>
          <a:prstGeom prst="rect">
            <a:avLst/>
          </a:prstGeom>
        </p:spPr>
        <p:txBody>
          <a:bodyPr/>
          <a:lstStyle>
            <a:lvl1pPr marL="609600" indent="-609600" defTabSz="825500">
              <a:lnSpc>
                <a:spcPct val="100000"/>
              </a:lnSpc>
              <a:spcBef>
                <a:spcPts val="5900"/>
              </a:spcBef>
              <a:buSzPct val="75000"/>
              <a:defRPr sz="5200">
                <a:latin typeface="Helvetica Light"/>
                <a:ea typeface="Helvetica Light"/>
                <a:cs typeface="Helvetica Light"/>
                <a:sym typeface="Helvetica Light"/>
              </a:defRPr>
            </a:lvl1pPr>
          </a:lstStyle>
          <a:p>
            <a:pPr/>
            <a:r>
              <a:t>When we looked into the concession stands of both theaters, we that AMC had 857.3 million in 2021, while in 2022, it increased to 1,313 million. In Cinemark theaters, they brought up 561.7 million in 2021 while the next year was 938.3 million.</a:t>
            </a:r>
          </a:p>
        </p:txBody>
      </p:sp>
      <p:graphicFrame>
        <p:nvGraphicFramePr>
          <p:cNvPr id="160" name="2D Column Chart"/>
          <p:cNvGraphicFramePr/>
          <p:nvPr/>
        </p:nvGraphicFramePr>
        <p:xfrm>
          <a:off x="2600233" y="5043176"/>
          <a:ext cx="9157297" cy="7910686"/>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Other"/>
          <p:cNvSpPr txBox="1"/>
          <p:nvPr>
            <p:ph type="title"/>
          </p:nvPr>
        </p:nvSpPr>
        <p:spPr>
          <a:prstGeom prst="rect">
            <a:avLst/>
          </a:prstGeom>
        </p:spPr>
        <p:txBody>
          <a:bodyPr/>
          <a:lstStyle/>
          <a:p>
            <a:pPr/>
            <a:r>
              <a:t>Other</a:t>
            </a:r>
          </a:p>
        </p:txBody>
      </p:sp>
      <p:sp>
        <p:nvSpPr>
          <p:cNvPr id="163" name="AMC and . AMC brought 276.4 million in 2021 and brought 396.3 million the following year. Cinemark had 73.6 million in 2021 and had 69.4 million the following year."/>
          <p:cNvSpPr txBox="1"/>
          <p:nvPr>
            <p:ph type="body" sz="half" idx="1"/>
          </p:nvPr>
        </p:nvSpPr>
        <p:spPr>
          <a:xfrm>
            <a:off x="12822356" y="4013200"/>
            <a:ext cx="10345421" cy="8483600"/>
          </a:xfrm>
          <a:prstGeom prst="rect">
            <a:avLst/>
          </a:prstGeom>
        </p:spPr>
        <p:txBody>
          <a:bodyPr/>
          <a:lstStyle>
            <a:lvl1pPr marL="609600" indent="-609600" defTabSz="825500">
              <a:lnSpc>
                <a:spcPct val="100000"/>
              </a:lnSpc>
              <a:spcBef>
                <a:spcPts val="5900"/>
              </a:spcBef>
              <a:buSzPct val="75000"/>
              <a:defRPr sz="5200">
                <a:latin typeface="Helvetica Light"/>
                <a:ea typeface="Helvetica Light"/>
                <a:cs typeface="Helvetica Light"/>
                <a:sym typeface="Helvetica Light"/>
              </a:defRPr>
            </a:lvl1pPr>
          </a:lstStyle>
          <a:p>
            <a:pPr/>
            <a:r>
              <a:t>AMC and . AMC brought 276.4 million in 2021 and brought 396.3 million the following year. Cinemark had 73.6 million in 2021 and had 69.4 million the following year.</a:t>
            </a:r>
          </a:p>
        </p:txBody>
      </p:sp>
      <p:graphicFrame>
        <p:nvGraphicFramePr>
          <p:cNvPr id="164" name="2D Column Chart"/>
          <p:cNvGraphicFramePr/>
          <p:nvPr/>
        </p:nvGraphicFramePr>
        <p:xfrm>
          <a:off x="-80822" y="4715518"/>
          <a:ext cx="11896497" cy="7910686"/>
        </p:xfrm>
        <a:graphic xmlns:a="http://schemas.openxmlformats.org/drawingml/2006/main">
          <a:graphicData uri="http://schemas.openxmlformats.org/drawingml/2006/chart">
            <c:chart xmlns:c="http://schemas.openxmlformats.org/drawingml/2006/chart" r:id="rId2"/>
          </a:graphicData>
        </a:graphic>
      </p:graphicFrame>
      <p:sp>
        <p:nvSpPr>
          <p:cNvPr id="165" name="2021"/>
          <p:cNvSpPr txBox="1"/>
          <p:nvPr/>
        </p:nvSpPr>
        <p:spPr>
          <a:xfrm>
            <a:off x="2025466" y="4395773"/>
            <a:ext cx="673914" cy="5557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2021</a:t>
            </a:r>
          </a:p>
        </p:txBody>
      </p:sp>
      <p:sp>
        <p:nvSpPr>
          <p:cNvPr id="166" name="2021"/>
          <p:cNvSpPr txBox="1"/>
          <p:nvPr/>
        </p:nvSpPr>
        <p:spPr>
          <a:xfrm>
            <a:off x="4835418" y="4395773"/>
            <a:ext cx="673914" cy="5557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2021</a:t>
            </a:r>
          </a:p>
        </p:txBody>
      </p:sp>
      <p:sp>
        <p:nvSpPr>
          <p:cNvPr id="167" name="2022"/>
          <p:cNvSpPr txBox="1"/>
          <p:nvPr/>
        </p:nvSpPr>
        <p:spPr>
          <a:xfrm>
            <a:off x="3235867" y="4395773"/>
            <a:ext cx="722377" cy="5557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2022</a:t>
            </a:r>
          </a:p>
        </p:txBody>
      </p:sp>
      <p:sp>
        <p:nvSpPr>
          <p:cNvPr id="168" name="2022"/>
          <p:cNvSpPr txBox="1"/>
          <p:nvPr/>
        </p:nvSpPr>
        <p:spPr>
          <a:xfrm>
            <a:off x="5922099" y="4395773"/>
            <a:ext cx="722377" cy="5557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2022</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