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60" d="100"/>
          <a:sy n="6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6134699999999999"/>
          <c:y val="5.90901E-2"/>
          <c:w val="0.83365299999999998"/>
          <c:h val="0.677597"/>
        </c:manualLayout>
      </c:layout>
      <c:barChart>
        <c:barDir val="col"/>
        <c:grouping val="clustered"/>
        <c:varyColors val="0"/>
        <c:ser>
          <c:idx val="0"/>
          <c:order val="0"/>
          <c:tx>
            <c:strRef>
              <c:f>Sheet1!$A$2</c:f>
              <c:strCache>
                <c:ptCount val="1"/>
                <c:pt idx="0">
                  <c:v>Users in Millions</c:v>
                </c:pt>
              </c:strCache>
            </c:strRef>
          </c:tx>
          <c:spPr>
            <a:solidFill>
              <a:schemeClr val="accent1"/>
            </a:solidFill>
            <a:ln w="12700" cap="flat">
              <a:noFill/>
              <a:miter lim="400000"/>
            </a:ln>
            <a:effectLst/>
          </c:spPr>
          <c:invertIfNegative val="0"/>
          <c:cat>
            <c:strRef>
              <c:f>Sheet1!$B$1:$E$1</c:f>
              <c:strCache>
                <c:ptCount val="4"/>
                <c:pt idx="0">
                  <c:v>1996</c:v>
                </c:pt>
                <c:pt idx="1">
                  <c:v>2000</c:v>
                </c:pt>
                <c:pt idx="2">
                  <c:v>2012</c:v>
                </c:pt>
                <c:pt idx="3">
                  <c:v>2021</c:v>
                </c:pt>
              </c:strCache>
            </c:strRef>
          </c:cat>
          <c:val>
            <c:numRef>
              <c:f>Sheet1!$B$2:$E$2</c:f>
              <c:numCache>
                <c:formatCode>General</c:formatCode>
                <c:ptCount val="4"/>
                <c:pt idx="0">
                  <c:v>5</c:v>
                </c:pt>
                <c:pt idx="1">
                  <c:v>23</c:v>
                </c:pt>
                <c:pt idx="2">
                  <c:v>3.5</c:v>
                </c:pt>
                <c:pt idx="3">
                  <c:v>1.5</c:v>
                </c:pt>
              </c:numCache>
            </c:numRef>
          </c:val>
          <c:extLst>
            <c:ext xmlns:c16="http://schemas.microsoft.com/office/drawing/2014/chart" uri="{C3380CC4-5D6E-409C-BE32-E72D297353CC}">
              <c16:uniqueId val="{00000000-A77D-1748-A18C-270467E8DC5C}"/>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Years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title>
          <c:tx>
            <c:rich>
              <a:bodyPr rot="-5400000"/>
              <a:lstStyle/>
              <a:p>
                <a:pPr>
                  <a:defRPr sz="3400" b="0" i="0" u="none" strike="noStrike">
                    <a:solidFill>
                      <a:srgbClr val="000000"/>
                    </a:solidFill>
                    <a:latin typeface="Helvetica Neue"/>
                  </a:defRPr>
                </a:pPr>
                <a:r>
                  <a:rPr lang="en-US" sz="3400" b="0" i="0" u="none" strike="noStrike">
                    <a:solidFill>
                      <a:srgbClr val="000000"/>
                    </a:solidFill>
                    <a:latin typeface="Helvetica Neue"/>
                  </a:rPr>
                  <a:t>Number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7.5"/>
        <c:minorUnit val="3.75"/>
      </c:valAx>
      <c:spPr>
        <a:noFill/>
        <a:ln w="12700" cap="flat">
          <a:noFill/>
          <a:miter lim="400000"/>
        </a:ln>
        <a:effectLst/>
      </c:spPr>
    </c:plotArea>
    <c:legend>
      <c:legendPos val="b"/>
      <c:layout>
        <c:manualLayout>
          <c:xMode val="edge"/>
          <c:yMode val="edge"/>
          <c:x val="0.140593"/>
          <c:y val="0.92840999999999996"/>
          <c:w val="0.84135000000000004"/>
          <c:h val="7.1590100000000004E-2"/>
        </c:manualLayout>
      </c:layout>
      <c:overlay val="1"/>
      <c:spPr>
        <a:noFill/>
        <a:ln w="12700" cap="flat">
          <a:noFill/>
          <a:miter lim="400000"/>
        </a:ln>
        <a:effectLst/>
      </c:spPr>
      <c:txPr>
        <a:bodyPr rot="0"/>
        <a:lstStyle/>
        <a:p>
          <a:pPr>
            <a:defRPr sz="3400" b="0" i="0" u="none" strike="noStrike">
              <a:solidFill>
                <a:srgbClr val="000000"/>
              </a:solidFill>
              <a:latin typeface="Helvetica Neue"/>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75206"/>
          <c:y val="5.7470300000000002E-2"/>
          <c:w val="0.80361099999999996"/>
          <c:h val="0.659416"/>
        </c:manualLayout>
      </c:layout>
      <c:barChart>
        <c:barDir val="bar"/>
        <c:grouping val="stacked"/>
        <c:varyColors val="0"/>
        <c:ser>
          <c:idx val="0"/>
          <c:order val="0"/>
          <c:tx>
            <c:strRef>
              <c:f>Sheet1!$A$2</c:f>
              <c:strCache>
                <c:ptCount val="1"/>
                <c:pt idx="0">
                  <c:v>Users in Millions</c:v>
                </c:pt>
              </c:strCache>
            </c:strRef>
          </c:tx>
          <c:spPr>
            <a:solidFill>
              <a:schemeClr val="accent1"/>
            </a:solidFill>
            <a:ln w="12700" cap="flat">
              <a:noFill/>
              <a:miter lim="400000"/>
            </a:ln>
            <a:effectLst/>
          </c:spPr>
          <c:invertIfNegative val="0"/>
          <c:cat>
            <c:strRef>
              <c:f>Sheet1!$B$1:$D$1</c:f>
              <c:strCache>
                <c:ptCount val="3"/>
                <c:pt idx="0">
                  <c:v>2015</c:v>
                </c:pt>
                <c:pt idx="1">
                  <c:v>2016</c:v>
                </c:pt>
                <c:pt idx="2">
                  <c:v>2018</c:v>
                </c:pt>
              </c:strCache>
            </c:strRef>
          </c:cat>
          <c:val>
            <c:numRef>
              <c:f>Sheet1!$B$2:$D$2</c:f>
              <c:numCache>
                <c:formatCode>General</c:formatCode>
                <c:ptCount val="3"/>
                <c:pt idx="0">
                  <c:v>9</c:v>
                </c:pt>
                <c:pt idx="1">
                  <c:v>10</c:v>
                </c:pt>
                <c:pt idx="2">
                  <c:v>18</c:v>
                </c:pt>
              </c:numCache>
            </c:numRef>
          </c:val>
          <c:extLst>
            <c:ext xmlns:c16="http://schemas.microsoft.com/office/drawing/2014/chart" uri="{C3380CC4-5D6E-409C-BE32-E72D297353CC}">
              <c16:uniqueId val="{00000000-E738-B146-98D3-91D24AE5CB5C}"/>
            </c:ext>
          </c:extLst>
        </c:ser>
        <c:dLbls>
          <c:showLegendKey val="0"/>
          <c:showVal val="0"/>
          <c:showCatName val="0"/>
          <c:showSerName val="0"/>
          <c:showPercent val="0"/>
          <c:showBubbleSize val="0"/>
        </c:dLbls>
        <c:gapWidth val="40"/>
        <c:overlap val="100"/>
        <c:axId val="2094734552"/>
        <c:axId val="2094734553"/>
      </c:barChart>
      <c:catAx>
        <c:axId val="2094734552"/>
        <c:scaling>
          <c:orientation val="maxMin"/>
        </c:scaling>
        <c:delete val="0"/>
        <c:axPos val="l"/>
        <c:title>
          <c:tx>
            <c:rich>
              <a:bodyPr rot="-5400000"/>
              <a:lstStyle/>
              <a:p>
                <a:pPr>
                  <a:defRPr sz="3400" b="0" i="0" u="none" strike="noStrike">
                    <a:solidFill>
                      <a:srgbClr val="000000"/>
                    </a:solidFill>
                    <a:latin typeface="Helvetica Neue"/>
                  </a:defRPr>
                </a:pPr>
                <a:r>
                  <a:rPr lang="en-US" sz="3400" b="0" i="0" u="none" strike="noStrike">
                    <a:solidFill>
                      <a:srgbClr val="000000"/>
                    </a:solidFill>
                    <a:latin typeface="Helvetica Neue"/>
                  </a:rPr>
                  <a:t>Years</a:t>
                </a:r>
              </a:p>
            </c:rich>
          </c:tx>
          <c:overlay val="1"/>
        </c:title>
        <c:numFmt formatCode="General" sourceLinked="0"/>
        <c:majorTickMark val="none"/>
        <c:minorTickMark val="none"/>
        <c:tickLblPos val="nextTo"/>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Number of Users</a:t>
                </a:r>
              </a:p>
            </c:rich>
          </c:tx>
          <c:overlay val="1"/>
        </c:title>
        <c:numFmt formatCode="General" sourceLinked="0"/>
        <c:majorTickMark val="none"/>
        <c:minorTickMark val="none"/>
        <c:tickLblPos val="high"/>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4.5"/>
        <c:minorUnit val="2.25"/>
      </c:valAx>
      <c:spPr>
        <a:noFill/>
        <a:ln w="12700" cap="flat">
          <a:noFill/>
          <a:miter lim="400000"/>
        </a:ln>
        <a:effectLst/>
      </c:spPr>
    </c:plotArea>
    <c:legend>
      <c:legendPos val="b"/>
      <c:layout>
        <c:manualLayout>
          <c:xMode val="edge"/>
          <c:yMode val="edge"/>
          <c:x val="0.225579"/>
          <c:y val="0.93003000000000002"/>
          <c:w val="0.70286499999999996"/>
          <c:h val="6.9970299999999999E-2"/>
        </c:manualLayout>
      </c:layout>
      <c:overlay val="1"/>
      <c:spPr>
        <a:noFill/>
        <a:ln w="12700" cap="flat">
          <a:noFill/>
          <a:miter lim="400000"/>
        </a:ln>
        <a:effectLst/>
      </c:spPr>
      <c:txPr>
        <a:bodyPr rot="0"/>
        <a:lstStyle/>
        <a:p>
          <a:pPr>
            <a:defRPr sz="3400" b="0" i="0" u="none" strike="noStrike">
              <a:solidFill>
                <a:srgbClr val="000000"/>
              </a:solidFill>
              <a:latin typeface="Helvetica Neue"/>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c.com/2015/05/12/timeline-aol-through-the-years.html" TargetMode="External"/><Relationship Id="rId2" Type="http://schemas.openxmlformats.org/officeDocument/2006/relationships/hyperlink" Target="https://www.cnbc.com/2021/05/03/aol-1point5-million-people-still-pay-for-service-but-not-for-dial-up-internet.html" TargetMode="External"/><Relationship Id="rId1" Type="http://schemas.openxmlformats.org/officeDocument/2006/relationships/slideLayout" Target="../slideLayouts/slideLayout4.xml"/><Relationship Id="rId6" Type="http://schemas.openxmlformats.org/officeDocument/2006/relationships/hyperlink" Target="https://www.sellcell.com/blog/most-popular-email-provider-by-number-of-users/" TargetMode="External"/><Relationship Id="rId5" Type="http://schemas.openxmlformats.org/officeDocument/2006/relationships/hyperlink" Target="https://techjury.net/blog/gmail-statistics/" TargetMode="External"/><Relationship Id="rId4" Type="http://schemas.openxmlformats.org/officeDocument/2006/relationships/hyperlink" Target="https://time.com/43263/gmail-10th-annivers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Jake Guerrero"/>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Jake Guerrero</a:t>
            </a:r>
          </a:p>
        </p:txBody>
      </p:sp>
      <p:sp>
        <p:nvSpPr>
          <p:cNvPr id="152" name="Email Usage"/>
          <p:cNvSpPr txBox="1">
            <a:spLocks noGrp="1"/>
          </p:cNvSpPr>
          <p:nvPr>
            <p:ph type="ctrTitle"/>
          </p:nvPr>
        </p:nvSpPr>
        <p:spPr>
          <a:prstGeom prst="rect">
            <a:avLst/>
          </a:prstGeom>
        </p:spPr>
        <p:txBody>
          <a:bodyPr/>
          <a:lstStyle/>
          <a:p>
            <a:r>
              <a:t>Email Usage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mail Usage"/>
          <p:cNvSpPr txBox="1">
            <a:spLocks noGrp="1"/>
          </p:cNvSpPr>
          <p:nvPr>
            <p:ph type="title"/>
          </p:nvPr>
        </p:nvSpPr>
        <p:spPr>
          <a:prstGeom prst="rect">
            <a:avLst/>
          </a:prstGeom>
        </p:spPr>
        <p:txBody>
          <a:bodyPr/>
          <a:lstStyle/>
          <a:p>
            <a:r>
              <a:t>Email Usage</a:t>
            </a:r>
          </a:p>
        </p:txBody>
      </p:sp>
      <p:sp>
        <p:nvSpPr>
          <p:cNvPr id="155" name="Majority of every person in the world has at least an email set up in their name, around 85% of the world. Statistics tell us that in 2025, over 376 billon emails will have been sent to people all over the world. 90 percent of users in the United States "/>
          <p:cNvSpPr txBox="1">
            <a:spLocks noGrp="1"/>
          </p:cNvSpPr>
          <p:nvPr>
            <p:ph type="body" sz="half" idx="1"/>
          </p:nvPr>
        </p:nvSpPr>
        <p:spPr>
          <a:xfrm>
            <a:off x="10115456" y="4248504"/>
            <a:ext cx="13062044" cy="8256012"/>
          </a:xfrm>
          <a:prstGeom prst="rect">
            <a:avLst/>
          </a:prstGeom>
        </p:spPr>
        <p:txBody>
          <a:bodyPr/>
          <a:lstStyle>
            <a:lvl1pPr marL="548639" indent="-548639" defTabSz="2194505">
              <a:spcBef>
                <a:spcPts val="4000"/>
              </a:spcBef>
              <a:defRPr sz="4319"/>
            </a:lvl1pPr>
          </a:lstStyle>
          <a:p>
            <a:r>
              <a:rPr dirty="0"/>
              <a:t>Majority of every person in the world has at least an email set up in their name, around 85% of the world. Statistics tell us that in 2025, over 376 bill</a:t>
            </a:r>
            <a:r>
              <a:rPr lang="en-US" dirty="0"/>
              <a:t>i</a:t>
            </a:r>
            <a:r>
              <a:rPr dirty="0"/>
              <a:t>on emails will have been sent to people all over the world. 90 percent of users in the United States are on Google Mail, showing over 130 million people on the site. AOL is another company that provides help for people sending emails to other people around the world. During its peak, AOL had the most people using the service. People use these email providers in their everyday life and email usage is expected to continue to rise, having over a billion users in 2025.</a:t>
            </a:r>
          </a:p>
        </p:txBody>
      </p:sp>
      <p:pic>
        <p:nvPicPr>
          <p:cNvPr id="156" name="Image" descr="Image"/>
          <p:cNvPicPr>
            <a:picLocks noChangeAspect="1"/>
          </p:cNvPicPr>
          <p:nvPr/>
        </p:nvPicPr>
        <p:blipFill>
          <a:blip r:embed="rId2"/>
          <a:stretch>
            <a:fillRect/>
          </a:stretch>
        </p:blipFill>
        <p:spPr>
          <a:xfrm>
            <a:off x="1904413" y="5511172"/>
            <a:ext cx="6714465" cy="445952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OL"/>
          <p:cNvSpPr txBox="1">
            <a:spLocks noGrp="1"/>
          </p:cNvSpPr>
          <p:nvPr>
            <p:ph type="title"/>
          </p:nvPr>
        </p:nvSpPr>
        <p:spPr>
          <a:prstGeom prst="rect">
            <a:avLst/>
          </a:prstGeom>
        </p:spPr>
        <p:txBody>
          <a:bodyPr/>
          <a:lstStyle/>
          <a:p>
            <a:r>
              <a:t>AOL</a:t>
            </a:r>
          </a:p>
        </p:txBody>
      </p:sp>
      <p:sp>
        <p:nvSpPr>
          <p:cNvPr id="159" name="•In 1993, American Online (AOL) and Delphi started using email services. In 1996, around 5 million people had subscribed to the service. At the services peak four years later, 23 million people joined AOL’s services. In subsequent years, when Google, Yah"/>
          <p:cNvSpPr txBox="1">
            <a:spLocks noGrp="1"/>
          </p:cNvSpPr>
          <p:nvPr>
            <p:ph type="body" sz="half" idx="1"/>
          </p:nvPr>
        </p:nvSpPr>
        <p:spPr>
          <a:xfrm>
            <a:off x="13758531" y="1835625"/>
            <a:ext cx="10625470" cy="10349287"/>
          </a:xfrm>
          <a:prstGeom prst="rect">
            <a:avLst/>
          </a:prstGeom>
        </p:spPr>
        <p:txBody>
          <a:bodyPr>
            <a:normAutofit fontScale="77500" lnSpcReduction="20000"/>
          </a:bodyPr>
          <a:lstStyle/>
          <a:p>
            <a:pPr marL="0" indent="0" defTabSz="347472">
              <a:lnSpc>
                <a:spcPts val="8000"/>
              </a:lnSpc>
              <a:spcBef>
                <a:spcPts val="0"/>
              </a:spcBef>
              <a:buSzTx/>
              <a:buNone/>
              <a:defRPr sz="4864"/>
            </a:pPr>
            <a:r>
              <a:rPr sz="5982" dirty="0">
                <a:latin typeface="Times Roman"/>
                <a:ea typeface="Times Roman"/>
                <a:cs typeface="Times Roman"/>
                <a:sym typeface="Times Roman"/>
              </a:rPr>
              <a:t>•</a:t>
            </a:r>
            <a:r>
              <a:rPr dirty="0"/>
              <a:t>In 1993, American Online (AOL) and Delphi started using email services. In 1996, around 5 million people had subscribed to the service. At the services peak four years later, 23 million people joined AOL’s services. In subsequent years, when Google, Yahoo, and other services became available, the amount of people joining AOL decreased. In 2012, the service had around 3.5 million people and 9 years later, it had dwindled down to 1.5 million people.</a:t>
            </a:r>
          </a:p>
        </p:txBody>
      </p:sp>
      <p:graphicFrame>
        <p:nvGraphicFramePr>
          <p:cNvPr id="160" name="2D Column Chart"/>
          <p:cNvGraphicFramePr/>
          <p:nvPr>
            <p:extLst>
              <p:ext uri="{D42A27DB-BD31-4B8C-83A1-F6EECF244321}">
                <p14:modId xmlns:p14="http://schemas.microsoft.com/office/powerpoint/2010/main" val="906631638"/>
              </p:ext>
            </p:extLst>
          </p:nvPr>
        </p:nvGraphicFramePr>
        <p:xfrm>
          <a:off x="-253586" y="4680710"/>
          <a:ext cx="13629344" cy="839243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mail"/>
          <p:cNvSpPr txBox="1">
            <a:spLocks noGrp="1"/>
          </p:cNvSpPr>
          <p:nvPr>
            <p:ph type="title"/>
          </p:nvPr>
        </p:nvSpPr>
        <p:spPr>
          <a:prstGeom prst="rect">
            <a:avLst/>
          </a:prstGeom>
        </p:spPr>
        <p:txBody>
          <a:bodyPr/>
          <a:lstStyle/>
          <a:p>
            <a:r>
              <a:t>Gmail</a:t>
            </a:r>
          </a:p>
        </p:txBody>
      </p:sp>
      <p:sp>
        <p:nvSpPr>
          <p:cNvPr id="163" name="•Google, one of the worlds most used search engines, came out in 1998. Six years later, google introduced Gmail to the world. Gmail is used at the forefront of everything when logging into apps. In 2015, Gmail users reached 900 million people, growing to"/>
          <p:cNvSpPr txBox="1">
            <a:spLocks noGrp="1"/>
          </p:cNvSpPr>
          <p:nvPr>
            <p:ph type="body" sz="half" idx="1"/>
          </p:nvPr>
        </p:nvSpPr>
        <p:spPr>
          <a:xfrm>
            <a:off x="14094797" y="2729994"/>
            <a:ext cx="9082703" cy="9157206"/>
          </a:xfrm>
          <a:prstGeom prst="rect">
            <a:avLst/>
          </a:prstGeom>
        </p:spPr>
        <p:txBody>
          <a:bodyPr>
            <a:normAutofit fontScale="85000" lnSpcReduction="10000"/>
          </a:bodyPr>
          <a:lstStyle/>
          <a:p>
            <a:pPr marL="0" indent="0" defTabSz="306324">
              <a:lnSpc>
                <a:spcPts val="7000"/>
              </a:lnSpc>
              <a:spcBef>
                <a:spcPts val="0"/>
              </a:spcBef>
              <a:buSzTx/>
              <a:buNone/>
              <a:defRPr sz="4288"/>
            </a:pPr>
            <a:r>
              <a:rPr sz="5274" dirty="0">
                <a:latin typeface="Times Roman"/>
                <a:ea typeface="Times Roman"/>
                <a:cs typeface="Times Roman"/>
                <a:sym typeface="Times Roman"/>
              </a:rPr>
              <a:t>•</a:t>
            </a:r>
            <a:r>
              <a:rPr dirty="0"/>
              <a:t>Google, one of the worlds most used search engines, came out in 1998. Six years later, </a:t>
            </a:r>
            <a:r>
              <a:rPr lang="en-US" dirty="0"/>
              <a:t>Google</a:t>
            </a:r>
            <a:r>
              <a:rPr dirty="0"/>
              <a:t> introduced Gmail to the world. Gmail is used at the forefront of everything when logging into apps. In 2015, Gmail users reached 900 million people, growing to 1 billion people in 2016. Two years later, it reached over 1.8 billion users. Gmail grew over the years, being one of the most used email services of all time.</a:t>
            </a:r>
          </a:p>
        </p:txBody>
      </p:sp>
      <p:graphicFrame>
        <p:nvGraphicFramePr>
          <p:cNvPr id="164" name="2D Stacked Bar Chart"/>
          <p:cNvGraphicFramePr/>
          <p:nvPr>
            <p:extLst>
              <p:ext uri="{D42A27DB-BD31-4B8C-83A1-F6EECF244321}">
                <p14:modId xmlns:p14="http://schemas.microsoft.com/office/powerpoint/2010/main" val="1690431595"/>
              </p:ext>
            </p:extLst>
          </p:nvPr>
        </p:nvGraphicFramePr>
        <p:xfrm>
          <a:off x="201641" y="4134534"/>
          <a:ext cx="12770080" cy="862896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mail Education"/>
          <p:cNvSpPr txBox="1">
            <a:spLocks noGrp="1"/>
          </p:cNvSpPr>
          <p:nvPr>
            <p:ph type="title"/>
          </p:nvPr>
        </p:nvSpPr>
        <p:spPr>
          <a:prstGeom prst="rect">
            <a:avLst/>
          </a:prstGeom>
        </p:spPr>
        <p:txBody>
          <a:bodyPr/>
          <a:lstStyle/>
          <a:p>
            <a:r>
              <a:t>Email Education</a:t>
            </a:r>
          </a:p>
        </p:txBody>
      </p:sp>
      <p:sp>
        <p:nvSpPr>
          <p:cNvPr id="167" name="•Did you know there is an article published that tells how a person is educated by which email provider they use? The article, “Where are you @? What your email says about your education” by Carolyn Morris talks about how people use either Gmail or AOL a"/>
          <p:cNvSpPr txBox="1">
            <a:spLocks noGrp="1"/>
          </p:cNvSpPr>
          <p:nvPr>
            <p:ph type="body" idx="1"/>
          </p:nvPr>
        </p:nvSpPr>
        <p:spPr>
          <a:xfrm>
            <a:off x="1206500" y="2993862"/>
            <a:ext cx="21971000" cy="8256012"/>
          </a:xfrm>
          <a:prstGeom prst="rect">
            <a:avLst/>
          </a:prstGeom>
        </p:spPr>
        <p:txBody>
          <a:bodyPr>
            <a:normAutofit fontScale="70000" lnSpcReduction="20000"/>
          </a:bodyPr>
          <a:lstStyle/>
          <a:p>
            <a:pPr marL="0" indent="0" defTabSz="370331">
              <a:lnSpc>
                <a:spcPts val="8500"/>
              </a:lnSpc>
              <a:spcBef>
                <a:spcPts val="0"/>
              </a:spcBef>
              <a:buSzTx/>
              <a:buNone/>
              <a:defRPr sz="5184"/>
            </a:pPr>
            <a:r>
              <a:rPr sz="6376" dirty="0">
                <a:latin typeface="Times Roman"/>
                <a:ea typeface="Times Roman"/>
                <a:cs typeface="Times Roman"/>
                <a:sym typeface="Times Roman"/>
              </a:rPr>
              <a:t>•</a:t>
            </a:r>
            <a:r>
              <a:rPr dirty="0"/>
              <a:t>Did you know there is an article published that tells how a person is educated by which email provider they use? The article, “Where are you @? What your email says about your education” by Carolyn Morris talks about how people use either Gmail or AOL and shows how the person uses which provider. Email is used by a lot of generations. Morris tells that “there are approximately 900 million Gmail users” in the world, which half of them were first opened in the last three years from 2021. 60 percent of Gmail users have either a high school or Associates degree, while 75 percent have a </a:t>
            </a:r>
            <a:r>
              <a:rPr lang="en-US" dirty="0"/>
              <a:t>B</a:t>
            </a:r>
            <a:r>
              <a:rPr dirty="0"/>
              <a:t>achelor’s and 80 percent have graduate or professional degrees. Nonetheless, people that are older than 55 </a:t>
            </a:r>
            <a:r>
              <a:rPr lang="en-US" dirty="0"/>
              <a:t>still use</a:t>
            </a:r>
            <a:r>
              <a:rPr dirty="0"/>
              <a:t> AOL.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dits"/>
          <p:cNvSpPr txBox="1">
            <a:spLocks noGrp="1"/>
          </p:cNvSpPr>
          <p:nvPr>
            <p:ph type="title"/>
          </p:nvPr>
        </p:nvSpPr>
        <p:spPr>
          <a:prstGeom prst="rect">
            <a:avLst/>
          </a:prstGeom>
        </p:spPr>
        <p:txBody>
          <a:bodyPr/>
          <a:lstStyle/>
          <a:p>
            <a:r>
              <a:t>Credits</a:t>
            </a:r>
          </a:p>
        </p:txBody>
      </p:sp>
      <p:sp>
        <p:nvSpPr>
          <p:cNvPr id="170" name="https://www.cnbc.com/2021/05/03/aol-1point5-million-people-still-pay-for-service-but-not-for-dial-up-internet.html…"/>
          <p:cNvSpPr txBox="1">
            <a:spLocks noGrp="1"/>
          </p:cNvSpPr>
          <p:nvPr>
            <p:ph type="body" idx="1"/>
          </p:nvPr>
        </p:nvSpPr>
        <p:spPr>
          <a:prstGeom prst="rect">
            <a:avLst/>
          </a:prstGeom>
        </p:spPr>
        <p:txBody>
          <a:bodyPr/>
          <a:lstStyle/>
          <a:p>
            <a:pPr marL="499872" indent="-499872" defTabSz="1999437">
              <a:spcBef>
                <a:spcPts val="3600"/>
              </a:spcBef>
              <a:defRPr sz="3936"/>
            </a:pPr>
            <a:r>
              <a:rPr u="sng">
                <a:hlinkClick r:id="rId2"/>
              </a:rPr>
              <a:t>https://www.cnbc.com/2021/05/03/aol-1point5-million-people-still-pay-for-service-but-not-for-dial-up-internet.html</a:t>
            </a:r>
          </a:p>
          <a:p>
            <a:pPr marL="499872" indent="-499872" defTabSz="1999437">
              <a:spcBef>
                <a:spcPts val="3600"/>
              </a:spcBef>
              <a:defRPr sz="3936"/>
            </a:pPr>
            <a:r>
              <a:rPr u="sng">
                <a:hlinkClick r:id="rId3"/>
              </a:rPr>
              <a:t>https://www.cnbc.com/2015/05/12/timeline-aol-through-the-years.html</a:t>
            </a:r>
          </a:p>
          <a:p>
            <a:pPr marL="499872" indent="-499872" defTabSz="1999437">
              <a:spcBef>
                <a:spcPts val="3600"/>
              </a:spcBef>
              <a:defRPr sz="3936"/>
            </a:pPr>
            <a:r>
              <a:t>https://onezero.medium.com/meet-the-people-with-the-aol-email-addresses-c28f2163f8d#:~:text=“After%20that%20I%20got%20a,EarthLink%20had%20around%203%20million.</a:t>
            </a:r>
          </a:p>
          <a:p>
            <a:pPr marL="499872" indent="-499872" defTabSz="1999437">
              <a:spcBef>
                <a:spcPts val="3600"/>
              </a:spcBef>
              <a:defRPr sz="3936"/>
            </a:pPr>
            <a:r>
              <a:rPr u="sng">
                <a:hlinkClick r:id="rId4"/>
              </a:rPr>
              <a:t>https://time.com/43263/gmail-10th-anniversary/</a:t>
            </a:r>
          </a:p>
          <a:p>
            <a:pPr marL="499872" indent="-499872" defTabSz="1999437">
              <a:spcBef>
                <a:spcPts val="3600"/>
              </a:spcBef>
              <a:defRPr sz="3936"/>
            </a:pPr>
            <a:r>
              <a:rPr u="sng">
                <a:hlinkClick r:id="rId5"/>
              </a:rPr>
              <a:t>https://techjury.net/blog/gmail-statistics/</a:t>
            </a:r>
          </a:p>
          <a:p>
            <a:pPr marL="499872" indent="-499872" defTabSz="1999437">
              <a:spcBef>
                <a:spcPts val="3600"/>
              </a:spcBef>
              <a:defRPr sz="3936"/>
            </a:pPr>
            <a:r>
              <a:rPr u="sng">
                <a:hlinkClick r:id="rId6"/>
              </a:rPr>
              <a:t>https://www.sellcell.com/blog/most-popular-email-provider-by-number-of-users/</a:t>
            </a:r>
          </a:p>
          <a:p>
            <a:pPr marL="499872" indent="-499872" defTabSz="1999437">
              <a:spcBef>
                <a:spcPts val="3600"/>
              </a:spcBef>
              <a:defRPr sz="3936"/>
            </a:pPr>
            <a:r>
              <a:t>https://www.earnest.com/blog/what-your-email-says-about-your-education/</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569</Words>
  <Application>Microsoft Macintosh PowerPoint</Application>
  <PresentationFormat>Custom</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Helvetica Neue</vt:lpstr>
      <vt:lpstr>Helvetica Neue Medium</vt:lpstr>
      <vt:lpstr>Times Roman</vt:lpstr>
      <vt:lpstr>30_BasicColor</vt:lpstr>
      <vt:lpstr>Email Usage</vt:lpstr>
      <vt:lpstr>Email Usage</vt:lpstr>
      <vt:lpstr>AOL</vt:lpstr>
      <vt:lpstr>Gmail</vt:lpstr>
      <vt:lpstr>Email Education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Usage</dc:title>
  <cp:lastModifiedBy>Guerrero, Jake (Jefferson Student)</cp:lastModifiedBy>
  <cp:revision>8</cp:revision>
  <dcterms:modified xsi:type="dcterms:W3CDTF">2023-08-19T11:10:16Z</dcterms:modified>
</cp:coreProperties>
</file>