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36291865475082"/>
          <c:y val="6.5253368677898424E-2"/>
          <c:w val="0.88982700000000003"/>
          <c:h val="0.81299699999999997"/>
        </c:manualLayout>
      </c:layout>
      <c:barChart>
        <c:barDir val="col"/>
        <c:grouping val="cluster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EA33-C342-B0E4-61D9A279E8D4}"/>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8865"/>
          <c:y val="7.0683899999999994E-2"/>
          <c:w val="0.85850499999999996"/>
          <c:h val="0.81390200000000001"/>
        </c:manualLayout>
      </c:layout>
      <c:barChart>
        <c:barDir val="bar"/>
        <c:grouping val="stack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2015</c:v>
                </c:pt>
                <c:pt idx="1">
                  <c:v>2016</c:v>
                </c:pt>
                <c:pt idx="2">
                  <c:v>2018</c:v>
                </c:pt>
              </c:strCache>
            </c:strRef>
          </c:cat>
          <c:val>
            <c:numRef>
              <c:f>Sheet1!$B$2:$E$2</c:f>
              <c:numCache>
                <c:formatCode>General</c:formatCode>
                <c:ptCount val="3"/>
                <c:pt idx="0">
                  <c:v>9</c:v>
                </c:pt>
                <c:pt idx="1">
                  <c:v>10</c:v>
                </c:pt>
                <c:pt idx="2">
                  <c:v>18</c:v>
                </c:pt>
              </c:numCache>
            </c:numRef>
          </c:val>
          <c:extLst>
            <c:ext xmlns:c16="http://schemas.microsoft.com/office/drawing/2014/chart" uri="{C3380CC4-5D6E-409C-BE32-E72D297353CC}">
              <c16:uniqueId val="{00000000-0C1C-5F42-AF33-51542BBDFC47}"/>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that in 2025, over 376 billon emails will have been sent to people all over the world. 90 percent of users in the United States are"/>
          <p:cNvSpPr txBox="1">
            <a:spLocks noGrp="1"/>
          </p:cNvSpPr>
          <p:nvPr>
            <p:ph type="body" sz="half" idx="1"/>
          </p:nvPr>
        </p:nvSpPr>
        <p:spPr>
          <a:xfrm>
            <a:off x="10115456" y="4248504"/>
            <a:ext cx="13062044" cy="8256012"/>
          </a:xfrm>
          <a:prstGeom prst="rect">
            <a:avLst/>
          </a:prstGeom>
        </p:spPr>
        <p:txBody>
          <a:bodyPr/>
          <a:lstStyle>
            <a:lvl1pPr marL="518160" indent="-518160" defTabSz="2072588">
              <a:spcBef>
                <a:spcPts val="3800"/>
              </a:spcBef>
              <a:defRPr sz="4080"/>
            </a:lvl1pPr>
          </a:lstStyle>
          <a:p>
            <a:r>
              <a:rPr lang="en-US" dirty="0"/>
              <a:t>Email is very common around the world. Around </a:t>
            </a:r>
            <a:r>
              <a:rPr dirty="0"/>
              <a:t>85</a:t>
            </a:r>
            <a:r>
              <a:rPr lang="en-US" dirty="0"/>
              <a:t>% of the population uses email</a:t>
            </a:r>
            <a:r>
              <a:rPr dirty="0"/>
              <a:t>. Statistics tell that in 2025, over 376 billon emails will have been sent to people all over the world. 90 percent of users in the United States are on Google Mail, showing over 130 million people on the site. </a:t>
            </a:r>
            <a:r>
              <a:rPr dirty="0" err="1"/>
              <a:t>Aol</a:t>
            </a:r>
            <a:r>
              <a:rPr dirty="0"/>
              <a:t>, another company that provides help for people send emails to other people around the world. During its peak, AOL had the most people using the service. People use these email providers in their every day life, between work, school, social life, social media and games through their devices found in their homes on a day to day activity. Email usage will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rPr dirty="0" err="1"/>
              <a:t>Aol</a:t>
            </a:r>
            <a:endParaRPr dirty="0"/>
          </a:p>
        </p:txBody>
      </p:sp>
      <p:sp>
        <p:nvSpPr>
          <p:cNvPr id="159" name="As of 1993, the American Online (AOL) and Delphi started using email services. In 1996, around 5 million people had subscribed to the service. At the services peak four years later, 23 million people joined aol’s services. After years, when google, yahoo"/>
          <p:cNvSpPr txBox="1">
            <a:spLocks noGrp="1"/>
          </p:cNvSpPr>
          <p:nvPr>
            <p:ph type="body" sz="half" idx="1"/>
          </p:nvPr>
        </p:nvSpPr>
        <p:spPr>
          <a:xfrm>
            <a:off x="18600233" y="8162693"/>
            <a:ext cx="5687037" cy="3885336"/>
          </a:xfrm>
          <a:prstGeom prst="rect">
            <a:avLst/>
          </a:prstGeom>
        </p:spPr>
        <p:txBody>
          <a:bodyPr>
            <a:normAutofit fontScale="47500" lnSpcReduction="20000"/>
          </a:bodyPr>
          <a:lstStyle/>
          <a:p>
            <a:r>
              <a:rPr dirty="0"/>
              <a:t>As of 1993, the American Online (AOL) and Delphi started using email services. In 1996, around 5 million people had subscribed to the service. At the services peak four years later, 23 million people joined </a:t>
            </a:r>
            <a:r>
              <a:rPr dirty="0" err="1"/>
              <a:t>aol’s</a:t>
            </a:r>
            <a:r>
              <a:rPr dirty="0"/>
              <a:t> services. After years, when google, yahoo, and other services were adding onto email, the amount of people joining decreased. When 2012 came around, the service had around 3.5 million people while 9 years later, it dwindled to 1.5 million people.</a:t>
            </a:r>
          </a:p>
        </p:txBody>
      </p:sp>
      <p:graphicFrame>
        <p:nvGraphicFramePr>
          <p:cNvPr id="160" name="2D Column Chart"/>
          <p:cNvGraphicFramePr/>
          <p:nvPr>
            <p:extLst>
              <p:ext uri="{D42A27DB-BD31-4B8C-83A1-F6EECF244321}">
                <p14:modId xmlns:p14="http://schemas.microsoft.com/office/powerpoint/2010/main" val="3578214919"/>
              </p:ext>
            </p:extLst>
          </p:nvPr>
        </p:nvGraphicFramePr>
        <p:xfrm>
          <a:off x="5393455" y="4668748"/>
          <a:ext cx="11105541" cy="7015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2">
            <a:extLst>
              <a:ext uri="{FF2B5EF4-FFF2-40B4-BE49-F238E27FC236}">
                <a16:creationId xmlns:a16="http://schemas.microsoft.com/office/drawing/2014/main" id="{A7989DF5-74B1-3741-97A6-F8736DA428F2}"/>
              </a:ext>
            </a:extLst>
          </p:cNvPr>
          <p:cNvGraphicFramePr>
            <a:graphicFrameLocks noGrp="1"/>
          </p:cNvGraphicFramePr>
          <p:nvPr>
            <p:extLst>
              <p:ext uri="{D42A27DB-BD31-4B8C-83A1-F6EECF244321}">
                <p14:modId xmlns:p14="http://schemas.microsoft.com/office/powerpoint/2010/main" val="4151096414"/>
              </p:ext>
            </p:extLst>
          </p:nvPr>
        </p:nvGraphicFramePr>
        <p:xfrm>
          <a:off x="8423649" y="11727389"/>
          <a:ext cx="5045152" cy="534317"/>
        </p:xfrm>
        <a:graphic>
          <a:graphicData uri="http://schemas.openxmlformats.org/drawingml/2006/table">
            <a:tbl>
              <a:tblPr firstRow="1" bandRow="1">
                <a:tableStyleId>{5940675A-B579-460E-94D1-54222C63F5DA}</a:tableStyleId>
              </a:tblPr>
              <a:tblGrid>
                <a:gridCol w="5045152">
                  <a:extLst>
                    <a:ext uri="{9D8B030D-6E8A-4147-A177-3AD203B41FA5}">
                      <a16:colId xmlns:a16="http://schemas.microsoft.com/office/drawing/2014/main" val="1907106088"/>
                    </a:ext>
                  </a:extLst>
                </a:gridCol>
              </a:tblGrid>
              <a:tr h="534317">
                <a:tc>
                  <a:txBody>
                    <a:bodyPr/>
                    <a:lstStyle/>
                    <a:p>
                      <a:r>
                        <a:rPr lang="en-US" sz="2400" b="1" dirty="0">
                          <a:solidFill>
                            <a:schemeClr val="bg2">
                              <a:lumMod val="10000"/>
                            </a:schemeClr>
                          </a:solidFill>
                        </a:rPr>
                        <a:t>Years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034568"/>
                  </a:ext>
                </a:extLst>
              </a:tr>
            </a:tbl>
          </a:graphicData>
        </a:graphic>
      </p:graphicFrame>
      <p:graphicFrame>
        <p:nvGraphicFramePr>
          <p:cNvPr id="3" name="Table 2">
            <a:extLst>
              <a:ext uri="{FF2B5EF4-FFF2-40B4-BE49-F238E27FC236}">
                <a16:creationId xmlns:a16="http://schemas.microsoft.com/office/drawing/2014/main" id="{FA16F41A-9898-6781-2BA7-A00B1BA110B3}"/>
              </a:ext>
            </a:extLst>
          </p:cNvPr>
          <p:cNvGraphicFramePr>
            <a:graphicFrameLocks noGrp="1"/>
          </p:cNvGraphicFramePr>
          <p:nvPr>
            <p:extLst>
              <p:ext uri="{D42A27DB-BD31-4B8C-83A1-F6EECF244321}">
                <p14:modId xmlns:p14="http://schemas.microsoft.com/office/powerpoint/2010/main" val="306410193"/>
              </p:ext>
            </p:extLst>
          </p:nvPr>
        </p:nvGraphicFramePr>
        <p:xfrm>
          <a:off x="3572173" y="6858000"/>
          <a:ext cx="1821282" cy="2174488"/>
        </p:xfrm>
        <a:graphic>
          <a:graphicData uri="http://schemas.openxmlformats.org/drawingml/2006/table">
            <a:tbl>
              <a:tblPr firstRow="1" bandRow="1">
                <a:tableStyleId>{5940675A-B579-460E-94D1-54222C63F5DA}</a:tableStyleId>
              </a:tblPr>
              <a:tblGrid>
                <a:gridCol w="1821282">
                  <a:extLst>
                    <a:ext uri="{9D8B030D-6E8A-4147-A177-3AD203B41FA5}">
                      <a16:colId xmlns:a16="http://schemas.microsoft.com/office/drawing/2014/main" val="1907106088"/>
                    </a:ext>
                  </a:extLst>
                </a:gridCol>
              </a:tblGrid>
              <a:tr h="2174488">
                <a:tc>
                  <a:txBody>
                    <a:bodyPr/>
                    <a:lstStyle/>
                    <a:p>
                      <a:r>
                        <a:rPr lang="en-US" sz="2400" b="1" dirty="0">
                          <a:solidFill>
                            <a:schemeClr val="bg2">
                              <a:lumMod val="10000"/>
                            </a:schemeClr>
                          </a:solidFill>
                        </a:rPr>
                        <a:t>Number using in millions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034568"/>
                  </a:ext>
                </a:extLst>
              </a:tr>
            </a:tbl>
          </a:graphicData>
        </a:graphic>
      </p:graphicFrame>
      <p:graphicFrame>
        <p:nvGraphicFramePr>
          <p:cNvPr id="4" name="Table 2">
            <a:extLst>
              <a:ext uri="{FF2B5EF4-FFF2-40B4-BE49-F238E27FC236}">
                <a16:creationId xmlns:a16="http://schemas.microsoft.com/office/drawing/2014/main" id="{5F2186EE-C9F5-A2A4-08F1-94BB0ACE334E}"/>
              </a:ext>
            </a:extLst>
          </p:cNvPr>
          <p:cNvGraphicFramePr>
            <a:graphicFrameLocks noGrp="1"/>
          </p:cNvGraphicFramePr>
          <p:nvPr>
            <p:extLst>
              <p:ext uri="{D42A27DB-BD31-4B8C-83A1-F6EECF244321}">
                <p14:modId xmlns:p14="http://schemas.microsoft.com/office/powerpoint/2010/main" val="1928451652"/>
              </p:ext>
            </p:extLst>
          </p:nvPr>
        </p:nvGraphicFramePr>
        <p:xfrm>
          <a:off x="8423649" y="4134431"/>
          <a:ext cx="5045152" cy="534317"/>
        </p:xfrm>
        <a:graphic>
          <a:graphicData uri="http://schemas.openxmlformats.org/drawingml/2006/table">
            <a:tbl>
              <a:tblPr firstRow="1" bandRow="1">
                <a:tableStyleId>{5940675A-B579-460E-94D1-54222C63F5DA}</a:tableStyleId>
              </a:tblPr>
              <a:tblGrid>
                <a:gridCol w="5045152">
                  <a:extLst>
                    <a:ext uri="{9D8B030D-6E8A-4147-A177-3AD203B41FA5}">
                      <a16:colId xmlns:a16="http://schemas.microsoft.com/office/drawing/2014/main" val="1907106088"/>
                    </a:ext>
                  </a:extLst>
                </a:gridCol>
              </a:tblGrid>
              <a:tr h="534317">
                <a:tc>
                  <a:txBody>
                    <a:bodyPr/>
                    <a:lstStyle/>
                    <a:p>
                      <a:r>
                        <a:rPr lang="en-US" sz="2400" b="1" dirty="0">
                          <a:solidFill>
                            <a:schemeClr val="bg2">
                              <a:lumMod val="10000"/>
                            </a:schemeClr>
                          </a:solidFill>
                        </a:rPr>
                        <a:t>AOL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034568"/>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used search engines, came out in 1998. Six years later, google introduced gmail to the world. Gmail is used at the forefront of everything when logging into apps. Most apps ask which email they use, having gmail on the lists app"/>
          <p:cNvSpPr txBox="1">
            <a:spLocks noGrp="1"/>
          </p:cNvSpPr>
          <p:nvPr>
            <p:ph type="body" sz="half" idx="1"/>
          </p:nvPr>
        </p:nvSpPr>
        <p:spPr>
          <a:xfrm>
            <a:off x="10434742" y="4248504"/>
            <a:ext cx="12742758" cy="8256012"/>
          </a:xfrm>
          <a:prstGeom prst="rect">
            <a:avLst/>
          </a:prstGeom>
        </p:spPr>
        <p:txBody>
          <a:bodyPr/>
          <a:lstStyle/>
          <a:p>
            <a:r>
              <a:t>Google, one of the worlds used search engines, came out in 1998. Six years later, google introduced gmail to the world. Gmail is used at the forefront of everything when logging into apps. Most apps ask which email they use, having gmail on the lists apps and websites make.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nvGraphicFramePr>
        <p:xfrm>
          <a:off x="220034" y="4644278"/>
          <a:ext cx="10889642" cy="70158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how a person is educated by which email provider is used? The article, “Where are you @? What your email says about your education” by Carolyn Morris talks about how people use either gmail or a"/>
          <p:cNvSpPr txBox="1">
            <a:spLocks noGrp="1"/>
          </p:cNvSpPr>
          <p:nvPr>
            <p:ph type="body" idx="1"/>
          </p:nvPr>
        </p:nvSpPr>
        <p:spPr>
          <a:prstGeom prst="rect">
            <a:avLst/>
          </a:prstGeom>
        </p:spPr>
        <p:txBody>
          <a:bodyPr/>
          <a:lstStyle/>
          <a:p>
            <a:r>
              <a:rPr dirty="0"/>
              <a:t>Did you know there is an article published that </a:t>
            </a:r>
            <a:r>
              <a:rPr lang="en-US" dirty="0"/>
              <a:t>talks about how</a:t>
            </a:r>
            <a:r>
              <a:rPr dirty="0"/>
              <a:t> a person is educated by which email provider is used? The article, “Where are you @? What your email says about your education” by Carolyn Morris talks about how people use either Gmail </a:t>
            </a:r>
            <a:r>
              <a:t>or </a:t>
            </a:r>
            <a:r>
              <a:rPr lang="en-US"/>
              <a:t>AOL</a:t>
            </a:r>
            <a:r>
              <a:t> </a:t>
            </a:r>
            <a:r>
              <a:rPr dirty="0"/>
              <a:t>shows how the use of which provider a person uses. Email is used by a lot of generations. Morris tells that “there are approximately 900 million Gmail users” in the world, which half of them were first opened in the last three years from 2021. From a percent, 60 percent of </a:t>
            </a:r>
            <a:r>
              <a:rPr dirty="0" err="1"/>
              <a:t>gmail</a:t>
            </a:r>
            <a:r>
              <a:rPr dirty="0"/>
              <a:t> users use Gmail and have either a high school or Associates degree, while 75 percent have a bachelor’s and 80 percent are from a graduate or professional degrees. Nonetheless, people that are older than 55 use AOL account, saying that these people are the most educated.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617</Words>
  <Application>Microsoft Macintosh PowerPoint</Application>
  <PresentationFormat>Custom</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Helvetica Neue</vt:lpstr>
      <vt:lpstr>Helvetica Neue Medium</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10</cp:revision>
  <dcterms:modified xsi:type="dcterms:W3CDTF">2023-08-06T18:23:04Z</dcterms:modified>
</cp:coreProperties>
</file>