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173"/>
          <c:y val="7.0683899999999994E-2"/>
          <c:w val="0.88982700000000003"/>
          <c:h val="0.81299699999999997"/>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EA33-C342-B0E4-61D9A279E8D4}"/>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8865"/>
          <c:y val="7.0683899999999994E-2"/>
          <c:w val="0.85850499999999996"/>
          <c:h val="0.81390200000000001"/>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2015</c:v>
                </c:pt>
                <c:pt idx="1">
                  <c:v>2016</c:v>
                </c:pt>
                <c:pt idx="2">
                  <c:v>2018</c:v>
                </c:pt>
              </c:strCache>
            </c:strRef>
          </c:cat>
          <c:val>
            <c:numRef>
              <c:f>Sheet1!$B$2:$E$2</c:f>
              <c:numCache>
                <c:formatCode>General</c:formatCode>
                <c:ptCount val="3"/>
                <c:pt idx="0">
                  <c:v>9</c:v>
                </c:pt>
                <c:pt idx="1">
                  <c:v>10</c:v>
                </c:pt>
                <c:pt idx="2">
                  <c:v>18</c:v>
                </c:pt>
              </c:numCache>
            </c:numRef>
          </c:val>
          <c:extLst>
            <c:ext xmlns:c16="http://schemas.microsoft.com/office/drawing/2014/chart" uri="{C3380CC4-5D6E-409C-BE32-E72D297353CC}">
              <c16:uniqueId val="{00000000-0C1C-5F42-AF33-51542BBDFC47}"/>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a:spLocks noGrp="1"/>
          </p:cNvSpPr>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r>
              <a:rPr lang="en-US" dirty="0"/>
              <a:t>Email is very common around the world. Around </a:t>
            </a:r>
            <a:r>
              <a:rPr dirty="0"/>
              <a:t>85</a:t>
            </a:r>
            <a:r>
              <a:rPr lang="en-US" dirty="0"/>
              <a:t>% of the population uses email</a:t>
            </a:r>
            <a:r>
              <a:rPr dirty="0"/>
              <a:t>. Statistics tell that in 2025, over 376 billon emails will have been sent to people all over the world. 90 percent of users in the United States are on Google Mail, showing over 130 million people on the site. </a:t>
            </a:r>
            <a:r>
              <a:rPr dirty="0" err="1"/>
              <a:t>Aol</a:t>
            </a:r>
            <a:r>
              <a:rPr dirty="0"/>
              <a:t>,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t>Aol</a:t>
            </a:r>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a:spLocks noGrp="1"/>
          </p:cNvSpPr>
          <p:nvPr>
            <p:ph type="body" sz="half" idx="1"/>
          </p:nvPr>
        </p:nvSpPr>
        <p:spPr>
          <a:xfrm>
            <a:off x="11949299" y="3792017"/>
            <a:ext cx="12337972" cy="8256012"/>
          </a:xfrm>
          <a:prstGeom prst="rect">
            <a:avLst/>
          </a:prstGeom>
        </p:spPr>
        <p:txBody>
          <a:bodyPr/>
          <a:lstStyle/>
          <a:p>
            <a:r>
              <a:rPr dirty="0"/>
              <a:t>As of 1993, the American Online (AOL) and Delphi started using email services. In 1996, around 5 million people had subscribed to the service. At the services peak four years later, 23 million people joined </a:t>
            </a:r>
            <a:r>
              <a:rPr dirty="0" err="1"/>
              <a:t>aol’s</a:t>
            </a:r>
            <a:r>
              <a:rPr dirty="0"/>
              <a:t>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extLst>
              <p:ext uri="{D42A27DB-BD31-4B8C-83A1-F6EECF244321}">
                <p14:modId xmlns:p14="http://schemas.microsoft.com/office/powerpoint/2010/main" val="3870518947"/>
              </p:ext>
            </p:extLst>
          </p:nvPr>
        </p:nvGraphicFramePr>
        <p:xfrm>
          <a:off x="490279" y="4680710"/>
          <a:ext cx="11105541" cy="70158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2">
            <a:extLst>
              <a:ext uri="{FF2B5EF4-FFF2-40B4-BE49-F238E27FC236}">
                <a16:creationId xmlns:a16="http://schemas.microsoft.com/office/drawing/2014/main" id="{A7989DF5-74B1-3741-97A6-F8736DA428F2}"/>
              </a:ext>
            </a:extLst>
          </p:cNvPr>
          <p:cNvGraphicFramePr>
            <a:graphicFrameLocks noGrp="1"/>
          </p:cNvGraphicFramePr>
          <p:nvPr>
            <p:extLst>
              <p:ext uri="{D42A27DB-BD31-4B8C-83A1-F6EECF244321}">
                <p14:modId xmlns:p14="http://schemas.microsoft.com/office/powerpoint/2010/main" val="3927547680"/>
              </p:ext>
            </p:extLst>
          </p:nvPr>
        </p:nvGraphicFramePr>
        <p:xfrm>
          <a:off x="4121150" y="11513712"/>
          <a:ext cx="5045152" cy="534317"/>
        </p:xfrm>
        <a:graphic>
          <a:graphicData uri="http://schemas.openxmlformats.org/drawingml/2006/table">
            <a:tbl>
              <a:tblPr firstRow="1" bandRow="1">
                <a:tableStyleId>{5940675A-B579-460E-94D1-54222C63F5DA}</a:tableStyleId>
              </a:tblPr>
              <a:tblGrid>
                <a:gridCol w="5045152">
                  <a:extLst>
                    <a:ext uri="{9D8B030D-6E8A-4147-A177-3AD203B41FA5}">
                      <a16:colId xmlns:a16="http://schemas.microsoft.com/office/drawing/2014/main" val="1907106088"/>
                    </a:ext>
                  </a:extLst>
                </a:gridCol>
              </a:tblGrid>
              <a:tr h="534317">
                <a:tc>
                  <a:txBody>
                    <a:bodyPr/>
                    <a:lstStyle/>
                    <a:p>
                      <a:r>
                        <a:rPr lang="en-US" sz="2400" b="1" dirty="0">
                          <a:solidFill>
                            <a:schemeClr val="bg2">
                              <a:lumMod val="10000"/>
                            </a:schemeClr>
                          </a:solidFill>
                        </a:rPr>
                        <a:t>Years of AOL</a:t>
                      </a:r>
                    </a:p>
                  </a:txBody>
                  <a:tcPr/>
                </a:tc>
                <a:extLst>
                  <a:ext uri="{0D108BD9-81ED-4DB2-BD59-A6C34878D82A}">
                    <a16:rowId xmlns:a16="http://schemas.microsoft.com/office/drawing/2014/main" val="2639034568"/>
                  </a:ext>
                </a:extLst>
              </a:tr>
            </a:tbl>
          </a:graphicData>
        </a:graphic>
      </p:graphicFrame>
      <p:graphicFrame>
        <p:nvGraphicFramePr>
          <p:cNvPr id="3" name="Table 2">
            <a:extLst>
              <a:ext uri="{FF2B5EF4-FFF2-40B4-BE49-F238E27FC236}">
                <a16:creationId xmlns:a16="http://schemas.microsoft.com/office/drawing/2014/main" id="{FA16F41A-9898-6781-2BA7-A00B1BA110B3}"/>
              </a:ext>
            </a:extLst>
          </p:cNvPr>
          <p:cNvGraphicFramePr>
            <a:graphicFrameLocks noGrp="1"/>
          </p:cNvGraphicFramePr>
          <p:nvPr>
            <p:extLst>
              <p:ext uri="{D42A27DB-BD31-4B8C-83A1-F6EECF244321}">
                <p14:modId xmlns:p14="http://schemas.microsoft.com/office/powerpoint/2010/main" val="2269277393"/>
              </p:ext>
            </p:extLst>
          </p:nvPr>
        </p:nvGraphicFramePr>
        <p:xfrm>
          <a:off x="0" y="6858001"/>
          <a:ext cx="2252778" cy="858644"/>
        </p:xfrm>
        <a:graphic>
          <a:graphicData uri="http://schemas.openxmlformats.org/drawingml/2006/table">
            <a:tbl>
              <a:tblPr firstRow="1" bandRow="1">
                <a:tableStyleId>{5940675A-B579-460E-94D1-54222C63F5DA}</a:tableStyleId>
              </a:tblPr>
              <a:tblGrid>
                <a:gridCol w="2252778">
                  <a:extLst>
                    <a:ext uri="{9D8B030D-6E8A-4147-A177-3AD203B41FA5}">
                      <a16:colId xmlns:a16="http://schemas.microsoft.com/office/drawing/2014/main" val="1907106088"/>
                    </a:ext>
                  </a:extLst>
                </a:gridCol>
              </a:tblGrid>
              <a:tr h="858644">
                <a:tc>
                  <a:txBody>
                    <a:bodyPr/>
                    <a:lstStyle/>
                    <a:p>
                      <a:r>
                        <a:rPr lang="en-US" sz="2400" b="1" dirty="0">
                          <a:solidFill>
                            <a:schemeClr val="bg2">
                              <a:lumMod val="10000"/>
                            </a:schemeClr>
                          </a:solidFill>
                        </a:rPr>
                        <a:t># of People using</a:t>
                      </a:r>
                    </a:p>
                  </a:txBody>
                  <a:tcPr/>
                </a:tc>
                <a:extLst>
                  <a:ext uri="{0D108BD9-81ED-4DB2-BD59-A6C34878D82A}">
                    <a16:rowId xmlns:a16="http://schemas.microsoft.com/office/drawing/2014/main" val="2639034568"/>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a:spLocks noGrp="1"/>
          </p:cNvSpPr>
          <p:nvPr>
            <p:ph type="body" sz="half" idx="1"/>
          </p:nvPr>
        </p:nvSpPr>
        <p:spPr>
          <a:xfrm>
            <a:off x="10434742" y="4248504"/>
            <a:ext cx="12742758" cy="8256012"/>
          </a:xfrm>
          <a:prstGeom prst="rect">
            <a:avLst/>
          </a:prstGeom>
        </p:spPr>
        <p:txBody>
          <a:bodyPr/>
          <a:lstStyle/>
          <a:p>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nvGraphicFramePr>
        <p:xfrm>
          <a:off x="220034" y="4644278"/>
          <a:ext cx="10889642" cy="70158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a:spLocks noGrp="1"/>
          </p:cNvSpPr>
          <p:nvPr>
            <p:ph type="body" idx="1"/>
          </p:nvPr>
        </p:nvSpPr>
        <p:spPr>
          <a:prstGeom prst="rect">
            <a:avLst/>
          </a:prstGeom>
        </p:spPr>
        <p:txBody>
          <a:bodyPr/>
          <a:lstStyle/>
          <a:p>
            <a:r>
              <a:rPr dirty="0"/>
              <a:t>Did you know there is an article published that </a:t>
            </a:r>
            <a:r>
              <a:rPr lang="en-US" dirty="0"/>
              <a:t>talks about how</a:t>
            </a:r>
            <a:r>
              <a:rPr dirty="0"/>
              <a:t> a person is educated by which email provider is used? The article, “Where are you @? What your email says about your education” by Carolyn Morris talks about how people use either Gmail </a:t>
            </a:r>
            <a:r>
              <a:t>or </a:t>
            </a:r>
            <a:r>
              <a:rPr lang="en-US"/>
              <a:t>AOL</a:t>
            </a:r>
            <a:r>
              <a:t> </a:t>
            </a:r>
            <a:r>
              <a:rPr dirty="0"/>
              <a:t>shows how the use of which provider a person uses. Email is used by a lot of generations. Morris tells that “there are approximately 900 million Gmail users” in the world, which half of them were first opened in the last three years from 2021. From a percent, 60 percent of </a:t>
            </a:r>
            <a:r>
              <a:rPr dirty="0" err="1"/>
              <a:t>gmail</a:t>
            </a:r>
            <a:r>
              <a:rPr dirty="0"/>
              <a:t> users use Gmail and have either a high school or Associates degree, while 75 percent have a bachelor’s and 80 percent are from a graduate or professional degrees. Nonetheless, people that are older than 55 use AOL account, saying that these people are the most educated.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618</Words>
  <Application>Microsoft Macintosh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4</cp:revision>
  <dcterms:modified xsi:type="dcterms:W3CDTF">2023-08-03T22:19:35Z</dcterms:modified>
</cp:coreProperties>
</file>