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236291865475082"/>
          <c:y val="6.5253368677898424E-2"/>
          <c:w val="0.88982700000000003"/>
          <c:h val="0.81299699999999997"/>
        </c:manualLayout>
      </c:layout>
      <c:barChart>
        <c:barDir val="col"/>
        <c:grouping val="cluster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1996</c:v>
                </c:pt>
                <c:pt idx="1">
                  <c:v>2000</c:v>
                </c:pt>
                <c:pt idx="2">
                  <c:v>2012</c:v>
                </c:pt>
                <c:pt idx="3">
                  <c:v>2021</c:v>
                </c:pt>
              </c:strCache>
            </c:strRef>
          </c:cat>
          <c:val>
            <c:numRef>
              <c:f>Sheet1!$B$2:$E$2</c:f>
              <c:numCache>
                <c:formatCode>General</c:formatCode>
                <c:ptCount val="4"/>
                <c:pt idx="0">
                  <c:v>5</c:v>
                </c:pt>
                <c:pt idx="1">
                  <c:v>23</c:v>
                </c:pt>
                <c:pt idx="2">
                  <c:v>3.5</c:v>
                </c:pt>
                <c:pt idx="3">
                  <c:v>1.5</c:v>
                </c:pt>
              </c:numCache>
            </c:numRef>
          </c:val>
          <c:extLst>
            <c:ext xmlns:c16="http://schemas.microsoft.com/office/drawing/2014/chart" uri="{C3380CC4-5D6E-409C-BE32-E72D297353CC}">
              <c16:uniqueId val="{00000000-EA33-C342-B0E4-61D9A279E8D4}"/>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7.5"/>
        <c:minorUnit val="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8865"/>
          <c:y val="7.0683899999999994E-2"/>
          <c:w val="0.85850499999999996"/>
          <c:h val="0.81390200000000001"/>
        </c:manualLayout>
      </c:layout>
      <c:barChart>
        <c:barDir val="bar"/>
        <c:grouping val="stack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2015</c:v>
                </c:pt>
                <c:pt idx="1">
                  <c:v>2016</c:v>
                </c:pt>
                <c:pt idx="2">
                  <c:v>2018</c:v>
                </c:pt>
              </c:strCache>
            </c:strRef>
          </c:cat>
          <c:val>
            <c:numRef>
              <c:f>Sheet1!$B$2:$E$2</c:f>
              <c:numCache>
                <c:formatCode>General</c:formatCode>
                <c:ptCount val="3"/>
                <c:pt idx="0">
                  <c:v>9</c:v>
                </c:pt>
                <c:pt idx="1">
                  <c:v>10</c:v>
                </c:pt>
                <c:pt idx="2">
                  <c:v>18</c:v>
                </c:pt>
              </c:numCache>
            </c:numRef>
          </c:val>
          <c:extLst>
            <c:ext xmlns:c16="http://schemas.microsoft.com/office/drawing/2014/chart" uri="{C3380CC4-5D6E-409C-BE32-E72D297353CC}">
              <c16:uniqueId val="{00000000-0C1C-5F42-AF33-51542BBDFC47}"/>
            </c:ext>
          </c:extLst>
        </c:ser>
        <c:dLbls>
          <c:showLegendKey val="0"/>
          <c:showVal val="0"/>
          <c:showCatName val="0"/>
          <c:showSerName val="0"/>
          <c:showPercent val="0"/>
          <c:showBubbleSize val="0"/>
        </c:dLbls>
        <c:gapWidth val="40"/>
        <c:overlap val="10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4.5"/>
        <c:minorUnit val="2.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17931575_1991x1322.jpg"/>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cnbc.com/2015/05/12/timeline-aol-through-the-years.html" TargetMode="External"/><Relationship Id="rId2" Type="http://schemas.openxmlformats.org/officeDocument/2006/relationships/hyperlink" Target="https://www.cnbc.com/2021/05/03/aol-1point5-million-people-still-pay-for-service-but-not-for-dial-up-internet.html" TargetMode="External"/><Relationship Id="rId1" Type="http://schemas.openxmlformats.org/officeDocument/2006/relationships/slideLayout" Target="../slideLayouts/slideLayout4.xml"/><Relationship Id="rId6" Type="http://schemas.openxmlformats.org/officeDocument/2006/relationships/hyperlink" Target="https://www.sellcell.com/blog/most-popular-email-provider-by-number-of-users/" TargetMode="External"/><Relationship Id="rId5" Type="http://schemas.openxmlformats.org/officeDocument/2006/relationships/hyperlink" Target="https://techjury.net/blog/gmail-statistics/" TargetMode="External"/><Relationship Id="rId4" Type="http://schemas.openxmlformats.org/officeDocument/2006/relationships/hyperlink" Target="https://time.com/43263/gmail-10th-annivers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Jake Guerrero"/>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Jake Guerrero</a:t>
            </a:r>
          </a:p>
        </p:txBody>
      </p:sp>
      <p:sp>
        <p:nvSpPr>
          <p:cNvPr id="152" name="Email Usage"/>
          <p:cNvSpPr txBox="1">
            <a:spLocks noGrp="1"/>
          </p:cNvSpPr>
          <p:nvPr>
            <p:ph type="ctrTitle"/>
          </p:nvPr>
        </p:nvSpPr>
        <p:spPr>
          <a:prstGeom prst="rect">
            <a:avLst/>
          </a:prstGeom>
        </p:spPr>
        <p:txBody>
          <a:bodyPr/>
          <a:lstStyle/>
          <a:p>
            <a:r>
              <a:t>Email Usage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Email Usage"/>
          <p:cNvSpPr txBox="1">
            <a:spLocks noGrp="1"/>
          </p:cNvSpPr>
          <p:nvPr>
            <p:ph type="title"/>
          </p:nvPr>
        </p:nvSpPr>
        <p:spPr>
          <a:prstGeom prst="rect">
            <a:avLst/>
          </a:prstGeom>
        </p:spPr>
        <p:txBody>
          <a:bodyPr/>
          <a:lstStyle/>
          <a:p>
            <a:r>
              <a:t>Email Usage</a:t>
            </a:r>
          </a:p>
        </p:txBody>
      </p:sp>
      <p:sp>
        <p:nvSpPr>
          <p:cNvPr id="155" name="Majority of every person in the world has at least an email set up in their name, around 85% of the world. Statistics tell that in 2025, over 376 billon emails will have been sent to people all over the world. 90 percent of users in the United States are"/>
          <p:cNvSpPr txBox="1">
            <a:spLocks noGrp="1"/>
          </p:cNvSpPr>
          <p:nvPr>
            <p:ph type="body" sz="half" idx="1"/>
          </p:nvPr>
        </p:nvSpPr>
        <p:spPr>
          <a:xfrm>
            <a:off x="10115456" y="4248504"/>
            <a:ext cx="13062044" cy="8256012"/>
          </a:xfrm>
          <a:prstGeom prst="rect">
            <a:avLst/>
          </a:prstGeom>
        </p:spPr>
        <p:txBody>
          <a:bodyPr/>
          <a:lstStyle>
            <a:lvl1pPr marL="518160" indent="-518160" defTabSz="2072588">
              <a:spcBef>
                <a:spcPts val="3800"/>
              </a:spcBef>
              <a:defRPr sz="4080"/>
            </a:lvl1pPr>
          </a:lstStyle>
          <a:p>
            <a:r>
              <a:rPr lang="en-US" dirty="0"/>
              <a:t>Email is very common around the world. Around </a:t>
            </a:r>
            <a:r>
              <a:rPr dirty="0"/>
              <a:t>85</a:t>
            </a:r>
            <a:r>
              <a:rPr lang="en-US" dirty="0"/>
              <a:t>% of the population uses email</a:t>
            </a:r>
            <a:r>
              <a:rPr dirty="0"/>
              <a:t>. Statistics tell that in 2025, over 376 billon emails will have been sent to people all over the world. 90 percent of users in the United States are on Google Mail, showing over 130 million people on the site. </a:t>
            </a:r>
            <a:r>
              <a:rPr dirty="0" err="1"/>
              <a:t>Aol</a:t>
            </a:r>
            <a:r>
              <a:rPr dirty="0"/>
              <a:t>, another company that provides help for people send emails to other people around the world. During its peak, AOL had the most people using the service. People use these email providers in their every day life, between work, school, social life, social media and games through their devices found in their homes on a day to day activity. Email usage will continue to rise, having over a billion users in 2025.</a:t>
            </a:r>
          </a:p>
        </p:txBody>
      </p:sp>
      <p:pic>
        <p:nvPicPr>
          <p:cNvPr id="156" name="Image" descr="Image"/>
          <p:cNvPicPr>
            <a:picLocks noChangeAspect="1"/>
          </p:cNvPicPr>
          <p:nvPr/>
        </p:nvPicPr>
        <p:blipFill>
          <a:blip r:embed="rId2"/>
          <a:stretch>
            <a:fillRect/>
          </a:stretch>
        </p:blipFill>
        <p:spPr>
          <a:xfrm>
            <a:off x="1904413" y="5511172"/>
            <a:ext cx="6714465" cy="445952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ol"/>
          <p:cNvSpPr txBox="1">
            <a:spLocks noGrp="1"/>
          </p:cNvSpPr>
          <p:nvPr>
            <p:ph type="title"/>
          </p:nvPr>
        </p:nvSpPr>
        <p:spPr>
          <a:prstGeom prst="rect">
            <a:avLst/>
          </a:prstGeom>
        </p:spPr>
        <p:txBody>
          <a:bodyPr/>
          <a:lstStyle/>
          <a:p>
            <a:r>
              <a:rPr lang="en-US" dirty="0"/>
              <a:t>AOL</a:t>
            </a:r>
            <a:endParaRPr dirty="0"/>
          </a:p>
        </p:txBody>
      </p:sp>
      <p:sp>
        <p:nvSpPr>
          <p:cNvPr id="159" name="As of 1993, the American Online (AOL) and Delphi started using email services. In 1996, around 5 million people had subscribed to the service. At the services peak four years later, 23 million people joined aol’s services. After years, when google, yahoo"/>
          <p:cNvSpPr txBox="1">
            <a:spLocks noGrp="1"/>
          </p:cNvSpPr>
          <p:nvPr>
            <p:ph type="body" sz="half" idx="1"/>
          </p:nvPr>
        </p:nvSpPr>
        <p:spPr>
          <a:xfrm>
            <a:off x="14279954" y="4675580"/>
            <a:ext cx="9902197" cy="8304439"/>
          </a:xfrm>
          <a:prstGeom prst="rect">
            <a:avLst/>
          </a:prstGeom>
        </p:spPr>
        <p:txBody>
          <a:bodyPr>
            <a:normAutofit fontScale="92500" lnSpcReduction="10000"/>
          </a:bodyPr>
          <a:lstStyle/>
          <a:p>
            <a:r>
              <a:rPr dirty="0"/>
              <a:t>As of 1993, the American Online (AOL) and Delphi started using email services. In 1996, around 5 million people had subscribed to the service. At the services peak four years later, 23 million people joined </a:t>
            </a:r>
            <a:r>
              <a:rPr lang="en-US" dirty="0"/>
              <a:t>AOL’s</a:t>
            </a:r>
            <a:r>
              <a:rPr dirty="0"/>
              <a:t> services. After years, when google, yahoo, and other services were adding onto email, the amount of people joining decreased. When 2012 came around, the service had around 3.5 million people while 9 years later, it dwindled to 1.5 million people.</a:t>
            </a:r>
          </a:p>
        </p:txBody>
      </p:sp>
      <p:graphicFrame>
        <p:nvGraphicFramePr>
          <p:cNvPr id="160" name="2D Column Chart"/>
          <p:cNvGraphicFramePr/>
          <p:nvPr>
            <p:extLst>
              <p:ext uri="{D42A27DB-BD31-4B8C-83A1-F6EECF244321}">
                <p14:modId xmlns:p14="http://schemas.microsoft.com/office/powerpoint/2010/main" val="3911931787"/>
              </p:ext>
            </p:extLst>
          </p:nvPr>
        </p:nvGraphicFramePr>
        <p:xfrm>
          <a:off x="2117141" y="4741347"/>
          <a:ext cx="11105541" cy="70158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2">
            <a:extLst>
              <a:ext uri="{FF2B5EF4-FFF2-40B4-BE49-F238E27FC236}">
                <a16:creationId xmlns:a16="http://schemas.microsoft.com/office/drawing/2014/main" id="{A7989DF5-74B1-3741-97A6-F8736DA428F2}"/>
              </a:ext>
            </a:extLst>
          </p:cNvPr>
          <p:cNvGraphicFramePr>
            <a:graphicFrameLocks noGrp="1"/>
          </p:cNvGraphicFramePr>
          <p:nvPr>
            <p:extLst>
              <p:ext uri="{D42A27DB-BD31-4B8C-83A1-F6EECF244321}">
                <p14:modId xmlns:p14="http://schemas.microsoft.com/office/powerpoint/2010/main" val="4151096414"/>
              </p:ext>
            </p:extLst>
          </p:nvPr>
        </p:nvGraphicFramePr>
        <p:xfrm>
          <a:off x="8423649" y="11727389"/>
          <a:ext cx="5045152" cy="534317"/>
        </p:xfrm>
        <a:graphic>
          <a:graphicData uri="http://schemas.openxmlformats.org/drawingml/2006/table">
            <a:tbl>
              <a:tblPr firstRow="1" bandRow="1">
                <a:tableStyleId>{5940675A-B579-460E-94D1-54222C63F5DA}</a:tableStyleId>
              </a:tblPr>
              <a:tblGrid>
                <a:gridCol w="5045152">
                  <a:extLst>
                    <a:ext uri="{9D8B030D-6E8A-4147-A177-3AD203B41FA5}">
                      <a16:colId xmlns:a16="http://schemas.microsoft.com/office/drawing/2014/main" val="1907106088"/>
                    </a:ext>
                  </a:extLst>
                </a:gridCol>
              </a:tblGrid>
              <a:tr h="534317">
                <a:tc>
                  <a:txBody>
                    <a:bodyPr/>
                    <a:lstStyle/>
                    <a:p>
                      <a:r>
                        <a:rPr lang="en-US" sz="2400" b="1" dirty="0">
                          <a:solidFill>
                            <a:schemeClr val="bg2">
                              <a:lumMod val="10000"/>
                            </a:schemeClr>
                          </a:solidFill>
                        </a:rPr>
                        <a:t>Years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034568"/>
                  </a:ext>
                </a:extLst>
              </a:tr>
            </a:tbl>
          </a:graphicData>
        </a:graphic>
      </p:graphicFrame>
      <p:graphicFrame>
        <p:nvGraphicFramePr>
          <p:cNvPr id="3" name="Table 2">
            <a:extLst>
              <a:ext uri="{FF2B5EF4-FFF2-40B4-BE49-F238E27FC236}">
                <a16:creationId xmlns:a16="http://schemas.microsoft.com/office/drawing/2014/main" id="{FA16F41A-9898-6781-2BA7-A00B1BA110B3}"/>
              </a:ext>
            </a:extLst>
          </p:cNvPr>
          <p:cNvGraphicFramePr>
            <a:graphicFrameLocks noGrp="1"/>
          </p:cNvGraphicFramePr>
          <p:nvPr>
            <p:extLst>
              <p:ext uri="{D42A27DB-BD31-4B8C-83A1-F6EECF244321}">
                <p14:modId xmlns:p14="http://schemas.microsoft.com/office/powerpoint/2010/main" val="292493097"/>
              </p:ext>
            </p:extLst>
          </p:nvPr>
        </p:nvGraphicFramePr>
        <p:xfrm>
          <a:off x="295859" y="6679581"/>
          <a:ext cx="1821282" cy="2174488"/>
        </p:xfrm>
        <a:graphic>
          <a:graphicData uri="http://schemas.openxmlformats.org/drawingml/2006/table">
            <a:tbl>
              <a:tblPr firstRow="1" bandRow="1">
                <a:tableStyleId>{5940675A-B579-460E-94D1-54222C63F5DA}</a:tableStyleId>
              </a:tblPr>
              <a:tblGrid>
                <a:gridCol w="1821282">
                  <a:extLst>
                    <a:ext uri="{9D8B030D-6E8A-4147-A177-3AD203B41FA5}">
                      <a16:colId xmlns:a16="http://schemas.microsoft.com/office/drawing/2014/main" val="1907106088"/>
                    </a:ext>
                  </a:extLst>
                </a:gridCol>
              </a:tblGrid>
              <a:tr h="2174488">
                <a:tc>
                  <a:txBody>
                    <a:bodyPr/>
                    <a:lstStyle/>
                    <a:p>
                      <a:r>
                        <a:rPr lang="en-US" sz="2400" b="1" dirty="0">
                          <a:solidFill>
                            <a:schemeClr val="bg2">
                              <a:lumMod val="10000"/>
                            </a:schemeClr>
                          </a:solidFill>
                        </a:rPr>
                        <a:t>Number using in millions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034568"/>
                  </a:ext>
                </a:extLst>
              </a:tr>
            </a:tbl>
          </a:graphicData>
        </a:graphic>
      </p:graphicFrame>
      <p:graphicFrame>
        <p:nvGraphicFramePr>
          <p:cNvPr id="4" name="Table 2">
            <a:extLst>
              <a:ext uri="{FF2B5EF4-FFF2-40B4-BE49-F238E27FC236}">
                <a16:creationId xmlns:a16="http://schemas.microsoft.com/office/drawing/2014/main" id="{5F2186EE-C9F5-A2A4-08F1-94BB0ACE334E}"/>
              </a:ext>
            </a:extLst>
          </p:cNvPr>
          <p:cNvGraphicFramePr>
            <a:graphicFrameLocks noGrp="1"/>
          </p:cNvGraphicFramePr>
          <p:nvPr>
            <p:extLst>
              <p:ext uri="{D42A27DB-BD31-4B8C-83A1-F6EECF244321}">
                <p14:modId xmlns:p14="http://schemas.microsoft.com/office/powerpoint/2010/main" val="3540559401"/>
              </p:ext>
            </p:extLst>
          </p:nvPr>
        </p:nvGraphicFramePr>
        <p:xfrm>
          <a:off x="5345913" y="4207030"/>
          <a:ext cx="5045152" cy="534317"/>
        </p:xfrm>
        <a:graphic>
          <a:graphicData uri="http://schemas.openxmlformats.org/drawingml/2006/table">
            <a:tbl>
              <a:tblPr firstRow="1" bandRow="1">
                <a:tableStyleId>{5940675A-B579-460E-94D1-54222C63F5DA}</a:tableStyleId>
              </a:tblPr>
              <a:tblGrid>
                <a:gridCol w="5045152">
                  <a:extLst>
                    <a:ext uri="{9D8B030D-6E8A-4147-A177-3AD203B41FA5}">
                      <a16:colId xmlns:a16="http://schemas.microsoft.com/office/drawing/2014/main" val="1907106088"/>
                    </a:ext>
                  </a:extLst>
                </a:gridCol>
              </a:tblGrid>
              <a:tr h="534317">
                <a:tc>
                  <a:txBody>
                    <a:bodyPr/>
                    <a:lstStyle/>
                    <a:p>
                      <a:r>
                        <a:rPr lang="en-US" sz="2400" b="1" dirty="0">
                          <a:solidFill>
                            <a:schemeClr val="bg2">
                              <a:lumMod val="10000"/>
                            </a:schemeClr>
                          </a:solidFill>
                        </a:rPr>
                        <a:t>AOL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034568"/>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mail"/>
          <p:cNvSpPr txBox="1">
            <a:spLocks noGrp="1"/>
          </p:cNvSpPr>
          <p:nvPr>
            <p:ph type="title"/>
          </p:nvPr>
        </p:nvSpPr>
        <p:spPr>
          <a:prstGeom prst="rect">
            <a:avLst/>
          </a:prstGeom>
        </p:spPr>
        <p:txBody>
          <a:bodyPr/>
          <a:lstStyle/>
          <a:p>
            <a:r>
              <a:t>Gmail</a:t>
            </a:r>
          </a:p>
        </p:txBody>
      </p:sp>
      <p:sp>
        <p:nvSpPr>
          <p:cNvPr id="163" name="Google, one of the worlds used search engines, came out in 1998. Six years later, google introduced gmail to the world. Gmail is used at the forefront of everything when logging into apps. Most apps ask which email they use, having gmail on the lists app"/>
          <p:cNvSpPr txBox="1">
            <a:spLocks noGrp="1"/>
          </p:cNvSpPr>
          <p:nvPr>
            <p:ph type="body" sz="half" idx="1"/>
          </p:nvPr>
        </p:nvSpPr>
        <p:spPr>
          <a:xfrm>
            <a:off x="10434742" y="4248504"/>
            <a:ext cx="12742758" cy="8256012"/>
          </a:xfrm>
          <a:prstGeom prst="rect">
            <a:avLst/>
          </a:prstGeom>
        </p:spPr>
        <p:txBody>
          <a:bodyPr/>
          <a:lstStyle/>
          <a:p>
            <a:r>
              <a:t>Google, one of the worlds used search engines, came out in 1998. Six years later, google introduced gmail to the world. Gmail is used at the forefront of everything when logging into apps. Most apps ask which email they use, having gmail on the lists apps and websites make. In 2015, gmail users reached 900 million people, growing to 1 billion people in 2016. Two years later, it reached over 1.8 billion users. Gmail grew over the years, being one of the most used email services of all time.</a:t>
            </a:r>
          </a:p>
        </p:txBody>
      </p:sp>
      <p:graphicFrame>
        <p:nvGraphicFramePr>
          <p:cNvPr id="164" name="2D Stacked Bar Chart"/>
          <p:cNvGraphicFramePr/>
          <p:nvPr>
            <p:extLst>
              <p:ext uri="{D42A27DB-BD31-4B8C-83A1-F6EECF244321}">
                <p14:modId xmlns:p14="http://schemas.microsoft.com/office/powerpoint/2010/main" val="1281953281"/>
              </p:ext>
            </p:extLst>
          </p:nvPr>
        </p:nvGraphicFramePr>
        <p:xfrm>
          <a:off x="220034" y="4644278"/>
          <a:ext cx="10214708" cy="70158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mail Education"/>
          <p:cNvSpPr txBox="1">
            <a:spLocks noGrp="1"/>
          </p:cNvSpPr>
          <p:nvPr>
            <p:ph type="title"/>
          </p:nvPr>
        </p:nvSpPr>
        <p:spPr>
          <a:prstGeom prst="rect">
            <a:avLst/>
          </a:prstGeom>
        </p:spPr>
        <p:txBody>
          <a:bodyPr/>
          <a:lstStyle/>
          <a:p>
            <a:r>
              <a:t>Email Education</a:t>
            </a:r>
          </a:p>
        </p:txBody>
      </p:sp>
      <p:sp>
        <p:nvSpPr>
          <p:cNvPr id="167" name="Did you know there is an article published that tells how a how a person is educated by which email provider is used? The article, “Where are you @? What your email says about your education” by Carolyn Morris talks about how people use either gmail or a"/>
          <p:cNvSpPr txBox="1">
            <a:spLocks noGrp="1"/>
          </p:cNvSpPr>
          <p:nvPr>
            <p:ph type="body" idx="1"/>
          </p:nvPr>
        </p:nvSpPr>
        <p:spPr>
          <a:prstGeom prst="rect">
            <a:avLst/>
          </a:prstGeom>
        </p:spPr>
        <p:txBody>
          <a:bodyPr/>
          <a:lstStyle/>
          <a:p>
            <a:r>
              <a:rPr lang="en-US" dirty="0"/>
              <a:t>Email is used by a lot of generations. But d</a:t>
            </a:r>
            <a:r>
              <a:rPr dirty="0"/>
              <a:t>id you know there is an article published </a:t>
            </a:r>
            <a:r>
              <a:rPr lang="en-US" dirty="0"/>
              <a:t>about how</a:t>
            </a:r>
            <a:r>
              <a:rPr dirty="0"/>
              <a:t> a person is educated by which email provider is used? The article, “Where are you @? What your email says about your education” by Carolyn Morris talks about how people use either Gmail or </a:t>
            </a:r>
            <a:r>
              <a:rPr lang="en-US" dirty="0"/>
              <a:t>AOL, then</a:t>
            </a:r>
            <a:r>
              <a:rPr dirty="0"/>
              <a:t> shows how the use of which provider a person uses. Morris tells that “there are approximately 900 million Gmail users” in the world, which half of them were first opened in the last three years from 2021. From a percent, 60 percent of </a:t>
            </a:r>
            <a:r>
              <a:rPr lang="en-US" dirty="0"/>
              <a:t>Gmail</a:t>
            </a:r>
            <a:r>
              <a:rPr dirty="0"/>
              <a:t> users use </a:t>
            </a:r>
            <a:r>
              <a:rPr lang="en-US" dirty="0"/>
              <a:t>this provider, while having</a:t>
            </a:r>
            <a:r>
              <a:rPr dirty="0"/>
              <a:t> either a high school or Associates degree</a:t>
            </a:r>
            <a:r>
              <a:rPr lang="en-US" dirty="0"/>
              <a:t>. </a:t>
            </a:r>
            <a:r>
              <a:rPr dirty="0"/>
              <a:t>75 percent</a:t>
            </a:r>
            <a:r>
              <a:rPr lang="en-US" dirty="0"/>
              <a:t> of users for Gmail</a:t>
            </a:r>
            <a:r>
              <a:rPr dirty="0"/>
              <a:t> have a bachelor’s</a:t>
            </a:r>
            <a:r>
              <a:rPr lang="en-US" dirty="0"/>
              <a:t>, while </a:t>
            </a:r>
            <a:r>
              <a:rPr dirty="0"/>
              <a:t>80 percent are from a graduate or professional degrees. </a:t>
            </a:r>
            <a:r>
              <a:rPr lang="en-US" dirty="0"/>
              <a:t>Towards AOL</a:t>
            </a:r>
            <a:r>
              <a:rPr dirty="0"/>
              <a:t>, people that are older than 55 use AOL account, saying that these people are the most educated</a:t>
            </a:r>
            <a:r>
              <a:rPr lang="en-US" dirty="0"/>
              <a:t> that use this email provider</a:t>
            </a:r>
            <a:r>
              <a:rPr dirty="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redits"/>
          <p:cNvSpPr txBox="1">
            <a:spLocks noGrp="1"/>
          </p:cNvSpPr>
          <p:nvPr>
            <p:ph type="title"/>
          </p:nvPr>
        </p:nvSpPr>
        <p:spPr>
          <a:prstGeom prst="rect">
            <a:avLst/>
          </a:prstGeom>
        </p:spPr>
        <p:txBody>
          <a:bodyPr/>
          <a:lstStyle/>
          <a:p>
            <a:r>
              <a:t>Credits</a:t>
            </a:r>
          </a:p>
        </p:txBody>
      </p:sp>
      <p:sp>
        <p:nvSpPr>
          <p:cNvPr id="170" name="https://www.cnbc.com/2021/05/03/aol-1point5-million-people-still-pay-for-service-but-not-for-dial-up-internet.html…"/>
          <p:cNvSpPr txBox="1">
            <a:spLocks noGrp="1"/>
          </p:cNvSpPr>
          <p:nvPr>
            <p:ph type="body" idx="1"/>
          </p:nvPr>
        </p:nvSpPr>
        <p:spPr>
          <a:prstGeom prst="rect">
            <a:avLst/>
          </a:prstGeom>
        </p:spPr>
        <p:txBody>
          <a:bodyPr/>
          <a:lstStyle/>
          <a:p>
            <a:pPr marL="499872" indent="-499872" defTabSz="1999437">
              <a:spcBef>
                <a:spcPts val="3600"/>
              </a:spcBef>
              <a:defRPr sz="3936"/>
            </a:pPr>
            <a:r>
              <a:rPr u="sng">
                <a:hlinkClick r:id="rId2"/>
              </a:rPr>
              <a:t>https://www.cnbc.com/2021/05/03/aol-1point5-million-people-still-pay-for-service-but-not-for-dial-up-internet.html</a:t>
            </a:r>
          </a:p>
          <a:p>
            <a:pPr marL="499872" indent="-499872" defTabSz="1999437">
              <a:spcBef>
                <a:spcPts val="3600"/>
              </a:spcBef>
              <a:defRPr sz="3936"/>
            </a:pPr>
            <a:r>
              <a:rPr u="sng">
                <a:hlinkClick r:id="rId3"/>
              </a:rPr>
              <a:t>https://www.cnbc.com/2015/05/12/timeline-aol-through-the-years.html</a:t>
            </a:r>
          </a:p>
          <a:p>
            <a:pPr marL="499872" indent="-499872" defTabSz="1999437">
              <a:spcBef>
                <a:spcPts val="3600"/>
              </a:spcBef>
              <a:defRPr sz="3936"/>
            </a:pPr>
            <a:r>
              <a:t>https://onezero.medium.com/meet-the-people-with-the-aol-email-addresses-c28f2163f8d#:~:text=“After%20that%20I%20got%20a,EarthLink%20had%20around%203%20million.</a:t>
            </a:r>
          </a:p>
          <a:p>
            <a:pPr marL="499872" indent="-499872" defTabSz="1999437">
              <a:spcBef>
                <a:spcPts val="3600"/>
              </a:spcBef>
              <a:defRPr sz="3936"/>
            </a:pPr>
            <a:r>
              <a:rPr u="sng">
                <a:hlinkClick r:id="rId4"/>
              </a:rPr>
              <a:t>https://time.com/43263/gmail-10th-anniversary/</a:t>
            </a:r>
          </a:p>
          <a:p>
            <a:pPr marL="499872" indent="-499872" defTabSz="1999437">
              <a:spcBef>
                <a:spcPts val="3600"/>
              </a:spcBef>
              <a:defRPr sz="3936"/>
            </a:pPr>
            <a:r>
              <a:rPr u="sng">
                <a:hlinkClick r:id="rId5"/>
              </a:rPr>
              <a:t>https://techjury.net/blog/gmail-statistics/</a:t>
            </a:r>
          </a:p>
          <a:p>
            <a:pPr marL="499872" indent="-499872" defTabSz="1999437">
              <a:spcBef>
                <a:spcPts val="3600"/>
              </a:spcBef>
              <a:defRPr sz="3936"/>
            </a:pPr>
            <a:r>
              <a:rPr u="sng">
                <a:hlinkClick r:id="rId6"/>
              </a:rPr>
              <a:t>https://www.sellcell.com/blog/most-popular-email-provider-by-number-of-users/</a:t>
            </a:r>
          </a:p>
          <a:p>
            <a:pPr marL="499872" indent="-499872" defTabSz="1999437">
              <a:spcBef>
                <a:spcPts val="3600"/>
              </a:spcBef>
              <a:defRPr sz="3936"/>
            </a:pPr>
            <a:r>
              <a:t>https://www.earnest.com/blog/what-your-email-says-about-your-education/</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TotalTime>
  <Words>631</Words>
  <Application>Microsoft Macintosh PowerPoint</Application>
  <PresentationFormat>Custom</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Helvetica Neue</vt:lpstr>
      <vt:lpstr>Helvetica Neue Medium</vt:lpstr>
      <vt:lpstr>30_BasicColor</vt:lpstr>
      <vt:lpstr>Email Usage</vt:lpstr>
      <vt:lpstr>Email Usage</vt:lpstr>
      <vt:lpstr>AOL</vt:lpstr>
      <vt:lpstr>Gmail</vt:lpstr>
      <vt:lpstr>Email Education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Usage</dc:title>
  <cp:lastModifiedBy>Guerrero, Jake (Jefferson Student)</cp:lastModifiedBy>
  <cp:revision>15</cp:revision>
  <dcterms:modified xsi:type="dcterms:W3CDTF">2023-08-10T20:01:30Z</dcterms:modified>
</cp:coreProperties>
</file>