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1918"/>
          <c:y val="5.4673899999999998E-2"/>
          <c:w val="0.88197999999999999"/>
          <c:h val="0.77289399999999997"/>
        </c:manualLayout>
      </c:layout>
      <c:barChart>
        <c:barDir val="col"/>
        <c:grouping val="clustered"/>
        <c:varyColors val="0"/>
        <c:ser>
          <c:idx val="0"/>
          <c:order val="0"/>
          <c:tx>
            <c:strRef>
              <c:f>Sheet1!$A$2</c:f>
              <c:strCache>
                <c:ptCount val="1"/>
                <c:pt idx="0">
                  <c:v>Views in millions</c:v>
                </c:pt>
              </c:strCache>
            </c:strRef>
          </c:tx>
          <c:spPr>
            <a:solidFill>
              <a:srgbClr val="3E73D1"/>
            </a:solidFill>
            <a:ln w="12700" cap="flat">
              <a:noFill/>
              <a:miter lim="400000"/>
            </a:ln>
            <a:effectLst/>
          </c:spPr>
          <c:invertIfNegative val="0"/>
          <c:cat>
            <c:strRef>
              <c:f>Sheet1!$B$1:$D$1</c:f>
              <c:strCache>
                <c:ptCount val="3"/>
                <c:pt idx="0">
                  <c:v>Season 1</c:v>
                </c:pt>
                <c:pt idx="1">
                  <c:v>Season 2</c:v>
                </c:pt>
                <c:pt idx="2">
                  <c:v>Season 3</c:v>
                </c:pt>
              </c:strCache>
            </c:strRef>
          </c:cat>
          <c:val>
            <c:numRef>
              <c:f>Sheet1!$B$2:$D$2</c:f>
              <c:numCache>
                <c:formatCode>General</c:formatCode>
                <c:ptCount val="3"/>
                <c:pt idx="0">
                  <c:v>541.01</c:v>
                </c:pt>
                <c:pt idx="1">
                  <c:v>462.5</c:v>
                </c:pt>
                <c:pt idx="2">
                  <c:v>66.5</c:v>
                </c:pt>
              </c:numCache>
            </c:numRef>
          </c:val>
          <c:extLst>
            <c:ext xmlns:c16="http://schemas.microsoft.com/office/drawing/2014/chart" uri="{C3380CC4-5D6E-409C-BE32-E72D297353CC}">
              <c16:uniqueId val="{00000000-6875-C74C-8758-5C56EA224B16}"/>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legend>
      <c:legendPos val="b"/>
      <c:layout>
        <c:manualLayout>
          <c:xMode val="edge"/>
          <c:yMode val="edge"/>
          <c:x val="0.10581599999999999"/>
          <c:y val="0.93282600000000004"/>
          <c:w val="0.89418399999999998"/>
          <c:h val="6.7173899999999995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008"/>
          <c:y val="7.0718900000000001E-2"/>
          <c:w val="0.88722000000000001"/>
          <c:h val="0.71616599999999997"/>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cat>
            <c:strRef>
              <c:f>Sheet1!$B$1:$D$1</c:f>
              <c:strCache>
                <c:ptCount val="3"/>
                <c:pt idx="0">
                  <c:v>Oct.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68F7-3B44-8F82-97E98EE55273}"/>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legend>
      <c:legendPos val="b"/>
      <c:layout>
        <c:manualLayout>
          <c:xMode val="edge"/>
          <c:yMode val="edge"/>
          <c:x val="8.7380700000000006E-2"/>
          <c:y val="0.91678099999999996"/>
          <c:w val="0.91261899999999996"/>
          <c:h val="8.3218899999999998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0946499999999996E-2"/>
          <c:w val="0.88937100000000002"/>
          <c:h val="0.71851100000000001"/>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cat>
            <c:strRef>
              <c:f>Sheet1!$B$1:$D$1</c:f>
              <c:strCache>
                <c:ptCount val="3"/>
                <c:pt idx="0">
                  <c:v>Witcher 1</c:v>
                </c:pt>
                <c:pt idx="1">
                  <c:v>Witcher 2</c:v>
                </c:pt>
                <c:pt idx="2">
                  <c:v>Witcher 3</c:v>
                </c:pt>
              </c:strCache>
            </c:strRef>
          </c:cat>
          <c:val>
            <c:numRef>
              <c:f>Sheet1!$B$2:$D$2</c:f>
              <c:numCache>
                <c:formatCode>General</c:formatCode>
                <c:ptCount val="3"/>
                <c:pt idx="0">
                  <c:v>1</c:v>
                </c:pt>
                <c:pt idx="1">
                  <c:v>1.7</c:v>
                </c:pt>
                <c:pt idx="2">
                  <c:v>50</c:v>
                </c:pt>
              </c:numCache>
            </c:numRef>
          </c:val>
          <c:extLst>
            <c:ext xmlns:c16="http://schemas.microsoft.com/office/drawing/2014/chart" uri="{C3380CC4-5D6E-409C-BE32-E72D297353CC}">
              <c16:uniqueId val="{00000000-070F-F548-BFE6-E2D8260BC19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legend>
      <c:legendPos val="b"/>
      <c:layout>
        <c:manualLayout>
          <c:xMode val="edge"/>
          <c:yMode val="edge"/>
          <c:x val="4.8021599999999998E-2"/>
          <c:y val="0.91655299999999995"/>
          <c:w val="0.90395700000000001"/>
          <c:h val="8.3446500000000007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232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he Witcher"/>
          <p:cNvSpPr txBox="1">
            <a:spLocks noGrp="1"/>
          </p:cNvSpPr>
          <p:nvPr>
            <p:ph type="ctrTitle"/>
          </p:nvPr>
        </p:nvSpPr>
        <p:spPr>
          <a:prstGeom prst="rect">
            <a:avLst/>
          </a:prstGeom>
        </p:spPr>
        <p:txBody>
          <a:bodyPr/>
          <a:lstStyle/>
          <a:p>
            <a:r>
              <a:t>The Witcher</a:t>
            </a:r>
          </a:p>
        </p:txBody>
      </p:sp>
      <p:sp>
        <p:nvSpPr>
          <p:cNvPr id="153"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What is the Witcher?"/>
          <p:cNvSpPr txBox="1">
            <a:spLocks noGrp="1"/>
          </p:cNvSpPr>
          <p:nvPr>
            <p:ph type="title"/>
          </p:nvPr>
        </p:nvSpPr>
        <p:spPr>
          <a:prstGeom prst="rect">
            <a:avLst/>
          </a:prstGeom>
        </p:spPr>
        <p:txBody>
          <a:bodyPr/>
          <a:lstStyle/>
          <a:p>
            <a:r>
              <a:t>What is the Witcher?</a:t>
            </a:r>
          </a:p>
        </p:txBody>
      </p:sp>
      <p:sp>
        <p:nvSpPr>
          <p:cNvPr id="156" name="“The Witcher” is a book, game, and Netflix tv series. A Witcher is a super soldier, who was either orphaned or given to a school, to train to kill monsters from a young age. The training is rigorous, studying to kill monsters, even humans, elves, and dwa"/>
          <p:cNvSpPr txBox="1">
            <a:spLocks noGrp="1"/>
          </p:cNvSpPr>
          <p:nvPr>
            <p:ph type="body" sz="half" idx="1"/>
          </p:nvPr>
        </p:nvSpPr>
        <p:spPr>
          <a:xfrm>
            <a:off x="1219200" y="4013200"/>
            <a:ext cx="14148169" cy="8483600"/>
          </a:xfrm>
          <a:prstGeom prst="rect">
            <a:avLst/>
          </a:prstGeom>
        </p:spPr>
        <p:txBody>
          <a:bodyPr/>
          <a:lstStyle>
            <a:lvl1pPr marL="524255" indent="-524255" defTabSz="2340805">
              <a:spcBef>
                <a:spcPts val="2300"/>
              </a:spcBef>
              <a:defRPr sz="4224"/>
            </a:lvl1pPr>
          </a:lstStyle>
          <a:p>
            <a:r>
              <a:rPr dirty="0"/>
              <a:t>“The Witcher” is a book, game, and Netflix tv series. A Witcher is a super soldier, who was either orphaned or given to a school, to train to kill monsters from a young age. The training is rigorous, studying to kill monsters, even humans, elves, and dwarves. </a:t>
            </a:r>
            <a:r>
              <a:rPr lang="en-US" dirty="0"/>
              <a:t>Only</a:t>
            </a:r>
            <a:r>
              <a:rPr dirty="0"/>
              <a:t> 3 out of 10 people live through the training. The books, games, and Netflix show follows four characters: a mage named Yennifer of </a:t>
            </a:r>
            <a:r>
              <a:rPr dirty="0" err="1"/>
              <a:t>Vengerberg</a:t>
            </a:r>
            <a:r>
              <a:rPr dirty="0"/>
              <a:t>, a princess named </a:t>
            </a:r>
            <a:r>
              <a:rPr dirty="0" err="1"/>
              <a:t>Ciri</a:t>
            </a:r>
            <a:r>
              <a:rPr dirty="0"/>
              <a:t> of Cintra, a bard named Dandelion or </a:t>
            </a:r>
            <a:r>
              <a:rPr dirty="0" err="1"/>
              <a:t>Jaskier</a:t>
            </a:r>
            <a:r>
              <a:rPr dirty="0"/>
              <a:t> depending on the source, and the Witcher named </a:t>
            </a:r>
            <a:r>
              <a:rPr dirty="0" err="1"/>
              <a:t>Geralt</a:t>
            </a:r>
            <a:r>
              <a:rPr dirty="0"/>
              <a:t> of </a:t>
            </a:r>
            <a:r>
              <a:rPr dirty="0" err="1"/>
              <a:t>Rivia</a:t>
            </a:r>
            <a:r>
              <a:rPr dirty="0"/>
              <a:t>.</a:t>
            </a:r>
          </a:p>
        </p:txBody>
      </p:sp>
      <p:pic>
        <p:nvPicPr>
          <p:cNvPr id="157"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ow Views"/>
          <p:cNvSpPr txBox="1">
            <a:spLocks noGrp="1"/>
          </p:cNvSpPr>
          <p:nvPr>
            <p:ph type="title"/>
          </p:nvPr>
        </p:nvSpPr>
        <p:spPr>
          <a:prstGeom prst="rect">
            <a:avLst/>
          </a:prstGeom>
        </p:spPr>
        <p:txBody>
          <a:bodyPr/>
          <a:lstStyle/>
          <a:p>
            <a:r>
              <a:t>Show Views</a:t>
            </a:r>
          </a:p>
        </p:txBody>
      </p:sp>
      <p:graphicFrame>
        <p:nvGraphicFramePr>
          <p:cNvPr id="160" name="2D Column Chart"/>
          <p:cNvGraphicFramePr/>
          <p:nvPr/>
        </p:nvGraphicFramePr>
        <p:xfrm>
          <a:off x="1369394" y="2566696"/>
          <a:ext cx="10851020" cy="10141626"/>
        </p:xfrm>
        <a:graphic>
          <a:graphicData uri="http://schemas.openxmlformats.org/drawingml/2006/chart">
            <c:chart xmlns:c="http://schemas.openxmlformats.org/drawingml/2006/chart" xmlns:r="http://schemas.openxmlformats.org/officeDocument/2006/relationships" r:id="rId2"/>
          </a:graphicData>
        </a:graphic>
      </p:graphicFrame>
      <p:sp>
        <p:nvSpPr>
          <p:cNvPr id="161"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383204" y="2602349"/>
            <a:ext cx="10784573" cy="9894451"/>
          </a:xfrm>
          <a:prstGeom prst="rect">
            <a:avLst/>
          </a:prstGeom>
        </p:spPr>
        <p:txBody>
          <a:bodyPr/>
          <a:lstStyle/>
          <a:p>
            <a:r>
              <a:rPr dirty="0"/>
              <a:t>The show, in millions, brought a lot of attention when Netflix adapted the books and video games. Season 1 of the show brought over 501 million views during December holidays of 2019. When season 2 dropped during the December holidays </a:t>
            </a:r>
            <a:r>
              <a:rPr lang="en-US" dirty="0"/>
              <a:t>of </a:t>
            </a:r>
            <a:r>
              <a:rPr dirty="0"/>
              <a:t>2021, the show</a:t>
            </a:r>
            <a:r>
              <a:rPr lang="en-US" dirty="0"/>
              <a:t> had</a:t>
            </a:r>
            <a:r>
              <a:rPr dirty="0"/>
              <a:t> 462.5 million</a:t>
            </a:r>
            <a:r>
              <a:rPr lang="en-US" dirty="0"/>
              <a:t> views</a:t>
            </a:r>
            <a:r>
              <a:rPr dirty="0"/>
              <a:t> after release. In the span of three to four days with season 3 coming out </a:t>
            </a:r>
            <a:r>
              <a:rPr lang="en-US" dirty="0"/>
              <a:t>in</a:t>
            </a:r>
            <a:r>
              <a:rPr dirty="0"/>
              <a:t> June 2023, the Witcher brought about 66.5 million views.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Book Sales"/>
          <p:cNvSpPr txBox="1">
            <a:spLocks noGrp="1"/>
          </p:cNvSpPr>
          <p:nvPr>
            <p:ph type="title"/>
          </p:nvPr>
        </p:nvSpPr>
        <p:spPr>
          <a:prstGeom prst="rect">
            <a:avLst/>
          </a:prstGeom>
        </p:spPr>
        <p:txBody>
          <a:bodyPr/>
          <a:lstStyle/>
          <a:p>
            <a:r>
              <a:rPr dirty="0"/>
              <a:t>Book Sales</a:t>
            </a:r>
          </a:p>
        </p:txBody>
      </p:sp>
      <p:graphicFrame>
        <p:nvGraphicFramePr>
          <p:cNvPr id="164" name="2D Column Chart"/>
          <p:cNvGraphicFramePr/>
          <p:nvPr/>
        </p:nvGraphicFramePr>
        <p:xfrm>
          <a:off x="766410" y="4055771"/>
          <a:ext cx="9196327" cy="7840644"/>
        </p:xfrm>
        <a:graphic>
          <a:graphicData uri="http://schemas.openxmlformats.org/drawingml/2006/chart">
            <c:chart xmlns:c="http://schemas.openxmlformats.org/drawingml/2006/chart" xmlns:r="http://schemas.openxmlformats.org/officeDocument/2006/relationships" r:id="rId2"/>
          </a:graphicData>
        </a:graphic>
      </p:graphicFrame>
      <p:sp>
        <p:nvSpPr>
          <p:cNvPr id="165"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0626063" y="2989909"/>
            <a:ext cx="12638604" cy="9894452"/>
          </a:xfrm>
          <a:prstGeom prst="rect">
            <a:avLst/>
          </a:prstGeom>
        </p:spPr>
        <p:txBody>
          <a:bodyPr/>
          <a:lstStyle/>
          <a:p>
            <a:r>
              <a:rPr dirty="0"/>
              <a:t>The Witcher books were written by a Polish author named Andrzej </a:t>
            </a:r>
            <a:r>
              <a:rPr dirty="0" err="1"/>
              <a:t>Sapkowski</a:t>
            </a:r>
            <a:r>
              <a:rPr dirty="0"/>
              <a:t> and </a:t>
            </a:r>
            <a:r>
              <a:rPr lang="en-US" dirty="0"/>
              <a:t>were</a:t>
            </a:r>
            <a:r>
              <a:rPr dirty="0"/>
              <a:t>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a:t>
            </a:r>
            <a:r>
              <a:rPr lang="en-US" dirty="0"/>
              <a:t>-</a:t>
            </a:r>
            <a:r>
              <a:rPr dirty="0"/>
              <a:t>wide. As of 2023, more than 75 million copies were sold, making the series very popular among show and game fanatics.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ames"/>
          <p:cNvSpPr txBox="1">
            <a:spLocks noGrp="1"/>
          </p:cNvSpPr>
          <p:nvPr>
            <p:ph type="title"/>
          </p:nvPr>
        </p:nvSpPr>
        <p:spPr>
          <a:prstGeom prst="rect">
            <a:avLst/>
          </a:prstGeom>
        </p:spPr>
        <p:txBody>
          <a:bodyPr/>
          <a:lstStyle/>
          <a:p>
            <a:r>
              <a:t>Games</a:t>
            </a:r>
          </a:p>
        </p:txBody>
      </p:sp>
      <p:graphicFrame>
        <p:nvGraphicFramePr>
          <p:cNvPr id="168" name="2D Column Chart"/>
          <p:cNvGraphicFramePr/>
          <p:nvPr/>
        </p:nvGraphicFramePr>
        <p:xfrm>
          <a:off x="754589" y="5002717"/>
          <a:ext cx="11014686" cy="7815491"/>
        </p:xfrm>
        <a:graphic>
          <a:graphicData uri="http://schemas.openxmlformats.org/drawingml/2006/chart">
            <c:chart xmlns:c="http://schemas.openxmlformats.org/drawingml/2006/chart" xmlns:r="http://schemas.openxmlformats.org/officeDocument/2006/relationships" r:id="rId3"/>
          </a:graphicData>
        </a:graphic>
      </p:graphicFrame>
      <p:sp>
        <p:nvSpPr>
          <p:cNvPr id="169" name="The games were a massive hit since 2007, when the first game hit online. CD Projekt, the company to develop the games, brought the games to life through Xbox, were released through PC, PlayStation and the Xbox, with each game following Geralt and compani"/>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rPr dirty="0"/>
              <a:t>The games </a:t>
            </a:r>
            <a:r>
              <a:rPr lang="en-US" dirty="0"/>
              <a:t>have been</a:t>
            </a:r>
            <a:r>
              <a:rPr dirty="0"/>
              <a:t> a massive hit since 2007, when the first game hit online. CD </a:t>
            </a:r>
            <a:r>
              <a:rPr dirty="0" err="1"/>
              <a:t>Projekt</a:t>
            </a:r>
            <a:r>
              <a:rPr dirty="0"/>
              <a:t>, the company to develop the games, brought the games to life through Xbox, PC, </a:t>
            </a:r>
            <a:r>
              <a:rPr lang="en-US" dirty="0"/>
              <a:t>and </a:t>
            </a:r>
            <a:r>
              <a:rPr dirty="0"/>
              <a:t>PlayStation, with each game following </a:t>
            </a:r>
            <a:r>
              <a:rPr dirty="0" err="1"/>
              <a:t>Geralt</a:t>
            </a:r>
            <a:r>
              <a:rPr dirty="0"/>
              <a:t> and companies adventure through the </a:t>
            </a:r>
            <a:r>
              <a:rPr lang="en-US" dirty="0"/>
              <a:t>c</a:t>
            </a:r>
            <a:r>
              <a:rPr dirty="0"/>
              <a:t>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422</Words>
  <Application>Microsoft Macintosh PowerPoint</Application>
  <PresentationFormat>Custom</PresentationFormat>
  <Paragraphs>10</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12</cp:revision>
  <dcterms:modified xsi:type="dcterms:W3CDTF">2023-08-19T11:40:42Z</dcterms:modified>
</cp:coreProperties>
</file>