
<file path=[Content_Types].xml><?xml version="1.0" encoding="utf-8"?>
<Types xmlns="http://schemas.openxmlformats.org/package/2006/content-types">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59" r:id="rId5"/>
    <p:sldId id="260" r:id="rId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3"/>
  </p:normalViewPr>
  <p:slideViewPr>
    <p:cSldViewPr snapToGrid="0">
      <p:cViewPr varScale="1">
        <p:scale>
          <a:sx n="28" d="100"/>
          <a:sy n="28" d="100"/>
        </p:scale>
        <p:origin x="200" y="1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11918"/>
          <c:y val="5.4673899999999998E-2"/>
          <c:w val="0.88197999999999999"/>
          <c:h val="0.77289399999999997"/>
        </c:manualLayout>
      </c:layout>
      <c:barChart>
        <c:barDir val="col"/>
        <c:grouping val="clustered"/>
        <c:varyColors val="0"/>
        <c:ser>
          <c:idx val="0"/>
          <c:order val="0"/>
          <c:tx>
            <c:strRef>
              <c:f>Sheet1!$A$2</c:f>
              <c:strCache>
                <c:ptCount val="1"/>
                <c:pt idx="0">
                  <c:v>Views in millions</c:v>
                </c:pt>
              </c:strCache>
            </c:strRef>
          </c:tx>
          <c:spPr>
            <a:solidFill>
              <a:srgbClr val="3E73D1"/>
            </a:solidFill>
            <a:ln w="12700" cap="flat">
              <a:noFill/>
              <a:miter lim="400000"/>
            </a:ln>
            <a:effectLst/>
          </c:spPr>
          <c:invertIfNegative val="0"/>
          <c:cat>
            <c:strRef>
              <c:f>Sheet1!$B$1:$D$1</c:f>
              <c:strCache>
                <c:ptCount val="3"/>
                <c:pt idx="0">
                  <c:v>Season 1</c:v>
                </c:pt>
                <c:pt idx="1">
                  <c:v>Season 2</c:v>
                </c:pt>
                <c:pt idx="2">
                  <c:v>Season 3</c:v>
                </c:pt>
              </c:strCache>
            </c:strRef>
          </c:cat>
          <c:val>
            <c:numRef>
              <c:f>Sheet1!$B$2:$D$2</c:f>
              <c:numCache>
                <c:formatCode>General</c:formatCode>
                <c:ptCount val="3"/>
                <c:pt idx="0">
                  <c:v>541.01</c:v>
                </c:pt>
                <c:pt idx="1">
                  <c:v>462.5</c:v>
                </c:pt>
                <c:pt idx="2">
                  <c:v>66.5</c:v>
                </c:pt>
              </c:numCache>
            </c:numRef>
          </c:val>
          <c:extLst>
            <c:ext xmlns:c16="http://schemas.microsoft.com/office/drawing/2014/chart" uri="{C3380CC4-5D6E-409C-BE32-E72D297353CC}">
              <c16:uniqueId val="{00000000-6875-C74C-8758-5C56EA224B16}"/>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150"/>
        <c:minorUnit val="75"/>
      </c:valAx>
      <c:spPr>
        <a:noFill/>
        <a:ln w="12700" cap="flat">
          <a:noFill/>
          <a:miter lim="400000"/>
        </a:ln>
        <a:effectLst/>
      </c:spPr>
    </c:plotArea>
    <c:legend>
      <c:legendPos val="b"/>
      <c:layout>
        <c:manualLayout>
          <c:xMode val="edge"/>
          <c:yMode val="edge"/>
          <c:x val="0.10581599999999999"/>
          <c:y val="0.93282600000000004"/>
          <c:w val="0.89418399999999998"/>
          <c:h val="6.7173899999999995E-2"/>
        </c:manualLayout>
      </c:layout>
      <c:overlay val="1"/>
      <c:spPr>
        <a:noFill/>
        <a:ln w="12700" cap="flat">
          <a:noFill/>
          <a:miter lim="400000"/>
        </a:ln>
        <a:effectLst/>
      </c:spPr>
      <c:txPr>
        <a:bodyPr rot="0"/>
        <a:lstStyle/>
        <a:p>
          <a:pPr>
            <a:defRPr sz="3400" b="0" i="0" u="none" strike="noStrike">
              <a:solidFill>
                <a:srgbClr val="000000"/>
              </a:solidFill>
              <a:latin typeface="Graphik"/>
            </a:defRPr>
          </a:pPr>
          <a:endParaRPr lang="en-US"/>
        </a:p>
      </c:txPr>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0008"/>
          <c:y val="7.0718900000000001E-2"/>
          <c:w val="0.88722000000000001"/>
          <c:h val="0.71616599999999997"/>
        </c:manualLayout>
      </c:layout>
      <c:barChart>
        <c:barDir val="col"/>
        <c:grouping val="clustered"/>
        <c:varyColors val="0"/>
        <c:ser>
          <c:idx val="0"/>
          <c:order val="0"/>
          <c:tx>
            <c:strRef>
              <c:f>Sheet1!$A$2</c:f>
              <c:strCache>
                <c:ptCount val="1"/>
                <c:pt idx="0">
                  <c:v>Sales in millions</c:v>
                </c:pt>
              </c:strCache>
            </c:strRef>
          </c:tx>
          <c:spPr>
            <a:solidFill>
              <a:srgbClr val="3E73D1"/>
            </a:solidFill>
            <a:ln w="12700" cap="flat">
              <a:noFill/>
              <a:miter lim="400000"/>
            </a:ln>
            <a:effectLst/>
          </c:spPr>
          <c:invertIfNegative val="0"/>
          <c:cat>
            <c:strRef>
              <c:f>Sheet1!$B$1:$D$1</c:f>
              <c:strCache>
                <c:ptCount val="3"/>
                <c:pt idx="0">
                  <c:v>Oct. 2013</c:v>
                </c:pt>
                <c:pt idx="1">
                  <c:v>June 2019</c:v>
                </c:pt>
                <c:pt idx="2">
                  <c:v>May 2023</c:v>
                </c:pt>
              </c:strCache>
            </c:strRef>
          </c:cat>
          <c:val>
            <c:numRef>
              <c:f>Sheet1!$B$2:$D$2</c:f>
              <c:numCache>
                <c:formatCode>General</c:formatCode>
                <c:ptCount val="3"/>
                <c:pt idx="0">
                  <c:v>6</c:v>
                </c:pt>
                <c:pt idx="1">
                  <c:v>40</c:v>
                </c:pt>
                <c:pt idx="2">
                  <c:v>75</c:v>
                </c:pt>
              </c:numCache>
            </c:numRef>
          </c:val>
          <c:extLst>
            <c:ext xmlns:c16="http://schemas.microsoft.com/office/drawing/2014/chart" uri="{C3380CC4-5D6E-409C-BE32-E72D297353CC}">
              <c16:uniqueId val="{00000000-68F7-3B44-8F82-97E98EE55273}"/>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20"/>
        <c:minorUnit val="10"/>
      </c:valAx>
      <c:spPr>
        <a:noFill/>
        <a:ln w="12700" cap="flat">
          <a:noFill/>
          <a:miter lim="400000"/>
        </a:ln>
        <a:effectLst/>
      </c:spPr>
    </c:plotArea>
    <c:legend>
      <c:legendPos val="b"/>
      <c:layout>
        <c:manualLayout>
          <c:xMode val="edge"/>
          <c:yMode val="edge"/>
          <c:x val="8.7380700000000006E-2"/>
          <c:y val="0.91678099999999996"/>
          <c:w val="0.91261899999999996"/>
          <c:h val="8.3218899999999998E-2"/>
        </c:manualLayout>
      </c:layout>
      <c:overlay val="1"/>
      <c:spPr>
        <a:noFill/>
        <a:ln w="12700" cap="flat">
          <a:noFill/>
          <a:miter lim="400000"/>
        </a:ln>
        <a:effectLst/>
      </c:spPr>
      <c:txPr>
        <a:bodyPr rot="0"/>
        <a:lstStyle/>
        <a:p>
          <a:pPr>
            <a:defRPr sz="3400" b="0" i="0" u="none" strike="noStrike">
              <a:solidFill>
                <a:srgbClr val="000000"/>
              </a:solidFill>
              <a:latin typeface="Graphik"/>
            </a:defRPr>
          </a:pPr>
          <a:endParaRPr lang="en-US"/>
        </a:p>
      </c:txPr>
    </c:legend>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05629"/>
          <c:y val="7.0946499999999996E-2"/>
          <c:w val="0.88937100000000002"/>
          <c:h val="0.71851100000000001"/>
        </c:manualLayout>
      </c:layout>
      <c:barChart>
        <c:barDir val="col"/>
        <c:grouping val="clustered"/>
        <c:varyColors val="0"/>
        <c:ser>
          <c:idx val="0"/>
          <c:order val="0"/>
          <c:tx>
            <c:strRef>
              <c:f>Sheet1!$A$2</c:f>
              <c:strCache>
                <c:ptCount val="1"/>
                <c:pt idx="0">
                  <c:v>Sales in millions</c:v>
                </c:pt>
              </c:strCache>
            </c:strRef>
          </c:tx>
          <c:spPr>
            <a:solidFill>
              <a:srgbClr val="3E73D1"/>
            </a:solidFill>
            <a:ln w="12700" cap="flat">
              <a:noFill/>
              <a:miter lim="400000"/>
            </a:ln>
            <a:effectLst/>
          </c:spPr>
          <c:invertIfNegative val="0"/>
          <c:cat>
            <c:strRef>
              <c:f>Sheet1!$B$1:$D$1</c:f>
              <c:strCache>
                <c:ptCount val="3"/>
                <c:pt idx="0">
                  <c:v>Witcher 1</c:v>
                </c:pt>
                <c:pt idx="1">
                  <c:v>Witcher 2</c:v>
                </c:pt>
                <c:pt idx="2">
                  <c:v>Witcher 3</c:v>
                </c:pt>
              </c:strCache>
            </c:strRef>
          </c:cat>
          <c:val>
            <c:numRef>
              <c:f>Sheet1!$B$2:$D$2</c:f>
              <c:numCache>
                <c:formatCode>General</c:formatCode>
                <c:ptCount val="3"/>
                <c:pt idx="0">
                  <c:v>1</c:v>
                </c:pt>
                <c:pt idx="1">
                  <c:v>1.7</c:v>
                </c:pt>
                <c:pt idx="2">
                  <c:v>50</c:v>
                </c:pt>
              </c:numCache>
            </c:numRef>
          </c:val>
          <c:extLst>
            <c:ext xmlns:c16="http://schemas.microsoft.com/office/drawing/2014/chart" uri="{C3380CC4-5D6E-409C-BE32-E72D297353CC}">
              <c16:uniqueId val="{00000000-070F-F548-BFE6-E2D8260BC198}"/>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12.5"/>
        <c:minorUnit val="6.25"/>
      </c:valAx>
      <c:spPr>
        <a:noFill/>
        <a:ln w="12700" cap="flat">
          <a:noFill/>
          <a:miter lim="400000"/>
        </a:ln>
        <a:effectLst/>
      </c:spPr>
    </c:plotArea>
    <c:legend>
      <c:legendPos val="b"/>
      <c:layout>
        <c:manualLayout>
          <c:xMode val="edge"/>
          <c:yMode val="edge"/>
          <c:x val="4.8021599999999998E-2"/>
          <c:y val="0.91655299999999995"/>
          <c:w val="0.90395700000000001"/>
          <c:h val="8.3446500000000007E-2"/>
        </c:manualLayout>
      </c:layout>
      <c:overlay val="1"/>
      <c:spPr>
        <a:noFill/>
        <a:ln w="12700" cap="flat">
          <a:noFill/>
          <a:miter lim="400000"/>
        </a:ln>
        <a:effectLst/>
      </c:spPr>
      <c:txPr>
        <a:bodyPr rot="0"/>
        <a:lstStyle/>
        <a:p>
          <a:pPr>
            <a:defRPr sz="3400" b="0" i="0" u="none" strike="noStrike">
              <a:solidFill>
                <a:srgbClr val="000000"/>
              </a:solidFill>
              <a:latin typeface="Graphik"/>
            </a:defRPr>
          </a:pPr>
          <a:endParaRPr lang="en-US"/>
        </a:p>
      </c:txPr>
    </c:legend>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Medium"/>
                <a:ea typeface="Graphik-Medium"/>
                <a:cs typeface="Graphik-Medium"/>
                <a:sym typeface="Graphik Medium"/>
              </a:defRPr>
            </a:lvl1pPr>
          </a:lstStyle>
          <a:p>
            <a:r>
              <a:t>Author and Date</a:t>
            </a:r>
          </a:p>
        </p:txBody>
      </p:sp>
      <p:sp>
        <p:nvSpPr>
          <p:cNvPr id="1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Presentation Title</a:t>
            </a:r>
          </a:p>
        </p:txBody>
      </p:sp>
      <p:sp>
        <p:nvSpPr>
          <p:cNvPr id="13" name="Body Level One…"/>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Fact information</a:t>
            </a:r>
          </a:p>
        </p:txBody>
      </p:sp>
      <p:sp>
        <p:nvSpPr>
          <p:cNvPr id="107" name="Body Level One…"/>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Attribution</a:t>
            </a:r>
          </a:p>
        </p:txBody>
      </p:sp>
      <p:sp>
        <p:nvSpPr>
          <p:cNvPr id="116" name="Body Level One…"/>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941297804_1296x1457.jpg"/>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740519873_3318x2212.jpg"/>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519873_3318x2212.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Medium"/>
                <a:ea typeface="Graphik-Medium"/>
                <a:cs typeface="Graphik-Medium"/>
                <a:sym typeface="Graphik Medium"/>
              </a:defRPr>
            </a:lvl1pPr>
          </a:lstStyle>
          <a:p>
            <a:r>
              <a:t>Author and Date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15495" y="4585102"/>
            <a:ext cx="9757338" cy="2540001"/>
          </a:xfrm>
          <a:prstGeom prst="rect">
            <a:avLst/>
          </a:prstGeom>
        </p:spPr>
        <p:txBody>
          <a:bodyPr anchor="b"/>
          <a:lstStyle/>
          <a:p>
            <a:r>
              <a:t>Slide Title</a:t>
            </a:r>
          </a:p>
        </p:txBody>
      </p:sp>
      <p:sp>
        <p:nvSpPr>
          <p:cNvPr id="33" name="Image"/>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pc="-44">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pc="-44">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pc="-44">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pc="-44">
                <a:latin typeface="Graphik-SemiboldItalic"/>
                <a:ea typeface="Graphik-SemiboldItalic"/>
                <a:cs typeface="Graphik-SemiboldItalic"/>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19200" y="4013200"/>
            <a:ext cx="21945600" cy="8487148"/>
          </a:xfrm>
          <a:prstGeom prst="rect">
            <a:avLst/>
          </a:prstGeom>
        </p:spPr>
        <p:txBody>
          <a:bodyPr numCol="2" spcCol="2558384"/>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61" name="Image"/>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Slide Subtitle"/>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63" name="Body Level One…"/>
          <p:cNvSpPr txBox="1">
            <a:spLocks noGrp="1"/>
          </p:cNvSpPr>
          <p:nvPr>
            <p:ph type="body" sz="half" idx="1" hasCustomPrompt="1"/>
          </p:nvPr>
        </p:nvSpPr>
        <p:spPr>
          <a:xfrm>
            <a:off x="1219200" y="4023221"/>
            <a:ext cx="9757569" cy="8384679"/>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Section Title</a:t>
            </a:r>
          </a:p>
        </p:txBody>
      </p:sp>
      <p:sp>
        <p:nvSpPr>
          <p:cNvPr id="7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8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prstGeom prst="rect">
            <a:avLst/>
          </a:prstGeom>
        </p:spPr>
        <p:txBody>
          <a:bodyPr/>
          <a:lstStyle/>
          <a:p>
            <a:r>
              <a:t>Agenda Title</a:t>
            </a:r>
          </a:p>
        </p:txBody>
      </p:sp>
      <p:sp>
        <p:nvSpPr>
          <p:cNvPr id="89" name="Body Level One…"/>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90" name="Agenda Subtitle"/>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Agenda Subtitle</a:t>
            </a:r>
          </a:p>
        </p:txBody>
      </p:sp>
      <p:sp>
        <p:nvSpPr>
          <p:cNvPr id="9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he Witcher"/>
          <p:cNvSpPr txBox="1">
            <a:spLocks noGrp="1"/>
          </p:cNvSpPr>
          <p:nvPr>
            <p:ph type="ctrTitle"/>
          </p:nvPr>
        </p:nvSpPr>
        <p:spPr>
          <a:prstGeom prst="rect">
            <a:avLst/>
          </a:prstGeom>
        </p:spPr>
        <p:txBody>
          <a:bodyPr/>
          <a:lstStyle/>
          <a:p>
            <a:r>
              <a:t>The Witcher</a:t>
            </a:r>
          </a:p>
        </p:txBody>
      </p:sp>
      <p:sp>
        <p:nvSpPr>
          <p:cNvPr id="153" name="Jake Guerrero"/>
          <p:cNvSpPr txBox="1">
            <a:spLocks noGrp="1"/>
          </p:cNvSpPr>
          <p:nvPr>
            <p:ph type="subTitle" sz="quarter" idx="1"/>
          </p:nvPr>
        </p:nvSpPr>
        <p:spPr>
          <a:prstGeom prst="rect">
            <a:avLst/>
          </a:prstGeom>
        </p:spPr>
        <p:txBody>
          <a:bodyPr/>
          <a:lstStyle/>
          <a:p>
            <a:r>
              <a:t>Jake Guerrero</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What is the Witcher?"/>
          <p:cNvSpPr txBox="1">
            <a:spLocks noGrp="1"/>
          </p:cNvSpPr>
          <p:nvPr>
            <p:ph type="title"/>
          </p:nvPr>
        </p:nvSpPr>
        <p:spPr>
          <a:prstGeom prst="rect">
            <a:avLst/>
          </a:prstGeom>
        </p:spPr>
        <p:txBody>
          <a:bodyPr/>
          <a:lstStyle/>
          <a:p>
            <a:r>
              <a:t>What is the Witcher?</a:t>
            </a:r>
          </a:p>
        </p:txBody>
      </p:sp>
      <p:sp>
        <p:nvSpPr>
          <p:cNvPr id="156" name="“The Witcher” is a book, game, and Netflix tv series. A Witcher is a super soldier, who was either orphaned or given to a school, to train to kill monsters from a young age. The training is rigorous, studying to kill monsters, even humans, elves, and dwa"/>
          <p:cNvSpPr txBox="1">
            <a:spLocks noGrp="1"/>
          </p:cNvSpPr>
          <p:nvPr>
            <p:ph type="body" sz="half" idx="1"/>
          </p:nvPr>
        </p:nvSpPr>
        <p:spPr>
          <a:xfrm>
            <a:off x="1219200" y="4013200"/>
            <a:ext cx="14148169" cy="8483600"/>
          </a:xfrm>
          <a:prstGeom prst="rect">
            <a:avLst/>
          </a:prstGeom>
        </p:spPr>
        <p:txBody>
          <a:bodyPr/>
          <a:lstStyle>
            <a:lvl1pPr marL="524255" indent="-524255" defTabSz="2340805">
              <a:spcBef>
                <a:spcPts val="2300"/>
              </a:spcBef>
              <a:defRPr sz="4224"/>
            </a:lvl1pPr>
          </a:lstStyle>
          <a:p>
            <a:r>
              <a:t>“The Witcher” is a book, game, and Netflix tv series. A Witcher is a super soldier, who was either orphaned or given to a school, to train to kill monsters from a young age. The training is rigorous, studying to kill monsters, even humans, elves, and dwarves. The training of these Witchers leaves only 3 out of 10 people to live through the training. The books, games, and Netflix show follows four characters: a mage named Yennifer of Vengerberg, a princess named Ciri of Cintra, a bard named Dandelion or Jaskier depending on the source, and the Witcher named Geralt of Rivia.</a:t>
            </a:r>
          </a:p>
        </p:txBody>
      </p:sp>
      <p:pic>
        <p:nvPicPr>
          <p:cNvPr id="157" name="Image" descr="Image"/>
          <p:cNvPicPr>
            <a:picLocks noChangeAspect="1"/>
          </p:cNvPicPr>
          <p:nvPr/>
        </p:nvPicPr>
        <p:blipFill>
          <a:blip r:embed="rId2"/>
          <a:stretch>
            <a:fillRect/>
          </a:stretch>
        </p:blipFill>
        <p:spPr>
          <a:xfrm>
            <a:off x="16559034" y="2869351"/>
            <a:ext cx="6752749" cy="10277537"/>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ow Views"/>
          <p:cNvSpPr txBox="1">
            <a:spLocks noGrp="1"/>
          </p:cNvSpPr>
          <p:nvPr>
            <p:ph type="title"/>
          </p:nvPr>
        </p:nvSpPr>
        <p:spPr>
          <a:prstGeom prst="rect">
            <a:avLst/>
          </a:prstGeom>
        </p:spPr>
        <p:txBody>
          <a:bodyPr/>
          <a:lstStyle/>
          <a:p>
            <a:r>
              <a:t>Show Views</a:t>
            </a:r>
          </a:p>
        </p:txBody>
      </p:sp>
      <p:graphicFrame>
        <p:nvGraphicFramePr>
          <p:cNvPr id="160" name="2D Column Chart"/>
          <p:cNvGraphicFramePr/>
          <p:nvPr/>
        </p:nvGraphicFramePr>
        <p:xfrm>
          <a:off x="1369394" y="2566696"/>
          <a:ext cx="10851020" cy="10141626"/>
        </p:xfrm>
        <a:graphic>
          <a:graphicData uri="http://schemas.openxmlformats.org/drawingml/2006/chart">
            <c:chart xmlns:c="http://schemas.openxmlformats.org/drawingml/2006/chart" xmlns:r="http://schemas.openxmlformats.org/officeDocument/2006/relationships" r:id="rId2"/>
          </a:graphicData>
        </a:graphic>
      </p:graphicFrame>
      <p:sp>
        <p:nvSpPr>
          <p:cNvPr id="161" name="The show, in millions, brought a lot of attention when Netflix adapted the books and video games. Season 1 of the show brought over 501 million views during December holidays of 2019. When season 2 dropped during the December holidays 2021, the show 462."/>
          <p:cNvSpPr txBox="1">
            <a:spLocks noGrp="1"/>
          </p:cNvSpPr>
          <p:nvPr>
            <p:ph type="body" sz="half" idx="4294967295"/>
          </p:nvPr>
        </p:nvSpPr>
        <p:spPr>
          <a:xfrm>
            <a:off x="12383204" y="2602349"/>
            <a:ext cx="10784573" cy="9894451"/>
          </a:xfrm>
          <a:prstGeom prst="rect">
            <a:avLst/>
          </a:prstGeom>
        </p:spPr>
        <p:txBody>
          <a:bodyPr/>
          <a:lstStyle/>
          <a:p>
            <a:r>
              <a:t>The show, in millions, brought a lot of attention when Netflix adapted the books and video games. Season 1 of the show brought over 501 million views during December holidays of 2019. When season 2 dropped during the December holidays 2021, the show 462.5 million after release. In the span of three to four days with season 3 coming out of June 2023, the Witcher brought about 66.5 million views.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Book Sales"/>
          <p:cNvSpPr txBox="1">
            <a:spLocks noGrp="1"/>
          </p:cNvSpPr>
          <p:nvPr>
            <p:ph type="title"/>
          </p:nvPr>
        </p:nvSpPr>
        <p:spPr>
          <a:prstGeom prst="rect">
            <a:avLst/>
          </a:prstGeom>
        </p:spPr>
        <p:txBody>
          <a:bodyPr/>
          <a:lstStyle/>
          <a:p>
            <a:r>
              <a:t>Book Sales</a:t>
            </a:r>
          </a:p>
        </p:txBody>
      </p:sp>
      <p:graphicFrame>
        <p:nvGraphicFramePr>
          <p:cNvPr id="164" name="2D Column Chart"/>
          <p:cNvGraphicFramePr/>
          <p:nvPr/>
        </p:nvGraphicFramePr>
        <p:xfrm>
          <a:off x="766410" y="4055771"/>
          <a:ext cx="9196327" cy="7840644"/>
        </p:xfrm>
        <a:graphic>
          <a:graphicData uri="http://schemas.openxmlformats.org/drawingml/2006/chart">
            <c:chart xmlns:c="http://schemas.openxmlformats.org/drawingml/2006/chart" xmlns:r="http://schemas.openxmlformats.org/officeDocument/2006/relationships" r:id="rId2"/>
          </a:graphicData>
        </a:graphic>
      </p:graphicFrame>
      <p:sp>
        <p:nvSpPr>
          <p:cNvPr id="165" name="The Witcher books were written by a Polish author named Andrzej Sapkowski and was first published, through a magazine competition, in 1986. Because of the popularity then, 14 books were published. Around October of 2013, over 6 million copies of the book"/>
          <p:cNvSpPr txBox="1">
            <a:spLocks noGrp="1"/>
          </p:cNvSpPr>
          <p:nvPr>
            <p:ph type="body" sz="half" idx="4294967295"/>
          </p:nvPr>
        </p:nvSpPr>
        <p:spPr>
          <a:xfrm>
            <a:off x="10626063" y="2989909"/>
            <a:ext cx="12638604" cy="9894452"/>
          </a:xfrm>
          <a:prstGeom prst="rect">
            <a:avLst/>
          </a:prstGeom>
        </p:spPr>
        <p:txBody>
          <a:bodyPr/>
          <a:lstStyle/>
          <a:p>
            <a:r>
              <a:t>The Witcher books were written by a Polish author named Andrzej Sapkowski and was first published, through a magazine competition, in 1986. Because of the popularity then, 14 books were published. Around October of 2013, over 6 million copies of the books were sold. Once the games were released, more books were sold. When Netflix came out with the show in 2019, over 40 million books were sold world wide. As of 2023, more than 75 million copies were sold, making the series very popular among show and game fanatics.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Games"/>
          <p:cNvSpPr txBox="1">
            <a:spLocks noGrp="1"/>
          </p:cNvSpPr>
          <p:nvPr>
            <p:ph type="title"/>
          </p:nvPr>
        </p:nvSpPr>
        <p:spPr>
          <a:prstGeom prst="rect">
            <a:avLst/>
          </a:prstGeom>
        </p:spPr>
        <p:txBody>
          <a:bodyPr/>
          <a:lstStyle/>
          <a:p>
            <a:r>
              <a:t>Games</a:t>
            </a:r>
          </a:p>
        </p:txBody>
      </p:sp>
      <p:graphicFrame>
        <p:nvGraphicFramePr>
          <p:cNvPr id="168" name="2D Column Chart"/>
          <p:cNvGraphicFramePr/>
          <p:nvPr/>
        </p:nvGraphicFramePr>
        <p:xfrm>
          <a:off x="754589" y="5002717"/>
          <a:ext cx="11014686" cy="7815491"/>
        </p:xfrm>
        <a:graphic>
          <a:graphicData uri="http://schemas.openxmlformats.org/drawingml/2006/chart">
            <c:chart xmlns:c="http://schemas.openxmlformats.org/drawingml/2006/chart" xmlns:r="http://schemas.openxmlformats.org/officeDocument/2006/relationships" r:id="rId2"/>
          </a:graphicData>
        </a:graphic>
      </p:graphicFrame>
      <p:sp>
        <p:nvSpPr>
          <p:cNvPr id="169" name="The games were a massive hit since 2007, when the first game hit online. CD Projekt, the company to develop the games, brought the games to life through Xbox, were released through PC, PlayStation and the Xbox, with each game following Geralt and compani"/>
          <p:cNvSpPr txBox="1">
            <a:spLocks noGrp="1"/>
          </p:cNvSpPr>
          <p:nvPr>
            <p:ph type="body" sz="half" idx="4294967295"/>
          </p:nvPr>
        </p:nvSpPr>
        <p:spPr>
          <a:xfrm>
            <a:off x="12383204" y="2602349"/>
            <a:ext cx="10784573" cy="9894451"/>
          </a:xfrm>
          <a:prstGeom prst="rect">
            <a:avLst/>
          </a:prstGeom>
        </p:spPr>
        <p:txBody>
          <a:bodyPr/>
          <a:lstStyle>
            <a:lvl1pPr marL="496951" indent="-496951" defTabSz="2218888">
              <a:spcBef>
                <a:spcPts val="2100"/>
              </a:spcBef>
              <a:defRPr sz="4004"/>
            </a:lvl1pPr>
          </a:lstStyle>
          <a:p>
            <a:r>
              <a:t>The games were a massive hit since 2007, when the first game hit online. CD Projekt, the company to develop the games, brought the games to life through Xbox, were released through PC, PlayStation and the Xbox, with each game following Geralt and companies adventures through the Continent. The first game, after release, sold around 1 million copies through PC. A couple years later, the Witcher 2: Assassins of Kings sold over 1.7 million, while the Witcher 3: Wild hunt sold over 50 million copies in 2014 and after it’s release years later. </a:t>
            </a:r>
          </a:p>
        </p:txBody>
      </p:sp>
    </p:spTree>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428</Words>
  <Application>Microsoft Macintosh PowerPoint</Application>
  <PresentationFormat>Custom</PresentationFormat>
  <Paragraphs>10</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Canela Bold</vt:lpstr>
      <vt:lpstr>Canela Deck Regular</vt:lpstr>
      <vt:lpstr>Canela Regular</vt:lpstr>
      <vt:lpstr>Canela Text Regular</vt:lpstr>
      <vt:lpstr>Graphik</vt:lpstr>
      <vt:lpstr>Graphik-Medium</vt:lpstr>
      <vt:lpstr>Graphik-SemiboldItalic</vt:lpstr>
      <vt:lpstr>Helvetica Neue</vt:lpstr>
      <vt:lpstr>23_ClassicWhite</vt:lpstr>
      <vt:lpstr>The Witcher</vt:lpstr>
      <vt:lpstr>What is the Witcher?</vt:lpstr>
      <vt:lpstr>Show Views</vt:lpstr>
      <vt:lpstr>Book Sales</vt:lpstr>
      <vt:lpstr>Games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Witcher</dc:title>
  <cp:lastModifiedBy>Guerrero, Jake (Jefferson Student)</cp:lastModifiedBy>
  <cp:revision>1</cp:revision>
  <dcterms:modified xsi:type="dcterms:W3CDTF">2023-08-18T19:49:43Z</dcterms:modified>
</cp:coreProperties>
</file>