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1918"/>
          <c:y val="0.0546739"/>
          <c:w val="0.88198"/>
          <c:h val="0.772894"/>
        </c:manualLayout>
      </c:layout>
      <c:barChart>
        <c:barDir val="col"/>
        <c:grouping val="clustered"/>
        <c:varyColors val="0"/>
        <c:ser>
          <c:idx val="0"/>
          <c:order val="0"/>
          <c:tx>
            <c:strRef>
              <c:f>Sheet1!$A$2</c:f>
              <c:strCache>
                <c:ptCount val="1"/>
                <c:pt idx="0">
                  <c:v>Views in millions</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Sheet1!$B$1:$D$1</c:f>
              <c:strCache>
                <c:ptCount val="3"/>
                <c:pt idx="0">
                  <c:v>Season 1</c:v>
                </c:pt>
                <c:pt idx="1">
                  <c:v>Season 2</c:v>
                </c:pt>
                <c:pt idx="2">
                  <c:v>Season 3</c:v>
                </c:pt>
              </c:strCache>
            </c:strRef>
          </c:cat>
          <c:val>
            <c:numRef>
              <c:f>Sheet1!$B$2:$D$2</c:f>
              <c:numCache>
                <c:ptCount val="3"/>
                <c:pt idx="0">
                  <c:v>541.010000</c:v>
                </c:pt>
                <c:pt idx="1">
                  <c:v>462.500000</c:v>
                </c:pt>
                <c:pt idx="2">
                  <c:v>66.500000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150"/>
        <c:minorUnit val="75"/>
      </c:valAx>
      <c:spPr>
        <a:noFill/>
        <a:ln w="12700" cap="flat">
          <a:noFill/>
          <a:miter lim="400000"/>
        </a:ln>
        <a:effectLst/>
      </c:spPr>
    </c:plotArea>
    <c:legend>
      <c:legendPos val="b"/>
      <c:layout>
        <c:manualLayout>
          <c:xMode val="edge"/>
          <c:yMode val="edge"/>
          <c:x val="0.105816"/>
          <c:y val="0.932826"/>
          <c:w val="0.894184"/>
          <c:h val="0.0671739"/>
        </c:manualLayout>
      </c:layout>
      <c:overlay val="1"/>
      <c:spPr>
        <a:noFill/>
        <a:ln w="12700" cap="flat">
          <a:noFill/>
          <a:miter lim="400000"/>
        </a:ln>
        <a:effectLst/>
      </c:spPr>
      <c:txPr>
        <a:bodyPr rot="0"/>
        <a:lstStyle/>
        <a:p>
          <a:pPr>
            <a:defRPr b="0" i="0" strike="noStrike" sz="3400" u="none">
              <a:solidFill>
                <a:srgbClr val="000000"/>
              </a:solidFill>
              <a:latin typeface="Graphik"/>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008"/>
          <c:y val="0.0707189"/>
          <c:w val="0.88722"/>
          <c:h val="0.716166"/>
        </c:manualLayout>
      </c:layout>
      <c:barChart>
        <c:barDir val="col"/>
        <c:grouping val="clustered"/>
        <c:varyColors val="0"/>
        <c:ser>
          <c:idx val="0"/>
          <c:order val="0"/>
          <c:tx>
            <c:strRef>
              <c:f>Sheet1!$A$2</c:f>
              <c:strCache>
                <c:ptCount val="1"/>
                <c:pt idx="0">
                  <c:v>Sales in millions</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Sheet1!$B$1:$D$1</c:f>
              <c:strCache>
                <c:ptCount val="3"/>
                <c:pt idx="0">
                  <c:v>Oct. 13</c:v>
                </c:pt>
                <c:pt idx="1">
                  <c:v>June 19</c:v>
                </c:pt>
                <c:pt idx="2">
                  <c:v>May 23</c:v>
                </c:pt>
              </c:strCache>
            </c:strRef>
          </c:cat>
          <c:val>
            <c:numRef>
              <c:f>Sheet1!$B$2:$D$2</c:f>
              <c:numCache>
                <c:ptCount val="3"/>
                <c:pt idx="0">
                  <c:v>6.000000</c:v>
                </c:pt>
                <c:pt idx="1">
                  <c:v>40.000000</c:v>
                </c:pt>
                <c:pt idx="2">
                  <c:v>75.000000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20"/>
        <c:minorUnit val="10"/>
      </c:valAx>
      <c:spPr>
        <a:noFill/>
        <a:ln w="12700" cap="flat">
          <a:noFill/>
          <a:miter lim="400000"/>
        </a:ln>
        <a:effectLst/>
      </c:spPr>
    </c:plotArea>
    <c:legend>
      <c:legendPos val="b"/>
      <c:layout>
        <c:manualLayout>
          <c:xMode val="edge"/>
          <c:yMode val="edge"/>
          <c:x val="0.0873807"/>
          <c:y val="0.916781"/>
          <c:w val="0.912619"/>
          <c:h val="0.0832189"/>
        </c:manualLayout>
      </c:layout>
      <c:overlay val="1"/>
      <c:spPr>
        <a:noFill/>
        <a:ln w="12700" cap="flat">
          <a:noFill/>
          <a:miter lim="400000"/>
        </a:ln>
        <a:effectLst/>
      </c:spPr>
      <c:txPr>
        <a:bodyPr rot="0"/>
        <a:lstStyle/>
        <a:p>
          <a:pPr>
            <a:defRPr b="0" i="0" strike="noStrike" sz="3400" u="none">
              <a:solidFill>
                <a:srgbClr val="000000"/>
              </a:solidFill>
              <a:latin typeface="Graphik"/>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5629"/>
          <c:y val="0.0709465"/>
          <c:w val="0.889371"/>
          <c:h val="0.718511"/>
        </c:manualLayout>
      </c:layout>
      <c:barChart>
        <c:barDir val="col"/>
        <c:grouping val="clustered"/>
        <c:varyColors val="0"/>
        <c:ser>
          <c:idx val="0"/>
          <c:order val="0"/>
          <c:tx>
            <c:strRef>
              <c:f>Sheet1!$A$2</c:f>
              <c:strCache>
                <c:ptCount val="1"/>
                <c:pt idx="0">
                  <c:v>Sales in millions</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Sheet1!$B$1:$D$1</c:f>
              <c:strCache>
                <c:ptCount val="3"/>
                <c:pt idx="0">
                  <c:v>Witcher 1</c:v>
                </c:pt>
                <c:pt idx="1">
                  <c:v>Witcher 2</c:v>
                </c:pt>
                <c:pt idx="2">
                  <c:v>Witcher 3</c:v>
                </c:pt>
              </c:strCache>
            </c:strRef>
          </c:cat>
          <c:val>
            <c:numRef>
              <c:f>Sheet1!$B$2:$D$2</c:f>
              <c:numCache>
                <c:ptCount val="3"/>
                <c:pt idx="0">
                  <c:v>1.000000</c:v>
                </c:pt>
                <c:pt idx="1">
                  <c:v>1.700000</c:v>
                </c:pt>
                <c:pt idx="2">
                  <c:v>50.000000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12.5"/>
        <c:minorUnit val="6.25"/>
      </c:valAx>
      <c:spPr>
        <a:noFill/>
        <a:ln w="12700" cap="flat">
          <a:noFill/>
          <a:miter lim="400000"/>
        </a:ln>
        <a:effectLst/>
      </c:spPr>
    </c:plotArea>
    <c:legend>
      <c:legendPos val="b"/>
      <c:layout>
        <c:manualLayout>
          <c:xMode val="edge"/>
          <c:yMode val="edge"/>
          <c:x val="0.0480216"/>
          <c:y val="0.916553"/>
          <c:w val="0.903957"/>
          <c:h val="0.0834465"/>
        </c:manualLayout>
      </c:layout>
      <c:overlay val="1"/>
      <c:spPr>
        <a:noFill/>
        <a:ln w="12700" cap="flat">
          <a:noFill/>
          <a:miter lim="400000"/>
        </a:ln>
        <a:effectLst/>
      </c:spPr>
      <c:txPr>
        <a:bodyPr rot="0"/>
        <a:lstStyle/>
        <a:p>
          <a:pPr>
            <a:defRPr b="0" i="0" strike="noStrike" sz="3400" u="none">
              <a:solidFill>
                <a:srgbClr val="000000"/>
              </a:solidFill>
              <a:latin typeface="Graphik"/>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The Witcher"/>
          <p:cNvSpPr txBox="1"/>
          <p:nvPr>
            <p:ph type="ctrTitle"/>
          </p:nvPr>
        </p:nvSpPr>
        <p:spPr>
          <a:prstGeom prst="rect">
            <a:avLst/>
          </a:prstGeom>
        </p:spPr>
        <p:txBody>
          <a:bodyPr/>
          <a:lstStyle/>
          <a:p>
            <a:pPr/>
            <a:r>
              <a:t>The Witcher</a:t>
            </a:r>
          </a:p>
        </p:txBody>
      </p:sp>
      <p:sp>
        <p:nvSpPr>
          <p:cNvPr id="153" name="Jake Guerrero"/>
          <p:cNvSpPr txBox="1"/>
          <p:nvPr>
            <p:ph type="subTitle" sz="quarter" idx="1"/>
          </p:nvPr>
        </p:nvSpPr>
        <p:spPr>
          <a:prstGeom prst="rect">
            <a:avLst/>
          </a:prstGeom>
        </p:spPr>
        <p:txBody>
          <a:bodyPr/>
          <a:lstStyle/>
          <a:p>
            <a:pPr/>
            <a:r>
              <a:t>Jake Guerrero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What is the Witcher?"/>
          <p:cNvSpPr txBox="1"/>
          <p:nvPr>
            <p:ph type="title"/>
          </p:nvPr>
        </p:nvSpPr>
        <p:spPr>
          <a:prstGeom prst="rect">
            <a:avLst/>
          </a:prstGeom>
        </p:spPr>
        <p:txBody>
          <a:bodyPr/>
          <a:lstStyle/>
          <a:p>
            <a:pPr/>
            <a:r>
              <a:t>What is the Witcher?</a:t>
            </a:r>
          </a:p>
        </p:txBody>
      </p:sp>
      <p:sp>
        <p:nvSpPr>
          <p:cNvPr id="156" name="“The Witcher” is a book, game, and Netflix tv series. A Witcher is a super soldier, who was either orphaned or given to a school, to train to kill monsters from a young age. The training is rigorous, studying to kill monsters, even humans, elves, and dwa"/>
          <p:cNvSpPr txBox="1"/>
          <p:nvPr>
            <p:ph type="body" sz="half" idx="1"/>
          </p:nvPr>
        </p:nvSpPr>
        <p:spPr>
          <a:xfrm>
            <a:off x="1219200" y="4013200"/>
            <a:ext cx="14148169" cy="8483600"/>
          </a:xfrm>
          <a:prstGeom prst="rect">
            <a:avLst/>
          </a:prstGeom>
        </p:spPr>
        <p:txBody>
          <a:bodyPr/>
          <a:lstStyle>
            <a:lvl1pPr marL="524255" indent="-524255" defTabSz="2340805">
              <a:spcBef>
                <a:spcPts val="2300"/>
              </a:spcBef>
              <a:defRPr sz="4224"/>
            </a:lvl1pPr>
          </a:lstStyle>
          <a:p>
            <a:pPr/>
            <a:r>
              <a:t>“The Witcher” is a book, game, and Netflix tv series. A Witcher is a super soldier, who was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named Ciri of Cintra, a bard named Dandelion or Jaskier depending on the source, and the Witcher named Geralt of Rivia.</a:t>
            </a:r>
          </a:p>
        </p:txBody>
      </p:sp>
      <p:pic>
        <p:nvPicPr>
          <p:cNvPr id="157" name="Image" descr="Image"/>
          <p:cNvPicPr>
            <a:picLocks noChangeAspect="1"/>
          </p:cNvPicPr>
          <p:nvPr/>
        </p:nvPicPr>
        <p:blipFill>
          <a:blip r:embed="rId2">
            <a:extLst/>
          </a:blip>
          <a:stretch>
            <a:fillRect/>
          </a:stretch>
        </p:blipFill>
        <p:spPr>
          <a:xfrm>
            <a:off x="16559034" y="2869351"/>
            <a:ext cx="6752749" cy="1027753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ow Views"/>
          <p:cNvSpPr txBox="1"/>
          <p:nvPr>
            <p:ph type="title"/>
          </p:nvPr>
        </p:nvSpPr>
        <p:spPr>
          <a:prstGeom prst="rect">
            <a:avLst/>
          </a:prstGeom>
        </p:spPr>
        <p:txBody>
          <a:bodyPr/>
          <a:lstStyle/>
          <a:p>
            <a:pPr/>
            <a:r>
              <a:t>Show Views</a:t>
            </a:r>
          </a:p>
        </p:txBody>
      </p:sp>
      <p:graphicFrame>
        <p:nvGraphicFramePr>
          <p:cNvPr id="160" name="2D Column Chart"/>
          <p:cNvGraphicFramePr/>
          <p:nvPr/>
        </p:nvGraphicFramePr>
        <p:xfrm>
          <a:off x="1369394" y="2566696"/>
          <a:ext cx="10851020" cy="10141626"/>
        </p:xfrm>
        <a:graphic xmlns:a="http://schemas.openxmlformats.org/drawingml/2006/main">
          <a:graphicData uri="http://schemas.openxmlformats.org/drawingml/2006/chart">
            <c:chart xmlns:c="http://schemas.openxmlformats.org/drawingml/2006/chart" r:id="rId2"/>
          </a:graphicData>
        </a:graphic>
      </p:graphicFrame>
      <p:sp>
        <p:nvSpPr>
          <p:cNvPr id="161" name="The show, in millions, brought a lot of attention when Netflix adapted the books and video games. Season 1 of the show brought over 501 million views during December holidays of 2019. When season 2 dropped during the December holidays 2021, the show 462."/>
          <p:cNvSpPr txBox="1"/>
          <p:nvPr>
            <p:ph type="body" sz="half" idx="4294967295"/>
          </p:nvPr>
        </p:nvSpPr>
        <p:spPr>
          <a:xfrm>
            <a:off x="12383204" y="2602349"/>
            <a:ext cx="10784573" cy="9894451"/>
          </a:xfrm>
          <a:prstGeom prst="rect">
            <a:avLst/>
          </a:prstGeom>
        </p:spPr>
        <p:txBody>
          <a:bodyPr/>
          <a:lstStyle/>
          <a:p>
            <a:pPr/>
            <a:r>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Book Sales"/>
          <p:cNvSpPr txBox="1"/>
          <p:nvPr>
            <p:ph type="title"/>
          </p:nvPr>
        </p:nvSpPr>
        <p:spPr>
          <a:prstGeom prst="rect">
            <a:avLst/>
          </a:prstGeom>
        </p:spPr>
        <p:txBody>
          <a:bodyPr/>
          <a:lstStyle/>
          <a:p>
            <a:pPr/>
            <a:r>
              <a:t>Book Sales</a:t>
            </a:r>
          </a:p>
        </p:txBody>
      </p:sp>
      <p:graphicFrame>
        <p:nvGraphicFramePr>
          <p:cNvPr id="164" name="2D Column Chart"/>
          <p:cNvGraphicFramePr/>
          <p:nvPr/>
        </p:nvGraphicFramePr>
        <p:xfrm>
          <a:off x="766410" y="4055771"/>
          <a:ext cx="9196327" cy="7840644"/>
        </p:xfrm>
        <a:graphic xmlns:a="http://schemas.openxmlformats.org/drawingml/2006/main">
          <a:graphicData uri="http://schemas.openxmlformats.org/drawingml/2006/chart">
            <c:chart xmlns:c="http://schemas.openxmlformats.org/drawingml/2006/chart" r:id="rId2"/>
          </a:graphicData>
        </a:graphic>
      </p:graphicFrame>
      <p:sp>
        <p:nvSpPr>
          <p:cNvPr id="165" name="The Witcher books were written by a Polish author named Andrzej Sapkowski and was first published, through a magazine competition, in 1986. Because of the popularity then, 14 books were published. Around October of 2013, over 6 million copies of the book"/>
          <p:cNvSpPr txBox="1"/>
          <p:nvPr>
            <p:ph type="body" sz="half" idx="4294967295"/>
          </p:nvPr>
        </p:nvSpPr>
        <p:spPr>
          <a:xfrm>
            <a:off x="10626063" y="2989909"/>
            <a:ext cx="12638604" cy="9894452"/>
          </a:xfrm>
          <a:prstGeom prst="rect">
            <a:avLst/>
          </a:prstGeom>
        </p:spPr>
        <p:txBody>
          <a:bodyPr/>
          <a:lstStyle/>
          <a:p>
            <a:pPr/>
            <a:r>
              <a:t>The Witcher books were written by a Polish author named Andrzej Sapkowski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ames"/>
          <p:cNvSpPr txBox="1"/>
          <p:nvPr>
            <p:ph type="title"/>
          </p:nvPr>
        </p:nvSpPr>
        <p:spPr>
          <a:prstGeom prst="rect">
            <a:avLst/>
          </a:prstGeom>
        </p:spPr>
        <p:txBody>
          <a:bodyPr/>
          <a:lstStyle/>
          <a:p>
            <a:pPr/>
            <a:r>
              <a:t>Games</a:t>
            </a:r>
          </a:p>
        </p:txBody>
      </p:sp>
      <p:graphicFrame>
        <p:nvGraphicFramePr>
          <p:cNvPr id="168" name="2D Column Chart"/>
          <p:cNvGraphicFramePr/>
          <p:nvPr/>
        </p:nvGraphicFramePr>
        <p:xfrm>
          <a:off x="754589" y="5002717"/>
          <a:ext cx="11014686" cy="7815491"/>
        </p:xfrm>
        <a:graphic xmlns:a="http://schemas.openxmlformats.org/drawingml/2006/main">
          <a:graphicData uri="http://schemas.openxmlformats.org/drawingml/2006/chart">
            <c:chart xmlns:c="http://schemas.openxmlformats.org/drawingml/2006/chart" r:id="rId2"/>
          </a:graphicData>
        </a:graphic>
      </p:graphicFrame>
      <p:sp>
        <p:nvSpPr>
          <p:cNvPr id="169" name="The games were a massive hit since 2007, when the first game hit online. CD Projekt, the company to develop the games, brought the games to life through Xbox, were released through PC, PlayStation and the Xbox, with each game following Geralt and compani"/>
          <p:cNvSpPr txBox="1"/>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pPr/>
            <a:r>
              <a:t>The games were a massive hit since 2007, when the first game hit online.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