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605"/>
          <c:y val="5.9365899999999999E-2"/>
          <c:w val="0.88239500000000004"/>
          <c:h val="0.84029500000000001"/>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Season 1</c:v>
                </c:pt>
                <c:pt idx="1">
                  <c:v>Season 2</c:v>
                </c:pt>
                <c:pt idx="2">
                  <c:v>Season 3</c:v>
                </c:pt>
              </c:strCache>
            </c:strRef>
          </c:cat>
          <c:val>
            <c:numRef>
              <c:f>Sheet1!$B$2:$E$2</c:f>
              <c:numCache>
                <c:formatCode>General</c:formatCode>
                <c:ptCount val="3"/>
                <c:pt idx="0">
                  <c:v>541.01</c:v>
                </c:pt>
                <c:pt idx="1">
                  <c:v>462.5</c:v>
                </c:pt>
                <c:pt idx="2">
                  <c:v>66.5</c:v>
                </c:pt>
              </c:numCache>
            </c:numRef>
          </c:val>
          <c:extLst>
            <c:ext xmlns:c16="http://schemas.microsoft.com/office/drawing/2014/chart" uri="{C3380CC4-5D6E-409C-BE32-E72D297353CC}">
              <c16:uniqueId val="{00000000-21B5-8144-83A1-FDB8C690E50B}"/>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367"/>
          <c:y val="7.8227000000000005E-2"/>
          <c:w val="0.89363300000000001"/>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Sheet1!$B$1:$F$1</c:f>
              <c:strCache>
                <c:ptCount val="5"/>
                <c:pt idx="0">
                  <c:v>October 13</c:v>
                </c:pt>
                <c:pt idx="2">
                  <c:v>June 19</c:v>
                </c:pt>
                <c:pt idx="4">
                  <c:v>May 23</c:v>
                </c:pt>
              </c:strCache>
            </c:strRef>
          </c:cat>
          <c:val>
            <c:numRef>
              <c:f>Sheet1!$B$2:$F$2</c:f>
              <c:numCache>
                <c:formatCode>General</c:formatCode>
                <c:ptCount val="5"/>
                <c:pt idx="0">
                  <c:v>6</c:v>
                </c:pt>
                <c:pt idx="2">
                  <c:v>40</c:v>
                </c:pt>
                <c:pt idx="4">
                  <c:v>75</c:v>
                </c:pt>
              </c:numCache>
            </c:numRef>
          </c:val>
          <c:extLst>
            <c:ext xmlns:c16="http://schemas.microsoft.com/office/drawing/2014/chart" uri="{C3380CC4-5D6E-409C-BE32-E72D297353CC}">
              <c16:uniqueId val="{00000000-FF05-BD44-AB43-1ADCF9A31C8F}"/>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7.8227000000000005E-2"/>
          <c:w val="0.88937100000000002"/>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Witcher 1</c:v>
                </c:pt>
                <c:pt idx="1">
                  <c:v>Witcher 2</c:v>
                </c:pt>
                <c:pt idx="2">
                  <c:v>Witcher 3</c:v>
                </c:pt>
              </c:strCache>
            </c:strRef>
          </c:cat>
          <c:val>
            <c:numRef>
              <c:f>Sheet1!$B$2:$E$2</c:f>
              <c:numCache>
                <c:formatCode>General</c:formatCode>
                <c:ptCount val="3"/>
                <c:pt idx="0">
                  <c:v>1</c:v>
                </c:pt>
                <c:pt idx="1">
                  <c:v>1.7</c:v>
                </c:pt>
                <c:pt idx="2">
                  <c:v>50</c:v>
                </c:pt>
              </c:numCache>
            </c:numRef>
          </c:val>
          <c:extLst>
            <c:ext xmlns:c16="http://schemas.microsoft.com/office/drawing/2014/chart" uri="{C3380CC4-5D6E-409C-BE32-E72D297353CC}">
              <c16:uniqueId val="{00000000-2992-AE49-BA17-DAF8F54301F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Witcher"/>
          <p:cNvSpPr txBox="1">
            <a:spLocks noGrp="1"/>
          </p:cNvSpPr>
          <p:nvPr>
            <p:ph type="ctrTitle"/>
          </p:nvPr>
        </p:nvSpPr>
        <p:spPr>
          <a:prstGeom prst="rect">
            <a:avLst/>
          </a:prstGeom>
        </p:spPr>
        <p:txBody>
          <a:bodyPr/>
          <a:lstStyle/>
          <a:p>
            <a:r>
              <a:t>The Witcher</a:t>
            </a:r>
          </a:p>
        </p:txBody>
      </p:sp>
      <p:sp>
        <p:nvSpPr>
          <p:cNvPr id="152"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the Witcher?"/>
          <p:cNvSpPr txBox="1">
            <a:spLocks noGrp="1"/>
          </p:cNvSpPr>
          <p:nvPr>
            <p:ph type="title"/>
          </p:nvPr>
        </p:nvSpPr>
        <p:spPr>
          <a:prstGeom prst="rect">
            <a:avLst/>
          </a:prstGeom>
        </p:spPr>
        <p:txBody>
          <a:bodyPr/>
          <a:lstStyle/>
          <a:p>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a:spLocks noGrp="1"/>
          </p:cNvSpPr>
          <p:nvPr>
            <p:ph type="body" sz="half" idx="1"/>
          </p:nvPr>
        </p:nvSpPr>
        <p:spPr>
          <a:xfrm>
            <a:off x="1219200" y="4013200"/>
            <a:ext cx="14148169" cy="8483600"/>
          </a:xfrm>
          <a:prstGeom prst="rect">
            <a:avLst/>
          </a:prstGeom>
        </p:spPr>
        <p:txBody>
          <a:bodyPr/>
          <a:lstStyle>
            <a:lvl1pPr marL="529717" indent="-529717" defTabSz="2365188">
              <a:spcBef>
                <a:spcPts val="2300"/>
              </a:spcBef>
              <a:defRPr sz="4268"/>
            </a:lvl1pPr>
          </a:lstStyle>
          <a:p>
            <a:r>
              <a:t>“The Witcher” is a book, game, and Netflix tv series. A Witcher is mainly work of men, who were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Ciri of Cintra, a bard named Dandelion or Jaskier depending on the source, and a Witcher named Gerald of Rivia.</a:t>
            </a:r>
          </a:p>
        </p:txBody>
      </p:sp>
      <p:pic>
        <p:nvPicPr>
          <p:cNvPr id="156"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ow Views"/>
          <p:cNvSpPr txBox="1">
            <a:spLocks noGrp="1"/>
          </p:cNvSpPr>
          <p:nvPr>
            <p:ph type="title"/>
          </p:nvPr>
        </p:nvSpPr>
        <p:spPr>
          <a:prstGeom prst="rect">
            <a:avLst/>
          </a:prstGeom>
        </p:spPr>
        <p:txBody>
          <a:bodyPr/>
          <a:lstStyle/>
          <a:p>
            <a:r>
              <a:rPr dirty="0"/>
              <a:t>Show Views</a:t>
            </a:r>
          </a:p>
        </p:txBody>
      </p:sp>
      <p:graphicFrame>
        <p:nvGraphicFramePr>
          <p:cNvPr id="159" name="2D Column Chart"/>
          <p:cNvGraphicFramePr/>
          <p:nvPr/>
        </p:nvGraphicFramePr>
        <p:xfrm>
          <a:off x="1369394" y="2566696"/>
          <a:ext cx="10784803" cy="9340078"/>
        </p:xfrm>
        <a:graphic>
          <a:graphicData uri="http://schemas.openxmlformats.org/drawingml/2006/chart">
            <c:chart xmlns:c="http://schemas.openxmlformats.org/drawingml/2006/chart" xmlns:r="http://schemas.openxmlformats.org/officeDocument/2006/relationships"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2383204" y="2602349"/>
            <a:ext cx="10784573" cy="9894451"/>
          </a:xfrm>
          <a:prstGeom prst="rect">
            <a:avLst/>
          </a:prstGeom>
        </p:spPr>
        <p:txBody>
          <a:bodyPr/>
          <a:lstStyle/>
          <a:p>
            <a:r>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
        <p:nvSpPr>
          <p:cNvPr id="2" name="TextBox 1">
            <a:extLst>
              <a:ext uri="{FF2B5EF4-FFF2-40B4-BE49-F238E27FC236}">
                <a16:creationId xmlns:a16="http://schemas.microsoft.com/office/drawing/2014/main" id="{2D0A8DE3-803D-C84D-AB6E-E2BD9DB8F02D}"/>
              </a:ext>
            </a:extLst>
          </p:cNvPr>
          <p:cNvSpPr txBox="1"/>
          <p:nvPr/>
        </p:nvSpPr>
        <p:spPr>
          <a:xfrm>
            <a:off x="4928839" y="11984291"/>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By Seasons</a:t>
            </a:r>
          </a:p>
        </p:txBody>
      </p:sp>
      <p:sp>
        <p:nvSpPr>
          <p:cNvPr id="3" name="TextBox 2">
            <a:extLst>
              <a:ext uri="{FF2B5EF4-FFF2-40B4-BE49-F238E27FC236}">
                <a16:creationId xmlns:a16="http://schemas.microsoft.com/office/drawing/2014/main" id="{355FD8D0-0165-BFE8-F3CF-E5C92AB9D468}"/>
              </a:ext>
            </a:extLst>
          </p:cNvPr>
          <p:cNvSpPr txBox="1"/>
          <p:nvPr/>
        </p:nvSpPr>
        <p:spPr>
          <a:xfrm>
            <a:off x="94060" y="6075104"/>
            <a:ext cx="2550667"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Views by Season in millions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ook Sales"/>
          <p:cNvSpPr txBox="1">
            <a:spLocks noGrp="1"/>
          </p:cNvSpPr>
          <p:nvPr>
            <p:ph type="title"/>
          </p:nvPr>
        </p:nvSpPr>
        <p:spPr>
          <a:prstGeom prst="rect">
            <a:avLst/>
          </a:prstGeom>
        </p:spPr>
        <p:txBody>
          <a:bodyPr/>
          <a:lstStyle/>
          <a:p>
            <a:r>
              <a:t>Book Sales</a:t>
            </a:r>
          </a:p>
        </p:txBody>
      </p:sp>
      <p:graphicFrame>
        <p:nvGraphicFramePr>
          <p:cNvPr id="163" name="2D Column Chart"/>
          <p:cNvGraphicFramePr/>
          <p:nvPr/>
        </p:nvGraphicFramePr>
        <p:xfrm>
          <a:off x="766410" y="4055771"/>
          <a:ext cx="9079539"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0626063" y="2989909"/>
            <a:ext cx="12638604" cy="9894452"/>
          </a:xfrm>
          <a:prstGeom prst="rect">
            <a:avLst/>
          </a:prstGeom>
        </p:spPr>
        <p:txBody>
          <a:bodyPr/>
          <a:lstStyle/>
          <a:p>
            <a:r>
              <a:rPr dirty="0"/>
              <a:t>The Witcher books were written by a Polish author named Andrzej </a:t>
            </a:r>
            <a:r>
              <a:rPr dirty="0" err="1"/>
              <a:t>Sapkowski</a:t>
            </a:r>
            <a:r>
              <a:rPr dirty="0"/>
              <a:t>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
        <p:nvSpPr>
          <p:cNvPr id="2" name="TextBox 1">
            <a:extLst>
              <a:ext uri="{FF2B5EF4-FFF2-40B4-BE49-F238E27FC236}">
                <a16:creationId xmlns:a16="http://schemas.microsoft.com/office/drawing/2014/main" id="{C81AFB8B-3940-ADA6-5542-256EEFAC034E}"/>
              </a:ext>
            </a:extLst>
          </p:cNvPr>
          <p:cNvSpPr txBox="1"/>
          <p:nvPr/>
        </p:nvSpPr>
        <p:spPr>
          <a:xfrm>
            <a:off x="1828800" y="11143887"/>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Sales by years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TextBox 2">
            <a:extLst>
              <a:ext uri="{FF2B5EF4-FFF2-40B4-BE49-F238E27FC236}">
                <a16:creationId xmlns:a16="http://schemas.microsoft.com/office/drawing/2014/main" id="{E9DDA198-61CC-DDB2-2935-7A48C696ADF9}"/>
              </a:ext>
            </a:extLst>
          </p:cNvPr>
          <p:cNvSpPr txBox="1"/>
          <p:nvPr/>
        </p:nvSpPr>
        <p:spPr>
          <a:xfrm>
            <a:off x="89210" y="6474305"/>
            <a:ext cx="191801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Books by unit in millions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ames"/>
          <p:cNvSpPr txBox="1">
            <a:spLocks noGrp="1"/>
          </p:cNvSpPr>
          <p:nvPr>
            <p:ph type="title"/>
          </p:nvPr>
        </p:nvSpPr>
        <p:spPr>
          <a:prstGeom prst="rect">
            <a:avLst/>
          </a:prstGeom>
        </p:spPr>
        <p:txBody>
          <a:bodyPr/>
          <a:lstStyle/>
          <a:p>
            <a:r>
              <a:t>Games</a:t>
            </a:r>
          </a:p>
        </p:txBody>
      </p:sp>
      <p:graphicFrame>
        <p:nvGraphicFramePr>
          <p:cNvPr id="167" name="2D Column Chart"/>
          <p:cNvGraphicFramePr/>
          <p:nvPr/>
        </p:nvGraphicFramePr>
        <p:xfrm>
          <a:off x="1459911" y="5153858"/>
          <a:ext cx="11014686"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t>The games were a massive hit since 2007, when the first game hit shelves.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443</Words>
  <Application>Microsoft Macintosh PowerPoint</Application>
  <PresentationFormat>Custom</PresentationFormat>
  <Paragraphs>14</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 Medium</vt:lpstr>
      <vt:lpstr>Graphik Semibold</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1</cp:revision>
  <dcterms:modified xsi:type="dcterms:W3CDTF">2023-07-30T19:29:56Z</dcterms:modified>
</cp:coreProperties>
</file>