
<file path=[Content_Types].xml><?xml version="1.0" encoding="utf-8"?>
<Types xmlns="http://schemas.openxmlformats.org/package/2006/content-types">
  <Default Extension="rels" ContentType="application/vnd.openxmlformats-package.relationships+xml"/>
  <Default Extension="tif" ContentType="image/ti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2"/>
    <p:sldId id="257" r:id="rId3"/>
    <p:sldId id="258" r:id="rId4"/>
    <p:sldId id="259" r:id="rId5"/>
    <p:sldId id="260" r:id="rId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3"/>
  </p:normalViewPr>
  <p:slideViewPr>
    <p:cSldViewPr snapToGrid="0">
      <p:cViewPr varScale="1">
        <p:scale>
          <a:sx n="58" d="100"/>
          <a:sy n="58" d="100"/>
        </p:scale>
        <p:origin x="472"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12605"/>
          <c:y val="5.9365899999999999E-2"/>
          <c:w val="0.88239500000000004"/>
          <c:h val="0.84029500000000001"/>
        </c:manualLayout>
      </c:layout>
      <c:barChart>
        <c:barDir val="col"/>
        <c:grouping val="clustered"/>
        <c:varyColors val="0"/>
        <c:ser>
          <c:idx val="0"/>
          <c:order val="0"/>
          <c:tx>
            <c:strRef>
              <c:f>Sheet1!$A$2</c:f>
              <c:strCache>
                <c:ptCount val="1"/>
                <c:pt idx="0">
                  <c:v>Region 1</c:v>
                </c:pt>
              </c:strCache>
            </c:strRef>
          </c:tx>
          <c:spPr>
            <a:solidFill>
              <a:srgbClr val="3E73D1"/>
            </a:solidFill>
            <a:ln w="12700" cap="flat">
              <a:noFill/>
              <a:miter lim="400000"/>
            </a:ln>
            <a:effectLst/>
          </c:spPr>
          <c:invertIfNegative val="0"/>
          <c:cat>
            <c:strRef>
              <c:f>Sheet1!$B$1:$E$1</c:f>
              <c:strCache>
                <c:ptCount val="4"/>
                <c:pt idx="0">
                  <c:v>Season 1</c:v>
                </c:pt>
                <c:pt idx="1">
                  <c:v>Season 2</c:v>
                </c:pt>
                <c:pt idx="2">
                  <c:v>Season 3</c:v>
                </c:pt>
              </c:strCache>
            </c:strRef>
          </c:cat>
          <c:val>
            <c:numRef>
              <c:f>Sheet1!$B$2:$E$2</c:f>
              <c:numCache>
                <c:formatCode>General</c:formatCode>
                <c:ptCount val="3"/>
                <c:pt idx="0">
                  <c:v>541.01</c:v>
                </c:pt>
                <c:pt idx="1">
                  <c:v>462.5</c:v>
                </c:pt>
                <c:pt idx="2">
                  <c:v>66.5</c:v>
                </c:pt>
              </c:numCache>
            </c:numRef>
          </c:val>
          <c:extLst>
            <c:ext xmlns:c16="http://schemas.microsoft.com/office/drawing/2014/chart" uri="{C3380CC4-5D6E-409C-BE32-E72D297353CC}">
              <c16:uniqueId val="{00000000-21B5-8144-83A1-FDB8C690E50B}"/>
            </c:ext>
          </c:extLst>
        </c:ser>
        <c:dLbls>
          <c:showLegendKey val="0"/>
          <c:showVal val="0"/>
          <c:showCatName val="0"/>
          <c:showSerName val="0"/>
          <c:showPercent val="0"/>
          <c:showBubbleSize val="0"/>
        </c:dLbls>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3400" b="0" i="0" u="none" strike="noStrike">
                <a:solidFill>
                  <a:srgbClr val="000000"/>
                </a:solidFill>
                <a:latin typeface="Graphik"/>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635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3400" b="0" i="0" u="none" strike="noStrike">
                <a:solidFill>
                  <a:srgbClr val="000000"/>
                </a:solidFill>
                <a:latin typeface="Graphik"/>
              </a:defRPr>
            </a:pPr>
            <a:endParaRPr lang="en-US"/>
          </a:p>
        </c:txPr>
        <c:crossAx val="2094734552"/>
        <c:crosses val="autoZero"/>
        <c:crossBetween val="between"/>
        <c:majorUnit val="150"/>
        <c:minorUnit val="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01367"/>
          <c:y val="7.8227000000000005E-2"/>
          <c:w val="0.89363300000000001"/>
          <c:h val="0.79352699999999998"/>
        </c:manualLayout>
      </c:layout>
      <c:barChart>
        <c:barDir val="col"/>
        <c:grouping val="clustered"/>
        <c:varyColors val="0"/>
        <c:ser>
          <c:idx val="0"/>
          <c:order val="0"/>
          <c:tx>
            <c:strRef>
              <c:f>Sheet1!$A$2</c:f>
              <c:strCache>
                <c:ptCount val="1"/>
                <c:pt idx="0">
                  <c:v>Region 1</c:v>
                </c:pt>
              </c:strCache>
            </c:strRef>
          </c:tx>
          <c:spPr>
            <a:solidFill>
              <a:srgbClr val="3E73D1"/>
            </a:solidFill>
            <a:ln w="12700" cap="flat">
              <a:noFill/>
              <a:miter lim="400000"/>
            </a:ln>
            <a:effectLst/>
          </c:spPr>
          <c:invertIfNegative val="0"/>
          <c:cat>
            <c:strRef>
              <c:f>Sheet1!$B$1:$F$1</c:f>
              <c:strCache>
                <c:ptCount val="5"/>
                <c:pt idx="0">
                  <c:v>October 13</c:v>
                </c:pt>
                <c:pt idx="2">
                  <c:v>June 19</c:v>
                </c:pt>
                <c:pt idx="4">
                  <c:v>May 23</c:v>
                </c:pt>
              </c:strCache>
            </c:strRef>
          </c:cat>
          <c:val>
            <c:numRef>
              <c:f>Sheet1!$B$2:$F$2</c:f>
              <c:numCache>
                <c:formatCode>General</c:formatCode>
                <c:ptCount val="5"/>
                <c:pt idx="0">
                  <c:v>6</c:v>
                </c:pt>
                <c:pt idx="2">
                  <c:v>40</c:v>
                </c:pt>
                <c:pt idx="4">
                  <c:v>75</c:v>
                </c:pt>
              </c:numCache>
            </c:numRef>
          </c:val>
          <c:extLst>
            <c:ext xmlns:c16="http://schemas.microsoft.com/office/drawing/2014/chart" uri="{C3380CC4-5D6E-409C-BE32-E72D297353CC}">
              <c16:uniqueId val="{00000000-FF05-BD44-AB43-1ADCF9A31C8F}"/>
            </c:ext>
          </c:extLst>
        </c:ser>
        <c:dLbls>
          <c:showLegendKey val="0"/>
          <c:showVal val="0"/>
          <c:showCatName val="0"/>
          <c:showSerName val="0"/>
          <c:showPercent val="0"/>
          <c:showBubbleSize val="0"/>
        </c:dLbls>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3400" b="0" i="0" u="none" strike="noStrike">
                <a:solidFill>
                  <a:srgbClr val="000000"/>
                </a:solidFill>
                <a:latin typeface="Graphik"/>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635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3400" b="0" i="0" u="none" strike="noStrike">
                <a:solidFill>
                  <a:srgbClr val="000000"/>
                </a:solidFill>
                <a:latin typeface="Graphik"/>
              </a:defRPr>
            </a:pPr>
            <a:endParaRPr lang="en-US"/>
          </a:p>
        </c:txPr>
        <c:crossAx val="2094734552"/>
        <c:crosses val="autoZero"/>
        <c:crossBetween val="between"/>
        <c:majorUnit val="20"/>
        <c:minorUnit val="10"/>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05629"/>
          <c:y val="7.8227000000000005E-2"/>
          <c:w val="0.88937100000000002"/>
          <c:h val="0.79352699999999998"/>
        </c:manualLayout>
      </c:layout>
      <c:barChart>
        <c:barDir val="col"/>
        <c:grouping val="clustered"/>
        <c:varyColors val="0"/>
        <c:ser>
          <c:idx val="0"/>
          <c:order val="0"/>
          <c:tx>
            <c:strRef>
              <c:f>Sheet1!$A$2</c:f>
              <c:strCache>
                <c:ptCount val="1"/>
                <c:pt idx="0">
                  <c:v>Region 1</c:v>
                </c:pt>
              </c:strCache>
            </c:strRef>
          </c:tx>
          <c:spPr>
            <a:solidFill>
              <a:srgbClr val="3E73D1"/>
            </a:solidFill>
            <a:ln w="12700" cap="flat">
              <a:noFill/>
              <a:miter lim="400000"/>
            </a:ln>
            <a:effectLst/>
          </c:spPr>
          <c:invertIfNegative val="0"/>
          <c:cat>
            <c:strRef>
              <c:f>Sheet1!$B$1:$E$1</c:f>
              <c:strCache>
                <c:ptCount val="4"/>
                <c:pt idx="0">
                  <c:v>Witcher 1</c:v>
                </c:pt>
                <c:pt idx="1">
                  <c:v>Witcher 2</c:v>
                </c:pt>
                <c:pt idx="2">
                  <c:v>Witcher 3</c:v>
                </c:pt>
              </c:strCache>
            </c:strRef>
          </c:cat>
          <c:val>
            <c:numRef>
              <c:f>Sheet1!$B$2:$E$2</c:f>
              <c:numCache>
                <c:formatCode>General</c:formatCode>
                <c:ptCount val="3"/>
                <c:pt idx="0">
                  <c:v>1</c:v>
                </c:pt>
                <c:pt idx="1">
                  <c:v>1.7</c:v>
                </c:pt>
                <c:pt idx="2">
                  <c:v>50</c:v>
                </c:pt>
              </c:numCache>
            </c:numRef>
          </c:val>
          <c:extLst>
            <c:ext xmlns:c16="http://schemas.microsoft.com/office/drawing/2014/chart" uri="{C3380CC4-5D6E-409C-BE32-E72D297353CC}">
              <c16:uniqueId val="{00000000-2992-AE49-BA17-DAF8F54301F5}"/>
            </c:ext>
          </c:extLst>
        </c:ser>
        <c:dLbls>
          <c:showLegendKey val="0"/>
          <c:showVal val="0"/>
          <c:showCatName val="0"/>
          <c:showSerName val="0"/>
          <c:showPercent val="0"/>
          <c:showBubbleSize val="0"/>
        </c:dLbls>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3400" b="0" i="0" u="none" strike="noStrike">
                <a:solidFill>
                  <a:srgbClr val="000000"/>
                </a:solidFill>
                <a:latin typeface="Graphik"/>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635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3400" b="0" i="0" u="none" strike="noStrike">
                <a:solidFill>
                  <a:srgbClr val="000000"/>
                </a:solidFill>
                <a:latin typeface="Graphik"/>
              </a:defRPr>
            </a:pPr>
            <a:endParaRPr lang="en-US"/>
          </a:p>
        </c:txPr>
        <c:crossAx val="2094734552"/>
        <c:crosses val="autoZero"/>
        <c:crossBetween val="between"/>
        <c:majorUnit val="12.5"/>
        <c:minorUnit val="6.2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z="3000" spc="-29">
                <a:latin typeface="Graphik Medium"/>
                <a:ea typeface="Graphik Medium"/>
                <a:cs typeface="Graphik Medium"/>
                <a:sym typeface="Graphik Medium"/>
              </a:defRPr>
            </a:lvl1pPr>
          </a:lstStyle>
          <a:p>
            <a:r>
              <a:t>Author and Date</a:t>
            </a:r>
          </a:p>
        </p:txBody>
      </p:sp>
      <p:sp>
        <p:nvSpPr>
          <p:cNvPr id="12" name="Presentation Title"/>
          <p:cNvSpPr txBox="1">
            <a:spLocks noGrp="1"/>
          </p:cNvSpPr>
          <p:nvPr>
            <p:ph type="title" hasCustomPrompt="1"/>
          </p:nvPr>
        </p:nvSpPr>
        <p:spPr>
          <a:xfrm>
            <a:off x="1219200" y="3543300"/>
            <a:ext cx="21945600" cy="4267200"/>
          </a:xfrm>
          <a:prstGeom prst="rect">
            <a:avLst/>
          </a:prstGeom>
        </p:spPr>
        <p:txBody>
          <a:bodyPr anchor="b"/>
          <a:lstStyle>
            <a:lvl1pPr>
              <a:defRPr sz="12800" spc="-128"/>
            </a:lvl1pPr>
          </a:lstStyle>
          <a:p>
            <a:r>
              <a:t>Presentation Title</a:t>
            </a:r>
          </a:p>
        </p:txBody>
      </p:sp>
      <p:sp>
        <p:nvSpPr>
          <p:cNvPr id="13" name="Body Level One…"/>
          <p:cNvSpPr txBox="1">
            <a:spLocks noGrp="1"/>
          </p:cNvSpPr>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z="6000" spc="-59">
                <a:latin typeface="Graphik Semibold"/>
                <a:ea typeface="Graphik Semibold"/>
                <a:cs typeface="Graphik Semibold"/>
                <a:sym typeface="Graphik Semibold"/>
              </a:defRPr>
            </a:lvl1pPr>
            <a:lvl2pPr marL="0" indent="457200" algn="ctr" defTabSz="825500">
              <a:lnSpc>
                <a:spcPct val="100000"/>
              </a:lnSpc>
              <a:spcBef>
                <a:spcPts val="0"/>
              </a:spcBef>
              <a:buSzTx/>
              <a:buNone/>
              <a:defRPr sz="6000" spc="-59">
                <a:latin typeface="Graphik Semibold"/>
                <a:ea typeface="Graphik Semibold"/>
                <a:cs typeface="Graphik Semibold"/>
                <a:sym typeface="Graphik Semibold"/>
              </a:defRPr>
            </a:lvl2pPr>
            <a:lvl3pPr marL="0" indent="914400" algn="ctr" defTabSz="825500">
              <a:lnSpc>
                <a:spcPct val="100000"/>
              </a:lnSpc>
              <a:spcBef>
                <a:spcPts val="0"/>
              </a:spcBef>
              <a:buSzTx/>
              <a:buNone/>
              <a:defRPr sz="6000" spc="-59">
                <a:latin typeface="Graphik Semibold"/>
                <a:ea typeface="Graphik Semibold"/>
                <a:cs typeface="Graphik Semibold"/>
                <a:sym typeface="Graphik Semibold"/>
              </a:defRPr>
            </a:lvl3pPr>
            <a:lvl4pPr marL="0" indent="1371600" algn="ctr" defTabSz="825500">
              <a:lnSpc>
                <a:spcPct val="100000"/>
              </a:lnSpc>
              <a:spcBef>
                <a:spcPts val="0"/>
              </a:spcBef>
              <a:buSzTx/>
              <a:buNone/>
              <a:defRPr sz="6000" spc="-59">
                <a:latin typeface="Graphik Semibold"/>
                <a:ea typeface="Graphik Semibold"/>
                <a:cs typeface="Graphik Semibold"/>
                <a:sym typeface="Graphik Semibold"/>
              </a:defRPr>
            </a:lvl4pPr>
            <a:lvl5pPr marL="0" indent="1828800" algn="ctr" defTabSz="825500">
              <a:lnSpc>
                <a:spcPct val="100000"/>
              </a:lnSpc>
              <a:spcBef>
                <a:spcPts val="0"/>
              </a:spcBef>
              <a:buSzTx/>
              <a:buNone/>
              <a:defRPr sz="6000" spc="-59">
                <a:latin typeface="Graphik Semibold"/>
                <a:ea typeface="Graphik Semibold"/>
                <a:cs typeface="Graphik Semibold"/>
                <a:sym typeface="Graphik Semibold"/>
              </a:defRPr>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Fact information"/>
          <p:cNvSpPr txBox="1">
            <a:spLocks noGrp="1"/>
          </p:cNvSpPr>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r>
              <a:t>Fact information</a:t>
            </a:r>
          </a:p>
        </p:txBody>
      </p:sp>
      <p:sp>
        <p:nvSpPr>
          <p:cNvPr id="107" name="Body Level One…"/>
          <p:cNvSpPr txBox="1">
            <a:spLocks noGrp="1"/>
          </p:cNvSpPr>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r>
              <a:t>100%</a:t>
            </a:r>
          </a:p>
          <a:p>
            <a:pPr lvl="1"/>
            <a:endParaRPr/>
          </a:p>
          <a:p>
            <a:pPr lvl="2"/>
            <a:endParaRPr/>
          </a:p>
          <a:p>
            <a:pPr lvl="3"/>
            <a:endParaRPr/>
          </a:p>
          <a:p>
            <a:pPr lvl="4"/>
            <a:endParaRP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r>
              <a:t>Attribution</a:t>
            </a:r>
          </a:p>
        </p:txBody>
      </p:sp>
      <p:sp>
        <p:nvSpPr>
          <p:cNvPr id="116" name="Body Level One…"/>
          <p:cNvSpPr txBox="1">
            <a:spLocks noGrp="1"/>
          </p:cNvSpPr>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941297804_1296x1457.jpg"/>
          <p:cNvSpPr>
            <a:spLocks noGrp="1"/>
          </p:cNvSpPr>
          <p:nvPr>
            <p:ph type="pic" sz="quarter" idx="21"/>
          </p:nvPr>
        </p:nvSpPr>
        <p:spPr>
          <a:xfrm>
            <a:off x="15744825" y="5581752"/>
            <a:ext cx="7365408" cy="8280401"/>
          </a:xfrm>
          <a:prstGeom prst="rect">
            <a:avLst/>
          </a:prstGeom>
        </p:spPr>
        <p:txBody>
          <a:bodyPr lIns="91439" tIns="45719" rIns="91439" bIns="45719">
            <a:noAutofit/>
          </a:bodyPr>
          <a:lstStyle/>
          <a:p>
            <a:endParaRPr/>
          </a:p>
        </p:txBody>
      </p:sp>
      <p:sp>
        <p:nvSpPr>
          <p:cNvPr id="125" name="915009552_2264x1509.jpg"/>
          <p:cNvSpPr>
            <a:spLocks noGrp="1"/>
          </p:cNvSpPr>
          <p:nvPr>
            <p:ph type="pic" sz="quarter" idx="22"/>
          </p:nvPr>
        </p:nvSpPr>
        <p:spPr>
          <a:xfrm>
            <a:off x="15363825" y="1270000"/>
            <a:ext cx="8115300" cy="5409006"/>
          </a:xfrm>
          <a:prstGeom prst="rect">
            <a:avLst/>
          </a:prstGeom>
        </p:spPr>
        <p:txBody>
          <a:bodyPr lIns="91439" tIns="45719" rIns="91439" bIns="45719">
            <a:noAutofit/>
          </a:bodyPr>
          <a:lstStyle/>
          <a:p>
            <a:endParaRPr/>
          </a:p>
        </p:txBody>
      </p:sp>
      <p:sp>
        <p:nvSpPr>
          <p:cNvPr id="126" name="740519873_3318x2212.jpg"/>
          <p:cNvSpPr>
            <a:spLocks noGrp="1"/>
          </p:cNvSpPr>
          <p:nvPr>
            <p:ph type="pic" idx="23"/>
          </p:nvPr>
        </p:nvSpPr>
        <p:spPr>
          <a:xfrm>
            <a:off x="-63500" y="1270000"/>
            <a:ext cx="16764000" cy="111760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740519873_3318x2212.jpg"/>
          <p:cNvSpPr>
            <a:spLocks noGrp="1"/>
          </p:cNvSpPr>
          <p:nvPr>
            <p:ph type="pic" idx="21"/>
          </p:nvPr>
        </p:nvSpPr>
        <p:spPr>
          <a:xfrm>
            <a:off x="1270000" y="-423334"/>
            <a:ext cx="21844000" cy="14562668"/>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740519873_3318x2212.jpg"/>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19200" y="3543300"/>
            <a:ext cx="21945600" cy="4267200"/>
          </a:xfrm>
          <a:prstGeom prst="rect">
            <a:avLst/>
          </a:prstGeom>
        </p:spPr>
        <p:txBody>
          <a:bodyPr anchor="b"/>
          <a:lstStyle>
            <a:lvl1pPr>
              <a:defRPr sz="12800" spc="-128">
                <a:solidFill>
                  <a:srgbClr val="FFFFFF"/>
                </a:solidFill>
              </a:defRPr>
            </a:lvl1pPr>
          </a:lstStyle>
          <a:p>
            <a:r>
              <a:t>Presentation Title</a:t>
            </a:r>
          </a:p>
        </p:txBody>
      </p:sp>
      <p:sp>
        <p:nvSpPr>
          <p:cNvPr id="23" name="Body Level One…"/>
          <p:cNvSpPr txBox="1">
            <a:spLocks noGrp="1"/>
          </p:cNvSpPr>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z="6000" spc="-59">
                <a:solidFill>
                  <a:srgbClr val="FFFFFF"/>
                </a:solidFill>
                <a:latin typeface="Graphik Semibold"/>
                <a:ea typeface="Graphik Semibold"/>
                <a:cs typeface="Graphik Semibold"/>
                <a:sym typeface="Graphik Semibold"/>
              </a:defRPr>
            </a:lvl1pPr>
            <a:lvl2pPr marL="0" indent="457200" algn="ctr" defTabSz="825500">
              <a:lnSpc>
                <a:spcPct val="100000"/>
              </a:lnSpc>
              <a:spcBef>
                <a:spcPts val="0"/>
              </a:spcBef>
              <a:buSzTx/>
              <a:buNone/>
              <a:defRPr sz="6000" spc="-59">
                <a:solidFill>
                  <a:srgbClr val="FFFFFF"/>
                </a:solidFill>
                <a:latin typeface="Graphik Semibold"/>
                <a:ea typeface="Graphik Semibold"/>
                <a:cs typeface="Graphik Semibold"/>
                <a:sym typeface="Graphik Semibold"/>
              </a:defRPr>
            </a:lvl2pPr>
            <a:lvl3pPr marL="0" indent="914400" algn="ctr" defTabSz="825500">
              <a:lnSpc>
                <a:spcPct val="100000"/>
              </a:lnSpc>
              <a:spcBef>
                <a:spcPts val="0"/>
              </a:spcBef>
              <a:buSzTx/>
              <a:buNone/>
              <a:defRPr sz="6000" spc="-59">
                <a:solidFill>
                  <a:srgbClr val="FFFFFF"/>
                </a:solidFill>
                <a:latin typeface="Graphik Semibold"/>
                <a:ea typeface="Graphik Semibold"/>
                <a:cs typeface="Graphik Semibold"/>
                <a:sym typeface="Graphik Semibold"/>
              </a:defRPr>
            </a:lvl3pPr>
            <a:lvl4pPr marL="0" indent="1371600" algn="ctr" defTabSz="825500">
              <a:lnSpc>
                <a:spcPct val="100000"/>
              </a:lnSpc>
              <a:spcBef>
                <a:spcPts val="0"/>
              </a:spcBef>
              <a:buSzTx/>
              <a:buNone/>
              <a:defRPr sz="6000" spc="-59">
                <a:solidFill>
                  <a:srgbClr val="FFFFFF"/>
                </a:solidFill>
                <a:latin typeface="Graphik Semibold"/>
                <a:ea typeface="Graphik Semibold"/>
                <a:cs typeface="Graphik Semibold"/>
                <a:sym typeface="Graphik Semibold"/>
              </a:defRPr>
            </a:lvl4pPr>
            <a:lvl5pPr marL="0" indent="1828800" algn="ctr" defTabSz="825500">
              <a:lnSpc>
                <a:spcPct val="100000"/>
              </a:lnSpc>
              <a:spcBef>
                <a:spcPts val="0"/>
              </a:spcBef>
              <a:buSzTx/>
              <a:buNone/>
              <a:defRPr sz="6000" spc="-59">
                <a:solidFill>
                  <a:srgbClr val="FFFFFF"/>
                </a:solidFill>
                <a:latin typeface="Graphik Semibold"/>
                <a:ea typeface="Graphik Semibold"/>
                <a:cs typeface="Graphik Semibold"/>
                <a:sym typeface="Graphik Semibold"/>
              </a:defRPr>
            </a:lvl5pPr>
          </a:lstStyle>
          <a:p>
            <a:r>
              <a:t>Presentation Subtitle</a:t>
            </a:r>
          </a:p>
          <a:p>
            <a:pPr lvl="1"/>
            <a:endParaRPr/>
          </a:p>
          <a:p>
            <a:pPr lvl="2"/>
            <a:endParaRPr/>
          </a:p>
          <a:p>
            <a:pPr lvl="3"/>
            <a:endParaRPr/>
          </a:p>
          <a:p>
            <a:pPr lvl="4"/>
            <a:endParaRPr/>
          </a:p>
        </p:txBody>
      </p:sp>
      <p:sp>
        <p:nvSpPr>
          <p:cNvPr id="24" name="Author and Date"/>
          <p:cNvSpPr txBox="1">
            <a:spLocks noGrp="1"/>
          </p:cNvSpPr>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z="3000" spc="-29">
                <a:solidFill>
                  <a:srgbClr val="FFFFFF"/>
                </a:solidFill>
                <a:latin typeface="Graphik Medium"/>
                <a:ea typeface="Graphik Medium"/>
                <a:cs typeface="Graphik Medium"/>
                <a:sym typeface="Graphik Medium"/>
              </a:defRPr>
            </a:lvl1pPr>
          </a:lstStyle>
          <a:p>
            <a:r>
              <a:t>Author and Date</a:t>
            </a:r>
          </a:p>
        </p:txBody>
      </p:sp>
      <p:sp>
        <p:nvSpPr>
          <p:cNvPr id="2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Slide Title"/>
          <p:cNvSpPr txBox="1">
            <a:spLocks noGrp="1"/>
          </p:cNvSpPr>
          <p:nvPr>
            <p:ph type="title" hasCustomPrompt="1"/>
          </p:nvPr>
        </p:nvSpPr>
        <p:spPr>
          <a:xfrm>
            <a:off x="1215495" y="4585102"/>
            <a:ext cx="9757338" cy="2540001"/>
          </a:xfrm>
          <a:prstGeom prst="rect">
            <a:avLst/>
          </a:prstGeom>
        </p:spPr>
        <p:txBody>
          <a:bodyPr anchor="b"/>
          <a:lstStyle/>
          <a:p>
            <a:r>
              <a:t>Slide Title</a:t>
            </a:r>
          </a:p>
        </p:txBody>
      </p:sp>
      <p:sp>
        <p:nvSpPr>
          <p:cNvPr id="33" name="Image"/>
          <p:cNvSpPr>
            <a:spLocks noGrp="1"/>
          </p:cNvSpPr>
          <p:nvPr>
            <p:ph type="pic" idx="21"/>
          </p:nvPr>
        </p:nvSpPr>
        <p:spPr>
          <a:xfrm>
            <a:off x="9283700" y="1270000"/>
            <a:ext cx="16751300" cy="11176000"/>
          </a:xfrm>
          <a:prstGeom prst="rect">
            <a:avLst/>
          </a:prstGeom>
        </p:spPr>
        <p:txBody>
          <a:bodyPr lIns="91439" tIns="45719" rIns="91439" bIns="45719">
            <a:noAutofit/>
          </a:bodyPr>
          <a:lstStyle/>
          <a:p>
            <a:endParaRPr/>
          </a:p>
        </p:txBody>
      </p:sp>
      <p:sp>
        <p:nvSpPr>
          <p:cNvPr id="34" name="Body Level One…"/>
          <p:cNvSpPr txBox="1">
            <a:spLocks noGrp="1"/>
          </p:cNvSpPr>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marL="0" indent="457200" algn="ctr" defTabSz="825500">
              <a:lnSpc>
                <a:spcPct val="100000"/>
              </a:lnSpc>
              <a:spcBef>
                <a:spcPts val="0"/>
              </a:spcBef>
              <a:buSzTx/>
              <a:buNone/>
              <a:defRPr spc="-44">
                <a:latin typeface="Graphik Semibold"/>
                <a:ea typeface="Graphik Semibold"/>
                <a:cs typeface="Graphik Semibold"/>
                <a:sym typeface="Graphik Semibold"/>
              </a:defRPr>
            </a:lvl2pPr>
            <a:lvl3pPr marL="0" indent="914400" algn="ctr" defTabSz="825500">
              <a:lnSpc>
                <a:spcPct val="100000"/>
              </a:lnSpc>
              <a:spcBef>
                <a:spcPts val="0"/>
              </a:spcBef>
              <a:buSzTx/>
              <a:buNone/>
              <a:defRPr spc="-44">
                <a:latin typeface="Graphik Semibold"/>
                <a:ea typeface="Graphik Semibold"/>
                <a:cs typeface="Graphik Semibold"/>
                <a:sym typeface="Graphik Semibold"/>
              </a:defRPr>
            </a:lvl3pPr>
            <a:lvl4pPr marL="0" indent="1371600" algn="ctr" defTabSz="825500">
              <a:lnSpc>
                <a:spcPct val="100000"/>
              </a:lnSpc>
              <a:spcBef>
                <a:spcPts val="0"/>
              </a:spcBef>
              <a:buSzTx/>
              <a:buNone/>
              <a:defRPr spc="-44">
                <a:latin typeface="Graphik Semibold"/>
                <a:ea typeface="Graphik Semibold"/>
                <a:cs typeface="Graphik Semibold"/>
                <a:sym typeface="Graphik Semibold"/>
              </a:defRPr>
            </a:lvl4pPr>
            <a:lvl5pPr marL="0" indent="1828800" algn="ctr" defTabSz="825500">
              <a:lnSpc>
                <a:spcPct val="100000"/>
              </a:lnSpc>
              <a:spcBef>
                <a:spcPts val="0"/>
              </a:spcBef>
              <a:buSzTx/>
              <a:buNone/>
              <a:defRPr spc="-44">
                <a:latin typeface="Graphik Semibold"/>
                <a:ea typeface="Graphik Semibold"/>
                <a:cs typeface="Graphik Semibold"/>
                <a:sym typeface="Graphik Semibold"/>
              </a:defRPr>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4" name="Slide Subtitle"/>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r>
              <a:t>Slide Subtitle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xfrm>
            <a:off x="1219200" y="4013200"/>
            <a:ext cx="21945600" cy="8487148"/>
          </a:xfrm>
          <a:prstGeom prst="rect">
            <a:avLst/>
          </a:prstGeom>
        </p:spPr>
        <p:txBody>
          <a:bodyPr numCol="2" spcCol="2558384"/>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Title"/>
          <p:cNvSpPr txBox="1">
            <a:spLocks noGrp="1"/>
          </p:cNvSpPr>
          <p:nvPr>
            <p:ph type="title" hasCustomPrompt="1"/>
          </p:nvPr>
        </p:nvSpPr>
        <p:spPr>
          <a:xfrm>
            <a:off x="1219200" y="774700"/>
            <a:ext cx="9753600" cy="1600200"/>
          </a:xfrm>
          <a:prstGeom prst="rect">
            <a:avLst/>
          </a:prstGeom>
        </p:spPr>
        <p:txBody>
          <a:bodyPr/>
          <a:lstStyle/>
          <a:p>
            <a:r>
              <a:t>Slide Title</a:t>
            </a:r>
          </a:p>
        </p:txBody>
      </p:sp>
      <p:sp>
        <p:nvSpPr>
          <p:cNvPr id="61" name="Image"/>
          <p:cNvSpPr>
            <a:spLocks noGrp="1"/>
          </p:cNvSpPr>
          <p:nvPr>
            <p:ph type="pic" idx="21"/>
          </p:nvPr>
        </p:nvSpPr>
        <p:spPr>
          <a:xfrm>
            <a:off x="12192644" y="718588"/>
            <a:ext cx="10972801" cy="12329624"/>
          </a:xfrm>
          <a:prstGeom prst="rect">
            <a:avLst/>
          </a:prstGeom>
        </p:spPr>
        <p:txBody>
          <a:bodyPr lIns="91439" tIns="45719" rIns="91439" bIns="45719">
            <a:noAutofit/>
          </a:bodyPr>
          <a:lstStyle/>
          <a:p>
            <a:endParaRPr/>
          </a:p>
        </p:txBody>
      </p:sp>
      <p:sp>
        <p:nvSpPr>
          <p:cNvPr id="62" name="Slide Subtitle"/>
          <p:cNvSpPr txBox="1">
            <a:spLocks noGrp="1"/>
          </p:cNvSpPr>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r>
              <a:t>Slide Subtitle</a:t>
            </a:r>
          </a:p>
        </p:txBody>
      </p:sp>
      <p:sp>
        <p:nvSpPr>
          <p:cNvPr id="63" name="Body Level One…"/>
          <p:cNvSpPr txBox="1">
            <a:spLocks noGrp="1"/>
          </p:cNvSpPr>
          <p:nvPr>
            <p:ph type="body" sz="half" idx="1" hasCustomPrompt="1"/>
          </p:nvPr>
        </p:nvSpPr>
        <p:spPr>
          <a:xfrm>
            <a:off x="1219200" y="4023221"/>
            <a:ext cx="9757569" cy="8384679"/>
          </a:xfrm>
          <a:prstGeom prst="rect">
            <a:avLst/>
          </a:prstGeom>
        </p:spPr>
        <p:txBody>
          <a:bodyPr/>
          <a:lstStyle/>
          <a:p>
            <a:r>
              <a:t>Slide bullet text</a:t>
            </a:r>
          </a:p>
          <a:p>
            <a:pPr lvl="1"/>
            <a:endParaRPr/>
          </a:p>
          <a:p>
            <a:pPr lvl="2"/>
            <a:endParaRPr/>
          </a:p>
          <a:p>
            <a:pPr lvl="3"/>
            <a:endParaRPr/>
          </a:p>
          <a:p>
            <a:pPr lvl="4"/>
            <a:endParaRPr/>
          </a:p>
        </p:txBody>
      </p:sp>
      <p:sp>
        <p:nvSpPr>
          <p:cNvPr id="64" name="Slide Number"/>
          <p:cNvSpPr txBox="1">
            <a:spLocks noGrp="1"/>
          </p:cNvSpPr>
          <p:nvPr>
            <p:ph type="sldNum" sz="quarter" idx="2"/>
          </p:nvPr>
        </p:nvSpPr>
        <p:spPr>
          <a:xfrm>
            <a:off x="1200403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19200" y="3242270"/>
            <a:ext cx="21945600" cy="6604001"/>
          </a:xfrm>
          <a:prstGeom prst="rect">
            <a:avLst/>
          </a:prstGeom>
        </p:spPr>
        <p:txBody>
          <a:bodyPr anchor="ctr"/>
          <a:lstStyle>
            <a:lvl1pPr>
              <a:defRPr sz="12800" spc="0"/>
            </a:lvl1pPr>
          </a:lstStyle>
          <a:p>
            <a:r>
              <a:t>Section Title</a:t>
            </a:r>
          </a:p>
        </p:txBody>
      </p:sp>
      <p:sp>
        <p:nvSpPr>
          <p:cNvPr id="72"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prstGeom prst="rect">
            <a:avLst/>
          </a:prstGeom>
        </p:spPr>
        <p:txBody>
          <a:bodyPr/>
          <a:lstStyle/>
          <a:p>
            <a:r>
              <a:t>Slide Title</a:t>
            </a:r>
          </a:p>
        </p:txBody>
      </p:sp>
      <p:sp>
        <p:nvSpPr>
          <p:cNvPr id="80" name="Slide Subtitle"/>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r>
              <a:t>Slide Subtitle</a:t>
            </a:r>
          </a:p>
        </p:txBody>
      </p:sp>
      <p:sp>
        <p:nvSpPr>
          <p:cNvPr id="81"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prstGeom prst="rect">
            <a:avLst/>
          </a:prstGeom>
        </p:spPr>
        <p:txBody>
          <a:bodyPr/>
          <a:lstStyle/>
          <a:p>
            <a:r>
              <a:t>Agenda Title</a:t>
            </a:r>
          </a:p>
        </p:txBody>
      </p:sp>
      <p:sp>
        <p:nvSpPr>
          <p:cNvPr id="89" name="Body Level One…"/>
          <p:cNvSpPr txBox="1">
            <a:spLocks noGrp="1"/>
          </p:cNvSpPr>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z="6800" spc="-136">
                <a:latin typeface="Canela Deck Regular"/>
                <a:ea typeface="Canela Deck Regular"/>
                <a:cs typeface="Canela Deck Regular"/>
                <a:sym typeface="Canela Deck Regular"/>
              </a:defRPr>
            </a:lvl1pPr>
            <a:lvl2pPr marL="0" indent="457200" defTabSz="825500">
              <a:lnSpc>
                <a:spcPct val="100000"/>
              </a:lnSpc>
              <a:buSzTx/>
              <a:buNone/>
              <a:defRPr sz="6800" spc="-136">
                <a:latin typeface="Canela Deck Regular"/>
                <a:ea typeface="Canela Deck Regular"/>
                <a:cs typeface="Canela Deck Regular"/>
                <a:sym typeface="Canela Deck Regular"/>
              </a:defRPr>
            </a:lvl2pPr>
            <a:lvl3pPr marL="0" indent="914400" defTabSz="825500">
              <a:lnSpc>
                <a:spcPct val="100000"/>
              </a:lnSpc>
              <a:buSzTx/>
              <a:buNone/>
              <a:defRPr sz="6800" spc="-136">
                <a:latin typeface="Canela Deck Regular"/>
                <a:ea typeface="Canela Deck Regular"/>
                <a:cs typeface="Canela Deck Regular"/>
                <a:sym typeface="Canela Deck Regular"/>
              </a:defRPr>
            </a:lvl3pPr>
            <a:lvl4pPr marL="0" indent="1371600" defTabSz="825500">
              <a:lnSpc>
                <a:spcPct val="100000"/>
              </a:lnSpc>
              <a:buSzTx/>
              <a:buNone/>
              <a:defRPr sz="6800" spc="-136">
                <a:latin typeface="Canela Deck Regular"/>
                <a:ea typeface="Canela Deck Regular"/>
                <a:cs typeface="Canela Deck Regular"/>
                <a:sym typeface="Canela Deck Regular"/>
              </a:defRPr>
            </a:lvl4pPr>
            <a:lvl5pPr marL="0" indent="1828800" defTabSz="825500">
              <a:lnSpc>
                <a:spcPct val="100000"/>
              </a:lnSpc>
              <a:buSzTx/>
              <a:buNone/>
              <a:defRPr sz="6800" spc="-136">
                <a:latin typeface="Canela Deck Regular"/>
                <a:ea typeface="Canela Deck Regular"/>
                <a:cs typeface="Canela Deck Regular"/>
                <a:sym typeface="Canela Deck Regular"/>
              </a:defRPr>
            </a:lvl5pPr>
          </a:lstStyle>
          <a:p>
            <a:r>
              <a:t>Agenda Topics</a:t>
            </a:r>
          </a:p>
          <a:p>
            <a:pPr lvl="1"/>
            <a:endParaRPr/>
          </a:p>
          <a:p>
            <a:pPr lvl="2"/>
            <a:endParaRPr/>
          </a:p>
          <a:p>
            <a:pPr lvl="3"/>
            <a:endParaRPr/>
          </a:p>
          <a:p>
            <a:pPr lvl="4"/>
            <a:endParaRPr/>
          </a:p>
        </p:txBody>
      </p:sp>
      <p:sp>
        <p:nvSpPr>
          <p:cNvPr id="90" name="Agenda Subtitle"/>
          <p:cNvSpPr txBox="1">
            <a:spLocks noGrp="1"/>
          </p:cNvSpPr>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r>
              <a:t>Agenda Subtitle</a:t>
            </a:r>
          </a:p>
        </p:txBody>
      </p:sp>
      <p:sp>
        <p:nvSpPr>
          <p:cNvPr id="91"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19200" y="774700"/>
            <a:ext cx="21945600" cy="1727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19200" y="4013200"/>
            <a:ext cx="21948577" cy="8483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Graphik"/>
                <a:ea typeface="Graphik"/>
                <a:cs typeface="Graphik"/>
                <a:sym typeface="Graphik"/>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he Witcher"/>
          <p:cNvSpPr txBox="1">
            <a:spLocks noGrp="1"/>
          </p:cNvSpPr>
          <p:nvPr>
            <p:ph type="ctrTitle"/>
          </p:nvPr>
        </p:nvSpPr>
        <p:spPr>
          <a:prstGeom prst="rect">
            <a:avLst/>
          </a:prstGeom>
        </p:spPr>
        <p:txBody>
          <a:bodyPr/>
          <a:lstStyle/>
          <a:p>
            <a:r>
              <a:t>The Witcher</a:t>
            </a:r>
          </a:p>
        </p:txBody>
      </p:sp>
      <p:sp>
        <p:nvSpPr>
          <p:cNvPr id="152" name="Jake Guerrero"/>
          <p:cNvSpPr txBox="1">
            <a:spLocks noGrp="1"/>
          </p:cNvSpPr>
          <p:nvPr>
            <p:ph type="subTitle" sz="quarter" idx="1"/>
          </p:nvPr>
        </p:nvSpPr>
        <p:spPr>
          <a:prstGeom prst="rect">
            <a:avLst/>
          </a:prstGeom>
        </p:spPr>
        <p:txBody>
          <a:bodyPr/>
          <a:lstStyle/>
          <a:p>
            <a:r>
              <a:t>Jake Guerrero</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What is the Witcher?"/>
          <p:cNvSpPr txBox="1">
            <a:spLocks noGrp="1"/>
          </p:cNvSpPr>
          <p:nvPr>
            <p:ph type="title"/>
          </p:nvPr>
        </p:nvSpPr>
        <p:spPr>
          <a:prstGeom prst="rect">
            <a:avLst/>
          </a:prstGeom>
        </p:spPr>
        <p:txBody>
          <a:bodyPr/>
          <a:lstStyle/>
          <a:p>
            <a:r>
              <a:t>What is the Witcher?</a:t>
            </a:r>
          </a:p>
        </p:txBody>
      </p:sp>
      <p:sp>
        <p:nvSpPr>
          <p:cNvPr id="155" name="“The Witcher” is a book, game, and Netflix tv series. A Witcher is mainly work of men, who were either orphaned or given to a school, to train to kill monsters from a young age. The training is rigorous, studying to kill monsters, even humans, elves, and"/>
          <p:cNvSpPr txBox="1">
            <a:spLocks noGrp="1"/>
          </p:cNvSpPr>
          <p:nvPr>
            <p:ph type="body" sz="half" idx="1"/>
          </p:nvPr>
        </p:nvSpPr>
        <p:spPr>
          <a:xfrm>
            <a:off x="1219200" y="4013200"/>
            <a:ext cx="14148169" cy="8483600"/>
          </a:xfrm>
          <a:prstGeom prst="rect">
            <a:avLst/>
          </a:prstGeom>
        </p:spPr>
        <p:txBody>
          <a:bodyPr>
            <a:normAutofit lnSpcReduction="10000"/>
          </a:bodyPr>
          <a:lstStyle>
            <a:lvl1pPr marL="529717" indent="-529717" defTabSz="2365188">
              <a:spcBef>
                <a:spcPts val="2300"/>
              </a:spcBef>
              <a:defRPr sz="4268"/>
            </a:lvl1pPr>
          </a:lstStyle>
          <a:p>
            <a:r>
              <a:rPr dirty="0"/>
              <a:t>“The Witcher” is a book</a:t>
            </a:r>
            <a:r>
              <a:rPr lang="en-US" dirty="0"/>
              <a:t> series turned video </a:t>
            </a:r>
            <a:r>
              <a:rPr dirty="0"/>
              <a:t>game, and Netflix tv series</a:t>
            </a:r>
            <a:r>
              <a:rPr lang="en-US" dirty="0"/>
              <a:t> made by Andrzej </a:t>
            </a:r>
            <a:r>
              <a:rPr lang="en-US" dirty="0" err="1"/>
              <a:t>Sapkowski</a:t>
            </a:r>
            <a:r>
              <a:rPr lang="en-US" dirty="0"/>
              <a:t> in the 1980’s</a:t>
            </a:r>
            <a:r>
              <a:rPr dirty="0"/>
              <a:t>. Witcher's </a:t>
            </a:r>
            <a:r>
              <a:rPr lang="en-US" dirty="0"/>
              <a:t>are men</a:t>
            </a:r>
            <a:r>
              <a:rPr dirty="0"/>
              <a:t>, who were either </a:t>
            </a:r>
            <a:r>
              <a:rPr lang="en-US" dirty="0"/>
              <a:t>orphans</a:t>
            </a:r>
            <a:r>
              <a:rPr dirty="0"/>
              <a:t> or given to a school</a:t>
            </a:r>
            <a:r>
              <a:rPr lang="en-US" dirty="0"/>
              <a:t> by their parents</a:t>
            </a:r>
            <a:r>
              <a:rPr dirty="0"/>
              <a:t>, to train to kill monsters from a young age. The training is rigorous, studying to kill monsters, even humans, elves, and dwarves. </a:t>
            </a:r>
            <a:r>
              <a:rPr lang="en-US" dirty="0"/>
              <a:t>The statistics of the</a:t>
            </a:r>
            <a:r>
              <a:rPr dirty="0"/>
              <a:t> training </a:t>
            </a:r>
            <a:r>
              <a:rPr lang="en-US" dirty="0"/>
              <a:t>to</a:t>
            </a:r>
            <a:r>
              <a:rPr dirty="0"/>
              <a:t> </a:t>
            </a:r>
            <a:r>
              <a:rPr lang="en-US" dirty="0"/>
              <a:t>become a</a:t>
            </a:r>
            <a:r>
              <a:rPr dirty="0"/>
              <a:t> </a:t>
            </a:r>
            <a:r>
              <a:rPr lang="en-US" dirty="0"/>
              <a:t>Witcher</a:t>
            </a:r>
            <a:r>
              <a:rPr dirty="0"/>
              <a:t> only </a:t>
            </a:r>
            <a:r>
              <a:rPr lang="en-US" dirty="0"/>
              <a:t>leaves </a:t>
            </a:r>
            <a:r>
              <a:rPr dirty="0"/>
              <a:t>3 out of 10. The books, games, and Netflix show follows four characters: a mage named Yennifer of </a:t>
            </a:r>
            <a:r>
              <a:rPr dirty="0" err="1"/>
              <a:t>Vengerberg</a:t>
            </a:r>
            <a:r>
              <a:rPr dirty="0"/>
              <a:t>, a princess </a:t>
            </a:r>
            <a:r>
              <a:rPr dirty="0" err="1"/>
              <a:t>Ciri</a:t>
            </a:r>
            <a:r>
              <a:rPr dirty="0"/>
              <a:t> of Cintra, a bard named Dandelion or </a:t>
            </a:r>
            <a:r>
              <a:rPr dirty="0" err="1"/>
              <a:t>Jaskier</a:t>
            </a:r>
            <a:r>
              <a:rPr dirty="0"/>
              <a:t> depending on the source, and a Witcher named </a:t>
            </a:r>
            <a:r>
              <a:rPr dirty="0" err="1"/>
              <a:t>Geral</a:t>
            </a:r>
            <a:r>
              <a:rPr lang="en-US" dirty="0" err="1"/>
              <a:t>t</a:t>
            </a:r>
            <a:r>
              <a:rPr dirty="0"/>
              <a:t> of </a:t>
            </a:r>
            <a:r>
              <a:rPr dirty="0" err="1"/>
              <a:t>Rivia</a:t>
            </a:r>
            <a:r>
              <a:rPr lang="en-US" dirty="0"/>
              <a:t> to save the world</a:t>
            </a:r>
            <a:r>
              <a:rPr dirty="0"/>
              <a:t>.</a:t>
            </a:r>
            <a:r>
              <a:rPr lang="en-US" dirty="0"/>
              <a:t> The show and games are loosely based on the books. This project shows some of the statistics of the book and game sales over the years, along with the viewership of the Netflix live action show.</a:t>
            </a:r>
            <a:endParaRPr dirty="0"/>
          </a:p>
        </p:txBody>
      </p:sp>
      <p:pic>
        <p:nvPicPr>
          <p:cNvPr id="156" name="Image" descr="Image"/>
          <p:cNvPicPr>
            <a:picLocks noChangeAspect="1"/>
          </p:cNvPicPr>
          <p:nvPr/>
        </p:nvPicPr>
        <p:blipFill>
          <a:blip r:embed="rId2"/>
          <a:stretch>
            <a:fillRect/>
          </a:stretch>
        </p:blipFill>
        <p:spPr>
          <a:xfrm>
            <a:off x="16559034" y="2869351"/>
            <a:ext cx="6752749" cy="10277537"/>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ow Views"/>
          <p:cNvSpPr txBox="1">
            <a:spLocks noGrp="1"/>
          </p:cNvSpPr>
          <p:nvPr>
            <p:ph type="title"/>
          </p:nvPr>
        </p:nvSpPr>
        <p:spPr>
          <a:prstGeom prst="rect">
            <a:avLst/>
          </a:prstGeom>
        </p:spPr>
        <p:txBody>
          <a:bodyPr/>
          <a:lstStyle/>
          <a:p>
            <a:r>
              <a:rPr dirty="0"/>
              <a:t>Show Views</a:t>
            </a:r>
          </a:p>
        </p:txBody>
      </p:sp>
      <p:graphicFrame>
        <p:nvGraphicFramePr>
          <p:cNvPr id="159" name="2D Column Chart"/>
          <p:cNvGraphicFramePr/>
          <p:nvPr/>
        </p:nvGraphicFramePr>
        <p:xfrm>
          <a:off x="1369394" y="2566696"/>
          <a:ext cx="10784803" cy="9340078"/>
        </p:xfrm>
        <a:graphic>
          <a:graphicData uri="http://schemas.openxmlformats.org/drawingml/2006/chart">
            <c:chart xmlns:c="http://schemas.openxmlformats.org/drawingml/2006/chart" xmlns:r="http://schemas.openxmlformats.org/officeDocument/2006/relationships" r:id="rId2"/>
          </a:graphicData>
        </a:graphic>
      </p:graphicFrame>
      <p:sp>
        <p:nvSpPr>
          <p:cNvPr id="160" name="The show, in millions, brought a lot of attention when Netflix adapted the books and video games. Season 1 of the show brought over 501 million views during December holidays of 2019. When season 2 dropped during the December holidays 2021, the show 462."/>
          <p:cNvSpPr txBox="1">
            <a:spLocks noGrp="1"/>
          </p:cNvSpPr>
          <p:nvPr>
            <p:ph type="body" sz="half" idx="4294967295"/>
          </p:nvPr>
        </p:nvSpPr>
        <p:spPr>
          <a:xfrm>
            <a:off x="12383204" y="2602349"/>
            <a:ext cx="10784573" cy="9894451"/>
          </a:xfrm>
          <a:prstGeom prst="rect">
            <a:avLst/>
          </a:prstGeom>
        </p:spPr>
        <p:txBody>
          <a:bodyPr/>
          <a:lstStyle/>
          <a:p>
            <a:r>
              <a:t>The show, in millions, brought a lot of attention when Netflix adapted the books and video games. Season 1 of the show brought over 501 million views during December holidays of 2019. When season 2 dropped during the December holidays 2021, the show 462.5 million after release. In the span of three to four days with season 3 coming out of June 2023, the Witcher brought about 66.5 million views.</a:t>
            </a:r>
          </a:p>
        </p:txBody>
      </p:sp>
      <p:sp>
        <p:nvSpPr>
          <p:cNvPr id="2" name="TextBox 1">
            <a:extLst>
              <a:ext uri="{FF2B5EF4-FFF2-40B4-BE49-F238E27FC236}">
                <a16:creationId xmlns:a16="http://schemas.microsoft.com/office/drawing/2014/main" id="{2D0A8DE3-803D-C84D-AB6E-E2BD9DB8F02D}"/>
              </a:ext>
            </a:extLst>
          </p:cNvPr>
          <p:cNvSpPr txBox="1"/>
          <p:nvPr/>
        </p:nvSpPr>
        <p:spPr>
          <a:xfrm>
            <a:off x="4928839" y="11984291"/>
            <a:ext cx="5464098" cy="434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By Seasons</a:t>
            </a:r>
          </a:p>
        </p:txBody>
      </p:sp>
      <p:sp>
        <p:nvSpPr>
          <p:cNvPr id="3" name="TextBox 2">
            <a:extLst>
              <a:ext uri="{FF2B5EF4-FFF2-40B4-BE49-F238E27FC236}">
                <a16:creationId xmlns:a16="http://schemas.microsoft.com/office/drawing/2014/main" id="{355FD8D0-0165-BFE8-F3CF-E5C92AB9D468}"/>
              </a:ext>
            </a:extLst>
          </p:cNvPr>
          <p:cNvSpPr txBox="1"/>
          <p:nvPr/>
        </p:nvSpPr>
        <p:spPr>
          <a:xfrm>
            <a:off x="94060" y="6075104"/>
            <a:ext cx="2550667" cy="7673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Views by Season in millions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Book Sales"/>
          <p:cNvSpPr txBox="1">
            <a:spLocks noGrp="1"/>
          </p:cNvSpPr>
          <p:nvPr>
            <p:ph type="title"/>
          </p:nvPr>
        </p:nvSpPr>
        <p:spPr>
          <a:prstGeom prst="rect">
            <a:avLst/>
          </a:prstGeom>
        </p:spPr>
        <p:txBody>
          <a:bodyPr/>
          <a:lstStyle/>
          <a:p>
            <a:r>
              <a:t>Book Sales</a:t>
            </a:r>
          </a:p>
        </p:txBody>
      </p:sp>
      <p:graphicFrame>
        <p:nvGraphicFramePr>
          <p:cNvPr id="163" name="2D Column Chart"/>
          <p:cNvGraphicFramePr/>
          <p:nvPr/>
        </p:nvGraphicFramePr>
        <p:xfrm>
          <a:off x="766410" y="4055771"/>
          <a:ext cx="9079539" cy="7088116"/>
        </p:xfrm>
        <a:graphic>
          <a:graphicData uri="http://schemas.openxmlformats.org/drawingml/2006/chart">
            <c:chart xmlns:c="http://schemas.openxmlformats.org/drawingml/2006/chart" xmlns:r="http://schemas.openxmlformats.org/officeDocument/2006/relationships" r:id="rId2"/>
          </a:graphicData>
        </a:graphic>
      </p:graphicFrame>
      <p:sp>
        <p:nvSpPr>
          <p:cNvPr id="164" name="The Witcher books were written by a Polish author named Andrzej Sapkowski and was first published, through a magazine competition, in 1986. Because of the popularity then, 14 books were published. Around October of 2013, over 6 million copies of the book"/>
          <p:cNvSpPr txBox="1">
            <a:spLocks noGrp="1"/>
          </p:cNvSpPr>
          <p:nvPr>
            <p:ph type="body" sz="half" idx="4294967295"/>
          </p:nvPr>
        </p:nvSpPr>
        <p:spPr>
          <a:xfrm>
            <a:off x="10626063" y="2989909"/>
            <a:ext cx="12638604" cy="9894452"/>
          </a:xfrm>
          <a:prstGeom prst="rect">
            <a:avLst/>
          </a:prstGeom>
        </p:spPr>
        <p:txBody>
          <a:bodyPr/>
          <a:lstStyle/>
          <a:p>
            <a:r>
              <a:rPr dirty="0"/>
              <a:t>The Witcher books were written by a Polish author named Andrzej </a:t>
            </a:r>
            <a:r>
              <a:rPr dirty="0" err="1"/>
              <a:t>Sapkowski</a:t>
            </a:r>
            <a:r>
              <a:rPr dirty="0"/>
              <a:t> and was first published, through a magazine competition, in 1986. Because of the popularity then, 14 books were published. Around October of 2013, over 6 million copies of the books were sold. Once the games were released, more books were sold. When Netflix came out with the show in 2019, over 40 million books were sold world wide. As of 2023, more than 75 million copies were sold, making the series very popular among show and game fanatics.</a:t>
            </a:r>
          </a:p>
        </p:txBody>
      </p:sp>
      <p:sp>
        <p:nvSpPr>
          <p:cNvPr id="2" name="TextBox 1">
            <a:extLst>
              <a:ext uri="{FF2B5EF4-FFF2-40B4-BE49-F238E27FC236}">
                <a16:creationId xmlns:a16="http://schemas.microsoft.com/office/drawing/2014/main" id="{C81AFB8B-3940-ADA6-5542-256EEFAC034E}"/>
              </a:ext>
            </a:extLst>
          </p:cNvPr>
          <p:cNvSpPr txBox="1"/>
          <p:nvPr/>
        </p:nvSpPr>
        <p:spPr>
          <a:xfrm>
            <a:off x="1828800" y="11143887"/>
            <a:ext cx="5464098" cy="434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lang="en-US" dirty="0"/>
              <a:t>Sales by years</a:t>
            </a:r>
            <a:endParaRPr kumimoji="0" lang="en-US" sz="2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
        <p:nvSpPr>
          <p:cNvPr id="3" name="TextBox 2">
            <a:extLst>
              <a:ext uri="{FF2B5EF4-FFF2-40B4-BE49-F238E27FC236}">
                <a16:creationId xmlns:a16="http://schemas.microsoft.com/office/drawing/2014/main" id="{E9DDA198-61CC-DDB2-2935-7A48C696ADF9}"/>
              </a:ext>
            </a:extLst>
          </p:cNvPr>
          <p:cNvSpPr txBox="1"/>
          <p:nvPr/>
        </p:nvSpPr>
        <p:spPr>
          <a:xfrm>
            <a:off x="89210" y="6474305"/>
            <a:ext cx="1918010" cy="7673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lang="en-US" dirty="0"/>
              <a:t>Books by unit in millions</a:t>
            </a:r>
            <a:endParaRPr kumimoji="0" lang="en-US" sz="2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Games"/>
          <p:cNvSpPr txBox="1">
            <a:spLocks noGrp="1"/>
          </p:cNvSpPr>
          <p:nvPr>
            <p:ph type="title"/>
          </p:nvPr>
        </p:nvSpPr>
        <p:spPr>
          <a:prstGeom prst="rect">
            <a:avLst/>
          </a:prstGeom>
        </p:spPr>
        <p:txBody>
          <a:bodyPr/>
          <a:lstStyle/>
          <a:p>
            <a:r>
              <a:t>Games</a:t>
            </a:r>
          </a:p>
        </p:txBody>
      </p:sp>
      <p:graphicFrame>
        <p:nvGraphicFramePr>
          <p:cNvPr id="167" name="2D Column Chart"/>
          <p:cNvGraphicFramePr/>
          <p:nvPr/>
        </p:nvGraphicFramePr>
        <p:xfrm>
          <a:off x="1459911" y="5153858"/>
          <a:ext cx="11014686" cy="7088116"/>
        </p:xfrm>
        <a:graphic>
          <a:graphicData uri="http://schemas.openxmlformats.org/drawingml/2006/chart">
            <c:chart xmlns:c="http://schemas.openxmlformats.org/drawingml/2006/chart" xmlns:r="http://schemas.openxmlformats.org/officeDocument/2006/relationships" r:id="rId2"/>
          </a:graphicData>
        </a:graphic>
      </p:graphicFrame>
      <p:sp>
        <p:nvSpPr>
          <p:cNvPr id="168" name="The games were a massive hit since 2007, when the first game hit shelves. CD Projekt, the company to develop the games, brought the games to life through xbox, were released through pc, playstation and the xbox, with each game following Geralt and compan"/>
          <p:cNvSpPr txBox="1">
            <a:spLocks noGrp="1"/>
          </p:cNvSpPr>
          <p:nvPr>
            <p:ph type="body" sz="half" idx="4294967295"/>
          </p:nvPr>
        </p:nvSpPr>
        <p:spPr>
          <a:xfrm>
            <a:off x="12383204" y="2602349"/>
            <a:ext cx="10784573" cy="9894451"/>
          </a:xfrm>
          <a:prstGeom prst="rect">
            <a:avLst/>
          </a:prstGeom>
        </p:spPr>
        <p:txBody>
          <a:bodyPr/>
          <a:lstStyle>
            <a:lvl1pPr marL="496951" indent="-496951" defTabSz="2218888">
              <a:spcBef>
                <a:spcPts val="2100"/>
              </a:spcBef>
              <a:defRPr sz="4004"/>
            </a:lvl1pPr>
          </a:lstStyle>
          <a:p>
            <a:r>
              <a:t>The games were a massive hit since 2007, when the first game hit shelves. CD Projekt, the company to develop the games, brought the games to life through xbox, were released through pc, playstation and the xbox, with each game following Geralt and companies adventures through the Continent. The first game, after release, sold around 1 million copies through pc. A couple years later, the Witcher 2: Assassins of Kings sold over 1.7 million, while the Witcher 3: Wild hunt sold over 50 million copies in 2014 and after it’s release years later. </a:t>
            </a:r>
          </a:p>
        </p:txBody>
      </p:sp>
    </p:spTree>
  </p:cSld>
  <p:clrMapOvr>
    <a:masterClrMapping/>
  </p:clrMapOvr>
  <p:transition spd="med"/>
</p:sld>
</file>

<file path=ppt/theme/theme1.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TotalTime>
  <Words>493</Words>
  <Application>Microsoft Macintosh PowerPoint</Application>
  <PresentationFormat>Custom</PresentationFormat>
  <Paragraphs>14</Paragraphs>
  <Slides>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Canela Bold</vt:lpstr>
      <vt:lpstr>Canela Deck Regular</vt:lpstr>
      <vt:lpstr>Canela Regular</vt:lpstr>
      <vt:lpstr>Canela Text Regular</vt:lpstr>
      <vt:lpstr>Graphik</vt:lpstr>
      <vt:lpstr>Graphik Medium</vt:lpstr>
      <vt:lpstr>Graphik Semibold</vt:lpstr>
      <vt:lpstr>Helvetica Neue</vt:lpstr>
      <vt:lpstr>23_ClassicWhite</vt:lpstr>
      <vt:lpstr>The Witcher</vt:lpstr>
      <vt:lpstr>What is the Witcher?</vt:lpstr>
      <vt:lpstr>Show Views</vt:lpstr>
      <vt:lpstr>Book Sales</vt:lpstr>
      <vt:lpstr>Games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Witcher</dc:title>
  <cp:lastModifiedBy>Guerrero, Jake (Jefferson Student)</cp:lastModifiedBy>
  <cp:revision>3</cp:revision>
  <dcterms:modified xsi:type="dcterms:W3CDTF">2023-08-03T22:29:27Z</dcterms:modified>
</cp:coreProperties>
</file>