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60" d="100"/>
          <a:sy n="6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2605"/>
          <c:y val="5.9365899999999999E-2"/>
          <c:w val="0.88239500000000004"/>
          <c:h val="0.84029500000000001"/>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Season 1</c:v>
                </c:pt>
                <c:pt idx="1">
                  <c:v>Season 2</c:v>
                </c:pt>
                <c:pt idx="2">
                  <c:v>Season 3</c:v>
                </c:pt>
              </c:strCache>
            </c:strRef>
          </c:cat>
          <c:val>
            <c:numRef>
              <c:f>Sheet1!$B$2:$E$2</c:f>
              <c:numCache>
                <c:formatCode>General</c:formatCode>
                <c:ptCount val="3"/>
                <c:pt idx="0">
                  <c:v>541.01</c:v>
                </c:pt>
                <c:pt idx="1">
                  <c:v>462.5</c:v>
                </c:pt>
                <c:pt idx="2">
                  <c:v>66.5</c:v>
                </c:pt>
              </c:numCache>
            </c:numRef>
          </c:val>
          <c:extLst>
            <c:ext xmlns:c16="http://schemas.microsoft.com/office/drawing/2014/chart" uri="{C3380CC4-5D6E-409C-BE32-E72D297353CC}">
              <c16:uniqueId val="{00000000-D904-F141-AB8B-C0F9E953356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1367"/>
          <c:y val="7.8227000000000005E-2"/>
          <c:w val="0.89363300000000001"/>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Sheet1!$B$1:$D$1</c:f>
              <c:strCache>
                <c:ptCount val="3"/>
                <c:pt idx="0">
                  <c:v>October 2013</c:v>
                </c:pt>
                <c:pt idx="1">
                  <c:v>June 2019</c:v>
                </c:pt>
                <c:pt idx="2">
                  <c:v>May 2023</c:v>
                </c:pt>
              </c:strCache>
            </c:strRef>
          </c:cat>
          <c:val>
            <c:numRef>
              <c:f>Sheet1!$B$2:$D$2</c:f>
              <c:numCache>
                <c:formatCode>General</c:formatCode>
                <c:ptCount val="3"/>
                <c:pt idx="0">
                  <c:v>6</c:v>
                </c:pt>
                <c:pt idx="1">
                  <c:v>40</c:v>
                </c:pt>
                <c:pt idx="2">
                  <c:v>75</c:v>
                </c:pt>
              </c:numCache>
            </c:numRef>
          </c:val>
          <c:extLst>
            <c:ext xmlns:c16="http://schemas.microsoft.com/office/drawing/2014/chart" uri="{C3380CC4-5D6E-409C-BE32-E72D297353CC}">
              <c16:uniqueId val="{00000000-7D36-A64D-AD11-63760A9CBAC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629"/>
          <c:y val="3.9597263927396223E-2"/>
          <c:w val="0.88937100000000002"/>
          <c:h val="0.83384696300116989"/>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Witcher 1</c:v>
                </c:pt>
                <c:pt idx="1">
                  <c:v>Witcher 2</c:v>
                </c:pt>
                <c:pt idx="2">
                  <c:v>Witcher 3</c:v>
                </c:pt>
              </c:strCache>
            </c:strRef>
          </c:cat>
          <c:val>
            <c:numRef>
              <c:f>Sheet1!$B$2:$E$2</c:f>
              <c:numCache>
                <c:formatCode>General</c:formatCode>
                <c:ptCount val="3"/>
                <c:pt idx="0">
                  <c:v>1</c:v>
                </c:pt>
                <c:pt idx="1">
                  <c:v>1.7</c:v>
                </c:pt>
                <c:pt idx="2">
                  <c:v>50</c:v>
                </c:pt>
              </c:numCache>
            </c:numRef>
          </c:val>
          <c:extLst>
            <c:ext xmlns:c16="http://schemas.microsoft.com/office/drawing/2014/chart" uri="{C3380CC4-5D6E-409C-BE32-E72D297353CC}">
              <c16:uniqueId val="{00000000-1CE2-6F4F-9274-77F9D2092DF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Witcher"/>
          <p:cNvSpPr txBox="1">
            <a:spLocks noGrp="1"/>
          </p:cNvSpPr>
          <p:nvPr>
            <p:ph type="ctrTitle"/>
          </p:nvPr>
        </p:nvSpPr>
        <p:spPr>
          <a:prstGeom prst="rect">
            <a:avLst/>
          </a:prstGeom>
        </p:spPr>
        <p:txBody>
          <a:bodyPr/>
          <a:lstStyle/>
          <a:p>
            <a:r>
              <a:t>The Witcher</a:t>
            </a:r>
          </a:p>
        </p:txBody>
      </p:sp>
      <p:sp>
        <p:nvSpPr>
          <p:cNvPr id="152"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What is the Witcher?"/>
          <p:cNvSpPr txBox="1">
            <a:spLocks noGrp="1"/>
          </p:cNvSpPr>
          <p:nvPr>
            <p:ph type="title"/>
          </p:nvPr>
        </p:nvSpPr>
        <p:spPr>
          <a:prstGeom prst="rect">
            <a:avLst/>
          </a:prstGeom>
        </p:spPr>
        <p:txBody>
          <a:bodyPr/>
          <a:lstStyle/>
          <a:p>
            <a:r>
              <a:t>What is the Witcher?</a:t>
            </a:r>
          </a:p>
        </p:txBody>
      </p:sp>
      <p:sp>
        <p:nvSpPr>
          <p:cNvPr id="155" name="“The Witcher” is a book, game, and Netflix tv series. A Witcher is mainly work of men, who were either orphaned or given to a school, to train to kill monsters from a young age. The training is rigorous, studying to kill monsters, even humans, elves, and"/>
          <p:cNvSpPr txBox="1">
            <a:spLocks noGrp="1"/>
          </p:cNvSpPr>
          <p:nvPr>
            <p:ph type="body" sz="half" idx="1"/>
          </p:nvPr>
        </p:nvSpPr>
        <p:spPr>
          <a:xfrm>
            <a:off x="1219200" y="4013200"/>
            <a:ext cx="14148169" cy="8483600"/>
          </a:xfrm>
          <a:prstGeom prst="rect">
            <a:avLst/>
          </a:prstGeom>
        </p:spPr>
        <p:txBody>
          <a:bodyPr/>
          <a:lstStyle>
            <a:lvl1pPr marL="529717" indent="-529717" defTabSz="2365188">
              <a:spcBef>
                <a:spcPts val="2300"/>
              </a:spcBef>
              <a:defRPr sz="4268"/>
            </a:lvl1pPr>
          </a:lstStyle>
          <a:p>
            <a:r>
              <a:t>“The Witcher” is a book, game, and Netflix tv series. A Witcher is mainly work of men, who were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Ciri of Cintra, a bard named Dandelion or Jaskier depending on the source, and a Witcher named Gerald of Rivia.</a:t>
            </a:r>
          </a:p>
        </p:txBody>
      </p:sp>
      <p:pic>
        <p:nvPicPr>
          <p:cNvPr id="156"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ow Views"/>
          <p:cNvSpPr txBox="1">
            <a:spLocks noGrp="1"/>
          </p:cNvSpPr>
          <p:nvPr>
            <p:ph type="title"/>
          </p:nvPr>
        </p:nvSpPr>
        <p:spPr>
          <a:prstGeom prst="rect">
            <a:avLst/>
          </a:prstGeom>
        </p:spPr>
        <p:txBody>
          <a:bodyPr/>
          <a:lstStyle/>
          <a:p>
            <a:r>
              <a:rPr dirty="0"/>
              <a:t>Show Views</a:t>
            </a:r>
          </a:p>
        </p:txBody>
      </p:sp>
      <p:graphicFrame>
        <p:nvGraphicFramePr>
          <p:cNvPr id="159" name="2D Column Chart"/>
          <p:cNvGraphicFramePr/>
          <p:nvPr>
            <p:extLst>
              <p:ext uri="{D42A27DB-BD31-4B8C-83A1-F6EECF244321}">
                <p14:modId xmlns:p14="http://schemas.microsoft.com/office/powerpoint/2010/main" val="1245971902"/>
              </p:ext>
            </p:extLst>
          </p:nvPr>
        </p:nvGraphicFramePr>
        <p:xfrm>
          <a:off x="1860962" y="2515781"/>
          <a:ext cx="10784803" cy="9340078"/>
        </p:xfrm>
        <a:graphic>
          <a:graphicData uri="http://schemas.openxmlformats.org/drawingml/2006/chart">
            <c:chart xmlns:c="http://schemas.openxmlformats.org/drawingml/2006/chart" xmlns:r="http://schemas.openxmlformats.org/officeDocument/2006/relationships" r:id="rId2"/>
          </a:graphicData>
        </a:graphic>
      </p:graphicFrame>
      <p:sp>
        <p:nvSpPr>
          <p:cNvPr id="160"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3921099" y="3156722"/>
            <a:ext cx="9246678" cy="9340078"/>
          </a:xfrm>
          <a:prstGeom prst="rect">
            <a:avLst/>
          </a:prstGeom>
        </p:spPr>
        <p:txBody>
          <a:bodyPr/>
          <a:lstStyle/>
          <a:p>
            <a:r>
              <a:rPr dirty="0"/>
              <a:t>The show brought a lot of attention when Netflix adapted the books and video games.</a:t>
            </a:r>
            <a:r>
              <a:rPr lang="en-US" dirty="0"/>
              <a:t> The show premiered</a:t>
            </a:r>
            <a:r>
              <a:rPr dirty="0"/>
              <a:t> </a:t>
            </a:r>
            <a:r>
              <a:rPr lang="en-US" dirty="0"/>
              <a:t>s</a:t>
            </a:r>
            <a:r>
              <a:rPr dirty="0"/>
              <a:t>eason 1 of the show brought over 501 million views during December holidays of 2019. When season 2 dropped during the December holidays </a:t>
            </a:r>
            <a:r>
              <a:rPr lang="en-US" dirty="0"/>
              <a:t>two years later</a:t>
            </a:r>
            <a:r>
              <a:rPr dirty="0"/>
              <a:t>, the show 462.5 million</a:t>
            </a:r>
            <a:r>
              <a:rPr lang="en-US" dirty="0"/>
              <a:t> views</a:t>
            </a:r>
            <a:r>
              <a:rPr dirty="0"/>
              <a:t>. </a:t>
            </a:r>
            <a:r>
              <a:rPr lang="en-US" dirty="0"/>
              <a:t>In the first </a:t>
            </a:r>
            <a:r>
              <a:rPr dirty="0"/>
              <a:t>three to four days with season 3 coming out</a:t>
            </a:r>
            <a:r>
              <a:rPr lang="en-US" dirty="0"/>
              <a:t> in July 2023</a:t>
            </a:r>
            <a:r>
              <a:rPr dirty="0"/>
              <a:t>, the Witcher brought about 66.5 million views.</a:t>
            </a:r>
          </a:p>
        </p:txBody>
      </p:sp>
      <p:sp>
        <p:nvSpPr>
          <p:cNvPr id="2" name="TextBox 1">
            <a:extLst>
              <a:ext uri="{FF2B5EF4-FFF2-40B4-BE49-F238E27FC236}">
                <a16:creationId xmlns:a16="http://schemas.microsoft.com/office/drawing/2014/main" id="{ACF43763-52C2-E96D-46A6-C2E1B63E46B1}"/>
              </a:ext>
            </a:extLst>
          </p:cNvPr>
          <p:cNvSpPr txBox="1"/>
          <p:nvPr/>
        </p:nvSpPr>
        <p:spPr>
          <a:xfrm>
            <a:off x="585628" y="6020854"/>
            <a:ext cx="1275334"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Views in millions</a:t>
            </a:r>
          </a:p>
        </p:txBody>
      </p:sp>
      <p:sp>
        <p:nvSpPr>
          <p:cNvPr id="3" name="TextBox 2">
            <a:extLst>
              <a:ext uri="{FF2B5EF4-FFF2-40B4-BE49-F238E27FC236}">
                <a16:creationId xmlns:a16="http://schemas.microsoft.com/office/drawing/2014/main" id="{503CEB93-F906-4584-EA8A-01DFF1C9A7E9}"/>
              </a:ext>
            </a:extLst>
          </p:cNvPr>
          <p:cNvSpPr txBox="1"/>
          <p:nvPr/>
        </p:nvSpPr>
        <p:spPr>
          <a:xfrm>
            <a:off x="4998804" y="12061809"/>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Seasons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ook Sales"/>
          <p:cNvSpPr txBox="1">
            <a:spLocks noGrp="1"/>
          </p:cNvSpPr>
          <p:nvPr>
            <p:ph type="title"/>
          </p:nvPr>
        </p:nvSpPr>
        <p:spPr>
          <a:prstGeom prst="rect">
            <a:avLst/>
          </a:prstGeom>
        </p:spPr>
        <p:txBody>
          <a:bodyPr/>
          <a:lstStyle/>
          <a:p>
            <a:r>
              <a:rPr dirty="0"/>
              <a:t>Book Sales</a:t>
            </a:r>
          </a:p>
        </p:txBody>
      </p:sp>
      <p:graphicFrame>
        <p:nvGraphicFramePr>
          <p:cNvPr id="163" name="2D Column Chart"/>
          <p:cNvGraphicFramePr/>
          <p:nvPr>
            <p:extLst>
              <p:ext uri="{D42A27DB-BD31-4B8C-83A1-F6EECF244321}">
                <p14:modId xmlns:p14="http://schemas.microsoft.com/office/powerpoint/2010/main" val="1796218467"/>
              </p:ext>
            </p:extLst>
          </p:nvPr>
        </p:nvGraphicFramePr>
        <p:xfrm>
          <a:off x="2064366" y="4035472"/>
          <a:ext cx="9079539"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4"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2192000" y="2989909"/>
            <a:ext cx="11072667" cy="9894452"/>
          </a:xfrm>
          <a:prstGeom prst="rect">
            <a:avLst/>
          </a:prstGeom>
        </p:spPr>
        <p:txBody>
          <a:bodyPr>
            <a:normAutofit/>
          </a:bodyPr>
          <a:lstStyle/>
          <a:p>
            <a:r>
              <a:rPr dirty="0"/>
              <a:t>The Witcher books were written by a Polish author named Andrzej </a:t>
            </a:r>
            <a:r>
              <a:rPr dirty="0" err="1"/>
              <a:t>Sapkowski</a:t>
            </a:r>
            <a:r>
              <a:rPr dirty="0"/>
              <a:t>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
        <p:nvSpPr>
          <p:cNvPr id="2" name="TextBox 1">
            <a:extLst>
              <a:ext uri="{FF2B5EF4-FFF2-40B4-BE49-F238E27FC236}">
                <a16:creationId xmlns:a16="http://schemas.microsoft.com/office/drawing/2014/main" id="{38DD119F-7E3A-8976-7543-E6220A9F24F8}"/>
              </a:ext>
            </a:extLst>
          </p:cNvPr>
          <p:cNvSpPr txBox="1"/>
          <p:nvPr/>
        </p:nvSpPr>
        <p:spPr>
          <a:xfrm>
            <a:off x="3929668" y="11168050"/>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Sales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TextBox 2">
            <a:extLst>
              <a:ext uri="{FF2B5EF4-FFF2-40B4-BE49-F238E27FC236}">
                <a16:creationId xmlns:a16="http://schemas.microsoft.com/office/drawing/2014/main" id="{3340EB92-E56D-CD98-B4B7-3FD6FB9BCD3A}"/>
              </a:ext>
            </a:extLst>
          </p:cNvPr>
          <p:cNvSpPr txBox="1"/>
          <p:nvPr/>
        </p:nvSpPr>
        <p:spPr>
          <a:xfrm>
            <a:off x="616197" y="6308105"/>
            <a:ext cx="1212603" cy="1099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Books in millions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5" name="TextBox 4">
            <a:extLst>
              <a:ext uri="{FF2B5EF4-FFF2-40B4-BE49-F238E27FC236}">
                <a16:creationId xmlns:a16="http://schemas.microsoft.com/office/drawing/2014/main" id="{88EDCDFA-1D74-3741-ED94-25F2B2B53463}"/>
              </a:ext>
            </a:extLst>
          </p:cNvPr>
          <p:cNvSpPr txBox="1"/>
          <p:nvPr/>
        </p:nvSpPr>
        <p:spPr>
          <a:xfrm>
            <a:off x="4315984" y="3817976"/>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Books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ames"/>
          <p:cNvSpPr txBox="1">
            <a:spLocks noGrp="1"/>
          </p:cNvSpPr>
          <p:nvPr>
            <p:ph type="title"/>
          </p:nvPr>
        </p:nvSpPr>
        <p:spPr>
          <a:prstGeom prst="rect">
            <a:avLst/>
          </a:prstGeom>
        </p:spPr>
        <p:txBody>
          <a:bodyPr/>
          <a:lstStyle/>
          <a:p>
            <a:r>
              <a:rPr dirty="0"/>
              <a:t>Games</a:t>
            </a:r>
          </a:p>
        </p:txBody>
      </p:sp>
      <p:graphicFrame>
        <p:nvGraphicFramePr>
          <p:cNvPr id="167" name="2D Column Chart"/>
          <p:cNvGraphicFramePr/>
          <p:nvPr>
            <p:extLst>
              <p:ext uri="{D42A27DB-BD31-4B8C-83A1-F6EECF244321}">
                <p14:modId xmlns:p14="http://schemas.microsoft.com/office/powerpoint/2010/main" val="2681200509"/>
              </p:ext>
            </p:extLst>
          </p:nvPr>
        </p:nvGraphicFramePr>
        <p:xfrm>
          <a:off x="1459911" y="2602349"/>
          <a:ext cx="11014686" cy="9639625"/>
        </p:xfrm>
        <a:graphic>
          <a:graphicData uri="http://schemas.openxmlformats.org/drawingml/2006/chart">
            <c:chart xmlns:c="http://schemas.openxmlformats.org/drawingml/2006/chart" xmlns:r="http://schemas.openxmlformats.org/officeDocument/2006/relationships" r:id="rId2"/>
          </a:graphicData>
        </a:graphic>
      </p:graphicFrame>
      <p:sp>
        <p:nvSpPr>
          <p:cNvPr id="168" name="The games were a massive hit since 2007, when the first game hit shelves. CD Projekt, the company to develop the games, brought the games to life through xbox, were released through pc, playstation and the xbox, with each game following Geralt and compan"/>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rPr dirty="0"/>
              <a:t>The games </a:t>
            </a:r>
            <a:r>
              <a:rPr lang="en-US" dirty="0"/>
              <a:t>are</a:t>
            </a:r>
            <a:r>
              <a:rPr dirty="0"/>
              <a:t> a massive hit since 2007, when the first game hit </a:t>
            </a:r>
            <a:r>
              <a:rPr lang="en-US" dirty="0"/>
              <a:t>came out on PC</a:t>
            </a:r>
            <a:r>
              <a:rPr dirty="0"/>
              <a:t>. CD </a:t>
            </a:r>
            <a:r>
              <a:rPr dirty="0" err="1"/>
              <a:t>Projekt</a:t>
            </a:r>
            <a:r>
              <a:rPr dirty="0"/>
              <a:t>, the company </a:t>
            </a:r>
            <a:r>
              <a:rPr lang="en-US" dirty="0"/>
              <a:t>that</a:t>
            </a:r>
            <a:r>
              <a:rPr dirty="0"/>
              <a:t> develop</a:t>
            </a:r>
            <a:r>
              <a:rPr lang="en-US" dirty="0"/>
              <a:t>ed</a:t>
            </a:r>
            <a:r>
              <a:rPr dirty="0"/>
              <a:t> the games, brought the games to life through </a:t>
            </a:r>
            <a:r>
              <a:rPr lang="en-US" dirty="0"/>
              <a:t>X</a:t>
            </a:r>
            <a:r>
              <a:rPr dirty="0"/>
              <a:t>box, </a:t>
            </a:r>
            <a:r>
              <a:rPr lang="en-US" dirty="0"/>
              <a:t>PC</a:t>
            </a:r>
            <a:r>
              <a:rPr dirty="0"/>
              <a:t>, </a:t>
            </a:r>
            <a:r>
              <a:rPr lang="en-US" dirty="0"/>
              <a:t>and PlayStation</a:t>
            </a:r>
            <a:r>
              <a:rPr dirty="0"/>
              <a:t>, with each game following </a:t>
            </a:r>
            <a:r>
              <a:rPr dirty="0" err="1"/>
              <a:t>Geralt</a:t>
            </a:r>
            <a:r>
              <a:rPr dirty="0"/>
              <a:t> and companies adventures through the </a:t>
            </a:r>
            <a:r>
              <a:rPr lang="en-US" dirty="0"/>
              <a:t>c</a:t>
            </a:r>
            <a:r>
              <a:rPr dirty="0"/>
              <a:t>ontinent. The first game, after release, sold around 1 million copies </a:t>
            </a:r>
            <a:r>
              <a:rPr lang="en-US" dirty="0"/>
              <a:t>on</a:t>
            </a:r>
            <a:r>
              <a:rPr dirty="0"/>
              <a:t> </a:t>
            </a:r>
            <a:r>
              <a:rPr lang="en-US" dirty="0"/>
              <a:t>PC</a:t>
            </a:r>
            <a:r>
              <a:rPr dirty="0"/>
              <a:t>. </a:t>
            </a:r>
            <a:r>
              <a:rPr lang="en-US" dirty="0"/>
              <a:t>In May 2012</a:t>
            </a:r>
            <a:r>
              <a:rPr dirty="0"/>
              <a:t>, the Witcher 2: Assassins of Kings sold over 1.7 million</a:t>
            </a:r>
            <a:r>
              <a:rPr lang="en-US" dirty="0"/>
              <a:t>. In May 2015, </a:t>
            </a:r>
            <a:r>
              <a:rPr dirty="0"/>
              <a:t>the Witcher 3: Wild </a:t>
            </a:r>
            <a:r>
              <a:rPr lang="en-US" dirty="0"/>
              <a:t>H</a:t>
            </a:r>
            <a:r>
              <a:rPr dirty="0"/>
              <a:t>unt sold over 50 million copies</a:t>
            </a:r>
            <a:r>
              <a:rPr lang="en-US" dirty="0"/>
              <a:t>. The Witcher 3: Wild Hunt is still sold because of the success of the books and Netflix tv show.</a:t>
            </a:r>
            <a:endParaRPr dirty="0"/>
          </a:p>
        </p:txBody>
      </p:sp>
      <p:sp>
        <p:nvSpPr>
          <p:cNvPr id="2" name="TextBox 1">
            <a:extLst>
              <a:ext uri="{FF2B5EF4-FFF2-40B4-BE49-F238E27FC236}">
                <a16:creationId xmlns:a16="http://schemas.microsoft.com/office/drawing/2014/main" id="{895FF359-D6CC-C9A1-6989-2E40C9399EA9}"/>
              </a:ext>
            </a:extLst>
          </p:cNvPr>
          <p:cNvSpPr txBox="1"/>
          <p:nvPr/>
        </p:nvSpPr>
        <p:spPr>
          <a:xfrm>
            <a:off x="4716477" y="12151892"/>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Games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TextBox 2">
            <a:extLst>
              <a:ext uri="{FF2B5EF4-FFF2-40B4-BE49-F238E27FC236}">
                <a16:creationId xmlns:a16="http://schemas.microsoft.com/office/drawing/2014/main" id="{98975E8E-6DD7-EC54-5A45-D9743406AA1E}"/>
              </a:ext>
            </a:extLst>
          </p:cNvPr>
          <p:cNvSpPr txBox="1"/>
          <p:nvPr/>
        </p:nvSpPr>
        <p:spPr>
          <a:xfrm>
            <a:off x="43591" y="6474305"/>
            <a:ext cx="1416320"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In Millions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457</Words>
  <Application>Microsoft Macintosh PowerPoint</Application>
  <PresentationFormat>Custom</PresentationFormat>
  <Paragraphs>17</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12</cp:revision>
  <dcterms:modified xsi:type="dcterms:W3CDTF">2023-08-10T20:09:50Z</dcterms:modified>
</cp:coreProperties>
</file>