
<file path=[Content_Types].xml><?xml version="1.0" encoding="utf-8"?>
<Types xmlns="http://schemas.openxmlformats.org/package/2006/content-types">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p:cViewPr varScale="1">
        <p:scale>
          <a:sx n="58" d="100"/>
          <a:sy n="58" d="100"/>
        </p:scale>
        <p:origin x="4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2605"/>
          <c:y val="5.9365899999999999E-2"/>
          <c:w val="0.88239500000000004"/>
          <c:h val="0.84029500000000001"/>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Season 1</c:v>
                </c:pt>
                <c:pt idx="1">
                  <c:v>Season 2</c:v>
                </c:pt>
                <c:pt idx="2">
                  <c:v>Season 3</c:v>
                </c:pt>
              </c:strCache>
            </c:strRef>
          </c:cat>
          <c:val>
            <c:numRef>
              <c:f>Sheet1!$B$2:$E$2</c:f>
              <c:numCache>
                <c:formatCode>General</c:formatCode>
                <c:ptCount val="3"/>
                <c:pt idx="0">
                  <c:v>541.01</c:v>
                </c:pt>
                <c:pt idx="1">
                  <c:v>462.5</c:v>
                </c:pt>
                <c:pt idx="2">
                  <c:v>66.5</c:v>
                </c:pt>
              </c:numCache>
            </c:numRef>
          </c:val>
          <c:extLst>
            <c:ext xmlns:c16="http://schemas.microsoft.com/office/drawing/2014/chart" uri="{C3380CC4-5D6E-409C-BE32-E72D297353CC}">
              <c16:uniqueId val="{00000000-D904-F141-AB8B-C0F9E9533565}"/>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50"/>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1367"/>
          <c:y val="7.8227000000000005E-2"/>
          <c:w val="0.89363300000000001"/>
          <c:h val="0.793526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Sheet1!$B$1:$D$1</c:f>
              <c:strCache>
                <c:ptCount val="3"/>
                <c:pt idx="0">
                  <c:v>October 2013</c:v>
                </c:pt>
                <c:pt idx="1">
                  <c:v>June 2019</c:v>
                </c:pt>
                <c:pt idx="2">
                  <c:v>May 2023</c:v>
                </c:pt>
              </c:strCache>
            </c:strRef>
          </c:cat>
          <c:val>
            <c:numRef>
              <c:f>Sheet1!$B$2:$D$2</c:f>
              <c:numCache>
                <c:formatCode>General</c:formatCode>
                <c:ptCount val="3"/>
                <c:pt idx="0">
                  <c:v>6</c:v>
                </c:pt>
                <c:pt idx="1">
                  <c:v>40</c:v>
                </c:pt>
                <c:pt idx="2">
                  <c:v>75</c:v>
                </c:pt>
              </c:numCache>
            </c:numRef>
          </c:val>
          <c:extLst>
            <c:ext xmlns:c16="http://schemas.microsoft.com/office/drawing/2014/chart" uri="{C3380CC4-5D6E-409C-BE32-E72D297353CC}">
              <c16:uniqueId val="{00000000-7D36-A64D-AD11-63760A9CBAC8}"/>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05629"/>
          <c:y val="7.8227000000000005E-2"/>
          <c:w val="0.88937100000000002"/>
          <c:h val="0.79352699999999998"/>
        </c:manualLayout>
      </c:layout>
      <c:barChart>
        <c:barDir val="col"/>
        <c:grouping val="clustered"/>
        <c:varyColors val="0"/>
        <c:ser>
          <c:idx val="0"/>
          <c:order val="0"/>
          <c:tx>
            <c:strRef>
              <c:f>Sheet1!$A$2</c:f>
              <c:strCache>
                <c:ptCount val="1"/>
                <c:pt idx="0">
                  <c:v>Region 1</c:v>
                </c:pt>
              </c:strCache>
            </c:strRef>
          </c:tx>
          <c:spPr>
            <a:solidFill>
              <a:srgbClr val="3E73D1"/>
            </a:solidFill>
            <a:ln w="12700" cap="flat">
              <a:noFill/>
              <a:miter lim="400000"/>
            </a:ln>
            <a:effectLst/>
          </c:spPr>
          <c:invertIfNegative val="0"/>
          <c:cat>
            <c:strRef>
              <c:f>Sheet1!$B$1:$E$1</c:f>
              <c:strCache>
                <c:ptCount val="4"/>
                <c:pt idx="0">
                  <c:v>Witcher 1</c:v>
                </c:pt>
                <c:pt idx="1">
                  <c:v>Witcher 2</c:v>
                </c:pt>
                <c:pt idx="2">
                  <c:v>Witcher 3</c:v>
                </c:pt>
              </c:strCache>
            </c:strRef>
          </c:cat>
          <c:val>
            <c:numRef>
              <c:f>Sheet1!$B$2:$E$2</c:f>
              <c:numCache>
                <c:formatCode>General</c:formatCode>
                <c:ptCount val="3"/>
                <c:pt idx="0">
                  <c:v>1</c:v>
                </c:pt>
                <c:pt idx="1">
                  <c:v>1.7</c:v>
                </c:pt>
                <c:pt idx="2">
                  <c:v>50</c:v>
                </c:pt>
              </c:numCache>
            </c:numRef>
          </c:val>
          <c:extLst>
            <c:ext xmlns:c16="http://schemas.microsoft.com/office/drawing/2014/chart" uri="{C3380CC4-5D6E-409C-BE32-E72D297353CC}">
              <c16:uniqueId val="{00000000-1CE2-6F4F-9274-77F9D2092DF0}"/>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2.5"/>
        <c:minorUnit val="6.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he Witcher"/>
          <p:cNvSpPr txBox="1">
            <a:spLocks noGrp="1"/>
          </p:cNvSpPr>
          <p:nvPr>
            <p:ph type="ctrTitle"/>
          </p:nvPr>
        </p:nvSpPr>
        <p:spPr>
          <a:prstGeom prst="rect">
            <a:avLst/>
          </a:prstGeom>
        </p:spPr>
        <p:txBody>
          <a:bodyPr/>
          <a:lstStyle/>
          <a:p>
            <a:r>
              <a:t>The Witcher</a:t>
            </a:r>
          </a:p>
        </p:txBody>
      </p:sp>
      <p:sp>
        <p:nvSpPr>
          <p:cNvPr id="152" name="Jake Guerrero"/>
          <p:cNvSpPr txBox="1">
            <a:spLocks noGrp="1"/>
          </p:cNvSpPr>
          <p:nvPr>
            <p:ph type="subTitle" sz="quarter" idx="1"/>
          </p:nvPr>
        </p:nvSpPr>
        <p:spPr>
          <a:prstGeom prst="rect">
            <a:avLst/>
          </a:prstGeom>
        </p:spPr>
        <p:txBody>
          <a:bodyPr/>
          <a:lstStyle/>
          <a:p>
            <a:r>
              <a:t>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What is the Witcher?"/>
          <p:cNvSpPr txBox="1">
            <a:spLocks noGrp="1"/>
          </p:cNvSpPr>
          <p:nvPr>
            <p:ph type="title"/>
          </p:nvPr>
        </p:nvSpPr>
        <p:spPr>
          <a:prstGeom prst="rect">
            <a:avLst/>
          </a:prstGeom>
        </p:spPr>
        <p:txBody>
          <a:bodyPr/>
          <a:lstStyle/>
          <a:p>
            <a:r>
              <a:t>What is the Witcher?</a:t>
            </a:r>
          </a:p>
        </p:txBody>
      </p:sp>
      <p:sp>
        <p:nvSpPr>
          <p:cNvPr id="155" name="“The Witcher” is a book, game, and Netflix tv series. A Witcher is mainly work of men, who were either orphaned or given to a school, to train to kill monsters from a young age. The training is rigorous, studying to kill monsters, even humans, elves, and"/>
          <p:cNvSpPr txBox="1">
            <a:spLocks noGrp="1"/>
          </p:cNvSpPr>
          <p:nvPr>
            <p:ph type="body" sz="half" idx="1"/>
          </p:nvPr>
        </p:nvSpPr>
        <p:spPr>
          <a:xfrm>
            <a:off x="1219200" y="4013200"/>
            <a:ext cx="14148169" cy="8483600"/>
          </a:xfrm>
          <a:prstGeom prst="rect">
            <a:avLst/>
          </a:prstGeom>
        </p:spPr>
        <p:txBody>
          <a:bodyPr/>
          <a:lstStyle>
            <a:lvl1pPr marL="529717" indent="-529717" defTabSz="2365188">
              <a:spcBef>
                <a:spcPts val="2300"/>
              </a:spcBef>
              <a:defRPr sz="4268"/>
            </a:lvl1pPr>
          </a:lstStyle>
          <a:p>
            <a:r>
              <a:t>“The Witcher” is a book, game, and Netflix tv series. A Witcher is mainly work of men, who were either orphaned or given to a school, to train to kill monsters from a young age. The training is rigorous, studying to kill monsters, even humans, elves, and dwarves. The training of these Witchers leaves only 3 out of 10 people to live through the training. The books, games, and Netflix show follows four characters: a mage named Yennifer of Vengerberg, a princess Ciri of Cintra, a bard named Dandelion or Jaskier depending on the source, and a Witcher named Gerald of Rivia.</a:t>
            </a:r>
          </a:p>
        </p:txBody>
      </p:sp>
      <p:pic>
        <p:nvPicPr>
          <p:cNvPr id="156" name="Image" descr="Image"/>
          <p:cNvPicPr>
            <a:picLocks noChangeAspect="1"/>
          </p:cNvPicPr>
          <p:nvPr/>
        </p:nvPicPr>
        <p:blipFill>
          <a:blip r:embed="rId2"/>
          <a:stretch>
            <a:fillRect/>
          </a:stretch>
        </p:blipFill>
        <p:spPr>
          <a:xfrm>
            <a:off x="16559034" y="2869351"/>
            <a:ext cx="6752749" cy="1027753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ow Views"/>
          <p:cNvSpPr txBox="1">
            <a:spLocks noGrp="1"/>
          </p:cNvSpPr>
          <p:nvPr>
            <p:ph type="title"/>
          </p:nvPr>
        </p:nvSpPr>
        <p:spPr>
          <a:prstGeom prst="rect">
            <a:avLst/>
          </a:prstGeom>
        </p:spPr>
        <p:txBody>
          <a:bodyPr/>
          <a:lstStyle/>
          <a:p>
            <a:r>
              <a:t>Show Views</a:t>
            </a:r>
          </a:p>
        </p:txBody>
      </p:sp>
      <p:graphicFrame>
        <p:nvGraphicFramePr>
          <p:cNvPr id="159" name="2D Column Chart"/>
          <p:cNvGraphicFramePr/>
          <p:nvPr>
            <p:extLst>
              <p:ext uri="{D42A27DB-BD31-4B8C-83A1-F6EECF244321}">
                <p14:modId xmlns:p14="http://schemas.microsoft.com/office/powerpoint/2010/main" val="2795685868"/>
              </p:ext>
            </p:extLst>
          </p:nvPr>
        </p:nvGraphicFramePr>
        <p:xfrm>
          <a:off x="3778057" y="2501900"/>
          <a:ext cx="10784803" cy="9340078"/>
        </p:xfrm>
        <a:graphic>
          <a:graphicData uri="http://schemas.openxmlformats.org/drawingml/2006/chart">
            <c:chart xmlns:c="http://schemas.openxmlformats.org/drawingml/2006/chart" xmlns:r="http://schemas.openxmlformats.org/officeDocument/2006/relationships" r:id="rId2"/>
          </a:graphicData>
        </a:graphic>
      </p:graphicFrame>
      <p:sp>
        <p:nvSpPr>
          <p:cNvPr id="160" name="The show, in millions, brought a lot of attention when Netflix adapted the books and video games. Season 1 of the show brought over 501 million views during December holidays of 2019. When season 2 dropped during the December holidays 2021, the show 462."/>
          <p:cNvSpPr txBox="1">
            <a:spLocks noGrp="1"/>
          </p:cNvSpPr>
          <p:nvPr>
            <p:ph type="body" sz="half" idx="4294967295"/>
          </p:nvPr>
        </p:nvSpPr>
        <p:spPr>
          <a:xfrm>
            <a:off x="14875727" y="2602349"/>
            <a:ext cx="8292050" cy="9894451"/>
          </a:xfrm>
          <a:prstGeom prst="rect">
            <a:avLst/>
          </a:prstGeom>
        </p:spPr>
        <p:txBody>
          <a:bodyPr/>
          <a:lstStyle/>
          <a:p>
            <a:r>
              <a:rPr dirty="0"/>
              <a:t>The show, in millions, brought a lot of attention when Netflix adapted the books and video games. Season 1 of the show brought over 501 million views during December holidays of 2019. When season 2 dropped during the December holidays 2021, the show 462.5 million after release. In the span of three to four days with season 3 coming out of June 2023, the Witcher brought about 66.5 million views.</a:t>
            </a:r>
          </a:p>
        </p:txBody>
      </p:sp>
      <p:sp>
        <p:nvSpPr>
          <p:cNvPr id="2" name="TextBox 1">
            <a:extLst>
              <a:ext uri="{FF2B5EF4-FFF2-40B4-BE49-F238E27FC236}">
                <a16:creationId xmlns:a16="http://schemas.microsoft.com/office/drawing/2014/main" id="{ACF43763-52C2-E96D-46A6-C2E1B63E46B1}"/>
              </a:ext>
            </a:extLst>
          </p:cNvPr>
          <p:cNvSpPr txBox="1"/>
          <p:nvPr/>
        </p:nvSpPr>
        <p:spPr>
          <a:xfrm>
            <a:off x="2189856" y="5407353"/>
            <a:ext cx="1275334"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Views by Season in millions</a:t>
            </a:r>
          </a:p>
        </p:txBody>
      </p:sp>
      <p:sp>
        <p:nvSpPr>
          <p:cNvPr id="3" name="TextBox 2">
            <a:extLst>
              <a:ext uri="{FF2B5EF4-FFF2-40B4-BE49-F238E27FC236}">
                <a16:creationId xmlns:a16="http://schemas.microsoft.com/office/drawing/2014/main" id="{503CEB93-F906-4584-EA8A-01DFF1C9A7E9}"/>
              </a:ext>
            </a:extLst>
          </p:cNvPr>
          <p:cNvSpPr txBox="1"/>
          <p:nvPr/>
        </p:nvSpPr>
        <p:spPr>
          <a:xfrm>
            <a:off x="6776225" y="12061809"/>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Seasons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Book Sales"/>
          <p:cNvSpPr txBox="1">
            <a:spLocks noGrp="1"/>
          </p:cNvSpPr>
          <p:nvPr>
            <p:ph type="title"/>
          </p:nvPr>
        </p:nvSpPr>
        <p:spPr>
          <a:prstGeom prst="rect">
            <a:avLst/>
          </a:prstGeom>
        </p:spPr>
        <p:txBody>
          <a:bodyPr/>
          <a:lstStyle/>
          <a:p>
            <a:r>
              <a:t>Book Sales</a:t>
            </a:r>
          </a:p>
        </p:txBody>
      </p:sp>
      <p:graphicFrame>
        <p:nvGraphicFramePr>
          <p:cNvPr id="163" name="2D Column Chart"/>
          <p:cNvGraphicFramePr/>
          <p:nvPr>
            <p:extLst>
              <p:ext uri="{D42A27DB-BD31-4B8C-83A1-F6EECF244321}">
                <p14:modId xmlns:p14="http://schemas.microsoft.com/office/powerpoint/2010/main" val="2143955087"/>
              </p:ext>
            </p:extLst>
          </p:nvPr>
        </p:nvGraphicFramePr>
        <p:xfrm>
          <a:off x="2845782" y="4055771"/>
          <a:ext cx="9079539" cy="7088116"/>
        </p:xfrm>
        <a:graphic>
          <a:graphicData uri="http://schemas.openxmlformats.org/drawingml/2006/chart">
            <c:chart xmlns:c="http://schemas.openxmlformats.org/drawingml/2006/chart" xmlns:r="http://schemas.openxmlformats.org/officeDocument/2006/relationships" r:id="rId2"/>
          </a:graphicData>
        </a:graphic>
      </p:graphicFrame>
      <p:sp>
        <p:nvSpPr>
          <p:cNvPr id="164" name="The Witcher books were written by a Polish author named Andrzej Sapkowski and was first published, through a magazine competition, in 1986. Because of the popularity then, 14 books were published. Around October of 2013, over 6 million copies of the book"/>
          <p:cNvSpPr txBox="1">
            <a:spLocks noGrp="1"/>
          </p:cNvSpPr>
          <p:nvPr>
            <p:ph type="body" sz="half" idx="4294967295"/>
          </p:nvPr>
        </p:nvSpPr>
        <p:spPr>
          <a:xfrm>
            <a:off x="15353413" y="2989909"/>
            <a:ext cx="7911253" cy="9894452"/>
          </a:xfrm>
          <a:prstGeom prst="rect">
            <a:avLst/>
          </a:prstGeom>
        </p:spPr>
        <p:txBody>
          <a:bodyPr>
            <a:normAutofit fontScale="92500" lnSpcReduction="20000"/>
          </a:bodyPr>
          <a:lstStyle/>
          <a:p>
            <a:r>
              <a:rPr dirty="0"/>
              <a:t>The Witcher books were written by a Polish author named Andrzej </a:t>
            </a:r>
            <a:r>
              <a:rPr dirty="0" err="1"/>
              <a:t>Sapkowski</a:t>
            </a:r>
            <a:r>
              <a:rPr dirty="0"/>
              <a:t> and was first published, through a magazine competition, in 1986. Because of the popularity then, 14 books were published. Around October of 2013, over 6 million copies of the books were sold. Once the games were released, more books were sold. When Netflix came out with the show in 2019, over 40 million books were sold world wide. As of 2023, more than 75 million copies were sold, making the series very popular among show and game fanatics.</a:t>
            </a:r>
          </a:p>
        </p:txBody>
      </p:sp>
      <p:sp>
        <p:nvSpPr>
          <p:cNvPr id="2" name="TextBox 1">
            <a:extLst>
              <a:ext uri="{FF2B5EF4-FFF2-40B4-BE49-F238E27FC236}">
                <a16:creationId xmlns:a16="http://schemas.microsoft.com/office/drawing/2014/main" id="{38DD119F-7E3A-8976-7543-E6220A9F24F8}"/>
              </a:ext>
            </a:extLst>
          </p:cNvPr>
          <p:cNvSpPr txBox="1"/>
          <p:nvPr/>
        </p:nvSpPr>
        <p:spPr>
          <a:xfrm>
            <a:off x="5244704" y="11123588"/>
            <a:ext cx="5464098"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Sales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3" name="TextBox 2">
            <a:extLst>
              <a:ext uri="{FF2B5EF4-FFF2-40B4-BE49-F238E27FC236}">
                <a16:creationId xmlns:a16="http://schemas.microsoft.com/office/drawing/2014/main" id="{3340EB92-E56D-CD98-B4B7-3FD6FB9BCD3A}"/>
              </a:ext>
            </a:extLst>
          </p:cNvPr>
          <p:cNvSpPr txBox="1"/>
          <p:nvPr/>
        </p:nvSpPr>
        <p:spPr>
          <a:xfrm>
            <a:off x="1492707" y="5975707"/>
            <a:ext cx="1030123"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dirty="0"/>
              <a:t>Books by unit in millions</a:t>
            </a:r>
            <a:endParaRPr kumimoji="0" 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ames"/>
          <p:cNvSpPr txBox="1">
            <a:spLocks noGrp="1"/>
          </p:cNvSpPr>
          <p:nvPr>
            <p:ph type="title"/>
          </p:nvPr>
        </p:nvSpPr>
        <p:spPr>
          <a:prstGeom prst="rect">
            <a:avLst/>
          </a:prstGeom>
        </p:spPr>
        <p:txBody>
          <a:bodyPr/>
          <a:lstStyle/>
          <a:p>
            <a:r>
              <a:t>Games</a:t>
            </a:r>
          </a:p>
        </p:txBody>
      </p:sp>
      <p:graphicFrame>
        <p:nvGraphicFramePr>
          <p:cNvPr id="167" name="2D Column Chart"/>
          <p:cNvGraphicFramePr/>
          <p:nvPr/>
        </p:nvGraphicFramePr>
        <p:xfrm>
          <a:off x="1459911" y="5153858"/>
          <a:ext cx="11014686" cy="7088116"/>
        </p:xfrm>
        <a:graphic>
          <a:graphicData uri="http://schemas.openxmlformats.org/drawingml/2006/chart">
            <c:chart xmlns:c="http://schemas.openxmlformats.org/drawingml/2006/chart" xmlns:r="http://schemas.openxmlformats.org/officeDocument/2006/relationships" r:id="rId2"/>
          </a:graphicData>
        </a:graphic>
      </p:graphicFrame>
      <p:sp>
        <p:nvSpPr>
          <p:cNvPr id="168" name="The games were a massive hit since 2007, when the first game hit shelves. CD Projekt, the company to develop the games, brought the games to life through xbox, were released through pc, playstation and the xbox, with each game following Geralt and compan"/>
          <p:cNvSpPr txBox="1">
            <a:spLocks noGrp="1"/>
          </p:cNvSpPr>
          <p:nvPr>
            <p:ph type="body" sz="half" idx="4294967295"/>
          </p:nvPr>
        </p:nvSpPr>
        <p:spPr>
          <a:xfrm>
            <a:off x="12383204" y="2602349"/>
            <a:ext cx="10784573" cy="9894451"/>
          </a:xfrm>
          <a:prstGeom prst="rect">
            <a:avLst/>
          </a:prstGeom>
        </p:spPr>
        <p:txBody>
          <a:bodyPr/>
          <a:lstStyle>
            <a:lvl1pPr marL="496951" indent="-496951" defTabSz="2218888">
              <a:spcBef>
                <a:spcPts val="2100"/>
              </a:spcBef>
              <a:defRPr sz="4004"/>
            </a:lvl1pPr>
          </a:lstStyle>
          <a:p>
            <a:r>
              <a:t>The games were a massive hit since 2007, when the first game hit shelves. CD Projekt, the company to develop the games, brought the games to life through xbox, were released through pc, playstation and the xbox, with each game following Geralt and companies adventures through the Continent. The first game, after release, sold around 1 million copies through pc. A couple years later, the Witcher 2: Assassins of Kings sold over 1.7 million, while the Witcher 3: Wild hunt sold over 50 million copies in 2014 and after it’s release years later. </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440</Words>
  <Application>Microsoft Macintosh PowerPoint</Application>
  <PresentationFormat>Custom</PresentationFormat>
  <Paragraphs>14</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Canela Bold</vt:lpstr>
      <vt:lpstr>Canela Deck Regular</vt:lpstr>
      <vt:lpstr>Canela Regular</vt:lpstr>
      <vt:lpstr>Canela Text Regular</vt:lpstr>
      <vt:lpstr>Graphik</vt:lpstr>
      <vt:lpstr>Graphik-Medium</vt:lpstr>
      <vt:lpstr>Graphik-SemiboldItalic</vt:lpstr>
      <vt:lpstr>Helvetica Neue</vt:lpstr>
      <vt:lpstr>23_ClassicWhite</vt:lpstr>
      <vt:lpstr>The Witcher</vt:lpstr>
      <vt:lpstr>What is the Witcher?</vt:lpstr>
      <vt:lpstr>Show Views</vt:lpstr>
      <vt:lpstr>Book Sales</vt:lpstr>
      <vt:lpstr>Games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Witcher</dc:title>
  <cp:lastModifiedBy>Guerrero, Jake (Jefferson Student)</cp:lastModifiedBy>
  <cp:revision>4</cp:revision>
  <dcterms:modified xsi:type="dcterms:W3CDTF">2023-08-06T18:55:14Z</dcterms:modified>
</cp:coreProperties>
</file>