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Do Hyeon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j3ej3LhiYrLDBtIFeZq0FX76F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DoHyeon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a64991d22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앞서서 Client Side Discovery에서 Netflix Ribbon과 Eureka의 조합을 사용하여 구현할 수 있다고 했었는데, Ribbon이 함수형 API와는 잘 호환되지 않아서 현재는 잘 사용하지 않습니다.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또한, Netflix Zuul이라는 프레임워크도 있는데 Zuul1은 Spring Boot 2.4부터는 사용할 수 없고, Zuul2도 현재 Zuul1의 문제를 해결하려고 만들어졌는데 Spring Cloud Gateway를 더 많이 사용하는 것 같습니다.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Spring이 자체적으로 Spring Cloud Gateway를 개발하면서 API Gateway Service의 기능을 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그래서 Spring Eureka Server와 Spring Cloud Gateway를 함께 사용하는 방법을 선택했습니다.</a:t>
            </a:r>
            <a:endParaRPr/>
          </a:p>
        </p:txBody>
      </p:sp>
      <p:sp>
        <p:nvSpPr>
          <p:cNvPr id="190" name="Google Shape;190;g2ca64991d22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a64991d22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앞서서 Client Side Discovery에서 Netflix Ribbon과 Eureka의 조합을 사용하여 구현할 수 있다고 했었는데, Ribbon이 함수형 API와는 잘 호환되지 않아서 현재는 잘 사용하지 않습니다.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또한, Netflix Zuul이라는 프레임워크도 있는데 Zuul1은 Spring Boot 2.4부터는 사용할 수 없고, Zuul2도 현재 Zuul1의 문제를 해결하려고 만들어졌는데 Spring Cloud Gateway를 더 많이 사용하는 것 같습니다.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Spring이 자체적으로 Spring Cloud Gateway를 개발하면서 API Gateway Service의 기능을 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그래서 Spring Eureka Server와 Spring Cloud Gateway를 함께 사용하는 방법을 선택했습니다.</a:t>
            </a:r>
            <a:endParaRPr/>
          </a:p>
        </p:txBody>
      </p:sp>
      <p:sp>
        <p:nvSpPr>
          <p:cNvPr id="200" name="Google Shape;200;g2ca64991d22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a64991d22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ca64991d22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a64991d22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어떻게 발표할까.. 어려웠거나 시간을 많이 쓴 것 위주로,,</a:t>
            </a:r>
            <a:endParaRPr/>
          </a:p>
        </p:txBody>
      </p:sp>
      <p:sp>
        <p:nvSpPr>
          <p:cNvPr id="220" name="Google Shape;220;g2ca64991d22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a64991d2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앞서서 Client Side Discovery에서 Netflix Ribbon과 Eureka의 조합을 사용하여 구현할 수 있다고 했었는데, Ribbon이 함수형 API와는 잘 호환되지 않아서 현재는 잘 사용하지 않습니다.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또한, Netflix Zuul이라는 프레임워크도 있는데 Zuul1은 Spring Boot 2.4부터는 사용할 수 없고, Zuul2도 현재 Zuul1의 문제를 해결하려고 만들어졌는데 Spring Cloud Gateway를 더 많이 사용하는 것 같습니다.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Spring이 자체적으로 Spring Cloud Gateway를 개발하면서 API Gateway Service의 기능을 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그래서 Spring Eureka Server와 Spring Cloud Gateway를 함께 사용하는 방법을 선택했습니다.</a:t>
            </a:r>
            <a:endParaRPr/>
          </a:p>
        </p:txBody>
      </p:sp>
      <p:sp>
        <p:nvSpPr>
          <p:cNvPr id="232" name="Google Shape;232;g2ca64991d2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a64991d22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앞서서 Client Side Discovery에서 Netflix Ribbon과 Eureka의 조합을 사용하여 구현할 수 있다고 했었는데, Ribbon이 함수형 API와는 잘 호환되지 않아서 현재는 잘 사용하지 않습니다.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또한, Netflix Zuul이라는 프레임워크도 있는데 Zuul1은 Spring Boot 2.4부터는 사용할 수 없고, Zuul2도 현재 Zuul1의 문제를 해결하려고 만들어졌는데 Spring Cloud Gateway를 더 많이 사용하는 것 같습니다.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Spring이 자체적으로 Spring Cloud Gateway를 개발하면서 API Gateway Service의 기능을 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그래서 Spring Eureka Server와 Spring Cloud Gateway를 함께 사용하는 방법을 선택했습니다.</a:t>
            </a:r>
            <a:endParaRPr/>
          </a:p>
        </p:txBody>
      </p:sp>
      <p:sp>
        <p:nvSpPr>
          <p:cNvPr id="241" name="Google Shape;241;g2ca64991d22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a64991d22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CorsWebFilter</a:t>
            </a:r>
            <a:r>
              <a:rPr lang="ko-KR"/>
              <a:t>는 Spring Cloud Gateway에서 제공하는 것이 아니라서 먼저 동작하게 됨.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CORS 요청인지 확인하고 만약 valid 하지 않거나 prefilght 요청이면 다음 필터로 보내지 않고 Mono.empty() 로 리턴해버린다.</a:t>
            </a:r>
            <a:endParaRPr/>
          </a:p>
        </p:txBody>
      </p:sp>
      <p:sp>
        <p:nvSpPr>
          <p:cNvPr id="252" name="Google Shape;252;g2ca64991d22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a64991d22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CorsWebFilter는 Spring Cloud Gateway에서 제공하는 것이 아니라서 먼저 동작하게 됨.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CORS 요청인지 확인하고 만약 valid 하지 않거나 prefilght 요청이면 다음 필터로 보내지 않고 Mono.empty() 로 리턴해버린다.</a:t>
            </a:r>
            <a:endParaRPr/>
          </a:p>
        </p:txBody>
      </p:sp>
      <p:sp>
        <p:nvSpPr>
          <p:cNvPr id="261" name="Google Shape;261;g2ca64991d22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a64991d22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CorsWebFilter는 Spring Cloud Gateway에서 제공하는 것이 아니라서 먼저 동작하게 됨.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CORS 요청인지 확인하고 만약 valid 하지 않거나 prefilght 요청이면 다음 필터로 보내지 않고 Mono.empty() 로 리턴해버린다.</a:t>
            </a:r>
            <a:endParaRPr/>
          </a:p>
        </p:txBody>
      </p:sp>
      <p:sp>
        <p:nvSpPr>
          <p:cNvPr id="271" name="Google Shape;271;g2ca64991d22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a64991d22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앞서서 Client Side Discovery에서 Netflix Ribbon과 Eureka의 조합을 사용하여 구현할 수 있다고 했었는데, Ribbon이 함수형 API와는 잘 호환되지 않아서 현재는 잘 사용하지 않습니다.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또한, Netflix Zuul이라는 프레임워크도 있는데 Zuul1은 Spring Boot 2.4부터는 사용할 수 없고, Zuul2도 현재 Zuul1의 문제를 해결하려고 만들어졌는데 Spring Cloud Gateway를 더 많이 사용하는 것 같습니다.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Spring이 자체적으로 Spring Cloud Gateway를 개발하면서 API Gateway Service의 기능을 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그래서 Spring Eureka Server와 Spring Cloud Gateway를 함께 사용하는 방법을 선택했습니다.</a:t>
            </a:r>
            <a:endParaRPr/>
          </a:p>
        </p:txBody>
      </p:sp>
      <p:sp>
        <p:nvSpPr>
          <p:cNvPr id="281" name="Google Shape;281;g2ca64991d22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a64991d22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회원가입, 로그인</a:t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커피 조회, 삭제</a:t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커피 주문</a:t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커피 주문 완료</a:t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t/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2ca64991d22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a64991d22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회원가입, 로그인</a:t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커피 조회, 삭제</a:t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커피 주문</a:t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커피 주문 완료</a:t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t/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2ca64991d22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b5b6c442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b5b6c442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cb5b6c442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a64991d22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2ca64991d22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f2760eda4_1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2bf2760eda4_1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a64991d2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2ca64991d2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a64991d2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2ca64991d2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ca64991d22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대게</a:t>
            </a:r>
            <a:r>
              <a:rPr lang="ko-KR"/>
              <a:t>의 자바, 스프링 어플리케이션과 마찬가지로 많은 메모리 소비 / 마이크로서비스는 구성 서버에서 구성을 가져온 후에야 시작될 수 있어서 구성 서버가 작동될 때까지 기다려야 한다.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이로 인해 통합 테스트 실행에 상당한 지연. =&gt; ConfigMap, Secret을 사용하면 이런 지연이 없다.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또한, 마이크로서비스 환경을 단순화할 수 있음.</a:t>
            </a:r>
            <a:endParaRPr/>
          </a:p>
        </p:txBody>
      </p:sp>
      <p:sp>
        <p:nvSpPr>
          <p:cNvPr id="375" name="Google Shape;375;g2ca64991d22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9f763829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c9f763829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f2760eda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bf2760eda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f2760eda4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어떻</a:t>
            </a:r>
            <a:r>
              <a:rPr lang="ko-KR"/>
              <a:t>게 발표할까.. 어려웠거나 시간을 많이 쓴 것 위주로,,</a:t>
            </a:r>
            <a:endParaRPr/>
          </a:p>
        </p:txBody>
      </p:sp>
      <p:sp>
        <p:nvSpPr>
          <p:cNvPr id="160" name="Google Shape;160;g2bf2760eda4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a64991d22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이미지 빌드, 이미지 푸시(msa.harbor.com에 바로 Docker push 할 수 있게)</a:t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docker를 tar형태로 저장해서 harbor 서버에 보낸 다음 tar를 다시 docker 이미지로 바꾸어서 harbor에 push.</a:t>
            </a:r>
            <a:endParaRPr sz="2000"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ca64991d22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a64991d22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앞서서 Client Side Discovery에서 Netflix Ribbon과 Eureka의 조합을 사용하여 구현할 수 있다고 했었는데, Ribbon이 함수형 API와는 잘 호환되지 않아서 현재는 잘 사용하지 않습니다.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또한, Netflix Zuul이라는 프레임워크도 있는데 Zuul1은 Spring Boot 2.4부터는 사용할 수 없고, Zuul2도 현재 Zuul1의 문제를 해결하려고 만들어졌는데 Spring Cloud Gateway를 더 많이 사용하는 것 같습니다.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Spring이 자체적으로 Spring Cloud Gateway를 개발하면서 API Gateway Service의 기능을 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그래서 Spring Eureka Server와 Spring Cloud Gateway를 함께 사용하는 방법을 선택했습니다.</a:t>
            </a:r>
            <a:endParaRPr/>
          </a:p>
        </p:txBody>
      </p:sp>
      <p:sp>
        <p:nvSpPr>
          <p:cNvPr id="181" name="Google Shape;181;g2ca64991d22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화면" showMasterSp="0">
  <p:cSld name="빈화면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(有)">
  <p:cSld name="내지(有)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442913" y="1107316"/>
            <a:ext cx="11306175" cy="576000"/>
          </a:xfrm>
          <a:prstGeom prst="rect">
            <a:avLst/>
          </a:prstGeom>
          <a:solidFill>
            <a:srgbClr val="DBDDE2">
              <a:alpha val="49411"/>
            </a:srgbClr>
          </a:solidFill>
          <a:ln>
            <a:noFill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942273" y="561557"/>
            <a:ext cx="6795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442915" y="552646"/>
            <a:ext cx="387196" cy="38715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B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4A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3895885" y="1268871"/>
            <a:ext cx="4400243" cy="25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438679" y="299633"/>
            <a:ext cx="39273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07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(無)">
  <p:cSld name="내지(無)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438679" y="299633"/>
            <a:ext cx="39273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442915" y="552646"/>
            <a:ext cx="387196" cy="38715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B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4A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type="title"/>
          </p:nvPr>
        </p:nvSpPr>
        <p:spPr>
          <a:xfrm>
            <a:off x="942273" y="561557"/>
            <a:ext cx="6795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theme" Target="../theme/theme2.xml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/>
        </p:nvSpPr>
        <p:spPr>
          <a:xfrm>
            <a:off x="6011841" y="6473802"/>
            <a:ext cx="168316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26293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2629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/>
        </p:nvSpPr>
        <p:spPr>
          <a:xfrm>
            <a:off x="442913" y="6469955"/>
            <a:ext cx="1583767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57D92"/>
                </a:solidFill>
                <a:latin typeface="Arial"/>
                <a:ea typeface="Arial"/>
                <a:cs typeface="Arial"/>
                <a:sym typeface="Arial"/>
              </a:rPr>
              <a:t>We Orchestrate Everything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0" y="1"/>
            <a:ext cx="12192000" cy="72000"/>
          </a:xfrm>
          <a:prstGeom prst="rect">
            <a:avLst/>
          </a:prstGeom>
          <a:solidFill>
            <a:srgbClr val="004ABF"/>
          </a:solidFill>
          <a:ln>
            <a:noFill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7"/>
          <p:cNvGrpSpPr/>
          <p:nvPr/>
        </p:nvGrpSpPr>
        <p:grpSpPr>
          <a:xfrm>
            <a:off x="10661073" y="6439293"/>
            <a:ext cx="1088014" cy="222907"/>
            <a:chOff x="550861" y="6458044"/>
            <a:chExt cx="1075763" cy="219628"/>
          </a:xfrm>
        </p:grpSpPr>
        <p:sp>
          <p:nvSpPr>
            <p:cNvPr id="14" name="Google Shape;14;p17"/>
            <p:cNvSpPr/>
            <p:nvPr/>
          </p:nvSpPr>
          <p:spPr>
            <a:xfrm>
              <a:off x="922458" y="6522307"/>
              <a:ext cx="122156" cy="123437"/>
            </a:xfrm>
            <a:custGeom>
              <a:rect b="b" l="l" r="r" t="t"/>
              <a:pathLst>
                <a:path extrusionOk="0" h="1100613" w="1089183">
                  <a:moveTo>
                    <a:pt x="546735" y="0"/>
                  </a:moveTo>
                  <a:cubicBezTo>
                    <a:pt x="694944" y="0"/>
                    <a:pt x="822484" y="53626"/>
                    <a:pt x="929164" y="160973"/>
                  </a:cubicBezTo>
                  <a:cubicBezTo>
                    <a:pt x="1035844" y="268319"/>
                    <a:pt x="1089184" y="399098"/>
                    <a:pt x="1089184" y="553498"/>
                  </a:cubicBezTo>
                  <a:cubicBezTo>
                    <a:pt x="1089184" y="706374"/>
                    <a:pt x="1036511" y="835819"/>
                    <a:pt x="931259" y="941737"/>
                  </a:cubicBezTo>
                  <a:cubicBezTo>
                    <a:pt x="826008" y="1047655"/>
                    <a:pt x="698278" y="1100614"/>
                    <a:pt x="548164" y="1100614"/>
                  </a:cubicBezTo>
                  <a:cubicBezTo>
                    <a:pt x="390906" y="1100614"/>
                    <a:pt x="260223" y="1046226"/>
                    <a:pt x="156115" y="937451"/>
                  </a:cubicBezTo>
                  <a:cubicBezTo>
                    <a:pt x="52006" y="828675"/>
                    <a:pt x="0" y="699516"/>
                    <a:pt x="0" y="549974"/>
                  </a:cubicBezTo>
                  <a:cubicBezTo>
                    <a:pt x="0" y="449771"/>
                    <a:pt x="24194" y="357664"/>
                    <a:pt x="72676" y="273558"/>
                  </a:cubicBezTo>
                  <a:cubicBezTo>
                    <a:pt x="121158" y="189548"/>
                    <a:pt x="187833" y="122873"/>
                    <a:pt x="272605" y="73723"/>
                  </a:cubicBezTo>
                  <a:cubicBezTo>
                    <a:pt x="357473" y="24574"/>
                    <a:pt x="448818" y="0"/>
                    <a:pt x="546735" y="0"/>
                  </a:cubicBezTo>
                  <a:close/>
                  <a:moveTo>
                    <a:pt x="544639" y="195167"/>
                  </a:moveTo>
                  <a:cubicBezTo>
                    <a:pt x="447675" y="195167"/>
                    <a:pt x="366141" y="228886"/>
                    <a:pt x="300038" y="296323"/>
                  </a:cubicBezTo>
                  <a:cubicBezTo>
                    <a:pt x="233934" y="363760"/>
                    <a:pt x="200882" y="449485"/>
                    <a:pt x="200882" y="553498"/>
                  </a:cubicBezTo>
                  <a:cubicBezTo>
                    <a:pt x="200882" y="669322"/>
                    <a:pt x="242506" y="761048"/>
                    <a:pt x="325660" y="828485"/>
                  </a:cubicBezTo>
                  <a:cubicBezTo>
                    <a:pt x="390334" y="881158"/>
                    <a:pt x="464439" y="907542"/>
                    <a:pt x="548164" y="907542"/>
                  </a:cubicBezTo>
                  <a:cubicBezTo>
                    <a:pt x="642747" y="907542"/>
                    <a:pt x="723329" y="873347"/>
                    <a:pt x="789908" y="804958"/>
                  </a:cubicBezTo>
                  <a:cubicBezTo>
                    <a:pt x="856488" y="736568"/>
                    <a:pt x="889730" y="652272"/>
                    <a:pt x="889730" y="552069"/>
                  </a:cubicBezTo>
                  <a:cubicBezTo>
                    <a:pt x="889730" y="452342"/>
                    <a:pt x="856202" y="367951"/>
                    <a:pt x="789146" y="298799"/>
                  </a:cubicBezTo>
                  <a:cubicBezTo>
                    <a:pt x="722186" y="229648"/>
                    <a:pt x="640651" y="195167"/>
                    <a:pt x="544639" y="195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1062571" y="6522307"/>
              <a:ext cx="85354" cy="123341"/>
            </a:xfrm>
            <a:custGeom>
              <a:rect b="b" l="l" r="r" t="t"/>
              <a:pathLst>
                <a:path extrusionOk="0" h="1099756" w="761047">
                  <a:moveTo>
                    <a:pt x="0" y="0"/>
                  </a:moveTo>
                  <a:lnTo>
                    <a:pt x="201549" y="0"/>
                  </a:lnTo>
                  <a:lnTo>
                    <a:pt x="201549" y="379095"/>
                  </a:lnTo>
                  <a:lnTo>
                    <a:pt x="485966" y="0"/>
                  </a:lnTo>
                  <a:lnTo>
                    <a:pt x="725424" y="0"/>
                  </a:lnTo>
                  <a:lnTo>
                    <a:pt x="359569" y="490823"/>
                  </a:lnTo>
                  <a:lnTo>
                    <a:pt x="761047" y="1099757"/>
                  </a:lnTo>
                  <a:lnTo>
                    <a:pt x="524542" y="1099757"/>
                  </a:lnTo>
                  <a:lnTo>
                    <a:pt x="201549" y="611124"/>
                  </a:lnTo>
                  <a:lnTo>
                    <a:pt x="201549" y="1099757"/>
                  </a:lnTo>
                  <a:lnTo>
                    <a:pt x="0" y="1099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1163394" y="6522307"/>
              <a:ext cx="65581" cy="123331"/>
            </a:xfrm>
            <a:custGeom>
              <a:rect b="b" l="l" r="r" t="t"/>
              <a:pathLst>
                <a:path extrusionOk="0" h="1099661" w="584739">
                  <a:moveTo>
                    <a:pt x="0" y="0"/>
                  </a:moveTo>
                  <a:lnTo>
                    <a:pt x="584740" y="0"/>
                  </a:lnTo>
                  <a:lnTo>
                    <a:pt x="584740" y="204883"/>
                  </a:lnTo>
                  <a:lnTo>
                    <a:pt x="202406" y="204883"/>
                  </a:lnTo>
                  <a:lnTo>
                    <a:pt x="202406" y="392621"/>
                  </a:lnTo>
                  <a:lnTo>
                    <a:pt x="584740" y="392621"/>
                  </a:lnTo>
                  <a:lnTo>
                    <a:pt x="584740" y="593693"/>
                  </a:lnTo>
                  <a:lnTo>
                    <a:pt x="202406" y="593693"/>
                  </a:lnTo>
                  <a:lnTo>
                    <a:pt x="202406" y="894112"/>
                  </a:lnTo>
                  <a:lnTo>
                    <a:pt x="584740" y="894112"/>
                  </a:lnTo>
                  <a:lnTo>
                    <a:pt x="584740" y="1099661"/>
                  </a:lnTo>
                  <a:lnTo>
                    <a:pt x="0" y="1099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1245757" y="6522296"/>
              <a:ext cx="78667" cy="123427"/>
            </a:xfrm>
            <a:custGeom>
              <a:rect b="b" l="l" r="r" t="t"/>
              <a:pathLst>
                <a:path extrusionOk="0" h="1100518" w="701421">
                  <a:moveTo>
                    <a:pt x="681800" y="168878"/>
                  </a:moveTo>
                  <a:lnTo>
                    <a:pt x="524542" y="299275"/>
                  </a:lnTo>
                  <a:cubicBezTo>
                    <a:pt x="469297" y="227076"/>
                    <a:pt x="413099" y="190976"/>
                    <a:pt x="355854" y="190976"/>
                  </a:cubicBezTo>
                  <a:cubicBezTo>
                    <a:pt x="328041" y="190976"/>
                    <a:pt x="305181" y="198025"/>
                    <a:pt x="287464" y="212027"/>
                  </a:cubicBezTo>
                  <a:cubicBezTo>
                    <a:pt x="269748" y="226028"/>
                    <a:pt x="260890" y="241840"/>
                    <a:pt x="260890" y="259366"/>
                  </a:cubicBezTo>
                  <a:cubicBezTo>
                    <a:pt x="260890" y="276892"/>
                    <a:pt x="267176" y="293561"/>
                    <a:pt x="279845" y="309182"/>
                  </a:cubicBezTo>
                  <a:cubicBezTo>
                    <a:pt x="297085" y="330041"/>
                    <a:pt x="348996" y="374999"/>
                    <a:pt x="435578" y="443770"/>
                  </a:cubicBezTo>
                  <a:cubicBezTo>
                    <a:pt x="516636" y="507397"/>
                    <a:pt x="565690" y="547497"/>
                    <a:pt x="582930" y="564166"/>
                  </a:cubicBezTo>
                  <a:cubicBezTo>
                    <a:pt x="625983" y="605028"/>
                    <a:pt x="656463" y="644081"/>
                    <a:pt x="674465" y="681323"/>
                  </a:cubicBezTo>
                  <a:cubicBezTo>
                    <a:pt x="692468" y="718566"/>
                    <a:pt x="701421" y="759333"/>
                    <a:pt x="701421" y="803529"/>
                  </a:cubicBezTo>
                  <a:cubicBezTo>
                    <a:pt x="701421" y="889445"/>
                    <a:pt x="669798" y="960501"/>
                    <a:pt x="606552" y="1016508"/>
                  </a:cubicBezTo>
                  <a:cubicBezTo>
                    <a:pt x="543306" y="1072515"/>
                    <a:pt x="460820" y="1100518"/>
                    <a:pt x="359093" y="1100518"/>
                  </a:cubicBezTo>
                  <a:cubicBezTo>
                    <a:pt x="279654" y="1100518"/>
                    <a:pt x="210408" y="1082231"/>
                    <a:pt x="151448" y="1045655"/>
                  </a:cubicBezTo>
                  <a:cubicBezTo>
                    <a:pt x="92488" y="1009079"/>
                    <a:pt x="42006" y="951643"/>
                    <a:pt x="0" y="873252"/>
                  </a:cubicBezTo>
                  <a:lnTo>
                    <a:pt x="178498" y="772097"/>
                  </a:lnTo>
                  <a:cubicBezTo>
                    <a:pt x="232220" y="864680"/>
                    <a:pt x="293941" y="910971"/>
                    <a:pt x="363855" y="910971"/>
                  </a:cubicBezTo>
                  <a:cubicBezTo>
                    <a:pt x="400336" y="910971"/>
                    <a:pt x="430911" y="900970"/>
                    <a:pt x="455772" y="881063"/>
                  </a:cubicBezTo>
                  <a:cubicBezTo>
                    <a:pt x="480536" y="861155"/>
                    <a:pt x="493014" y="838105"/>
                    <a:pt x="493014" y="812006"/>
                  </a:cubicBezTo>
                  <a:cubicBezTo>
                    <a:pt x="493014" y="788289"/>
                    <a:pt x="483680" y="764572"/>
                    <a:pt x="464915" y="740759"/>
                  </a:cubicBezTo>
                  <a:cubicBezTo>
                    <a:pt x="446151" y="717042"/>
                    <a:pt x="404908" y="680657"/>
                    <a:pt x="341090" y="631793"/>
                  </a:cubicBezTo>
                  <a:cubicBezTo>
                    <a:pt x="219551" y="538734"/>
                    <a:pt x="141065" y="466916"/>
                    <a:pt x="105633" y="416338"/>
                  </a:cubicBezTo>
                  <a:cubicBezTo>
                    <a:pt x="70199" y="365760"/>
                    <a:pt x="52483" y="315278"/>
                    <a:pt x="52483" y="264986"/>
                  </a:cubicBezTo>
                  <a:cubicBezTo>
                    <a:pt x="52483" y="192310"/>
                    <a:pt x="82010" y="130016"/>
                    <a:pt x="140970" y="78010"/>
                  </a:cubicBezTo>
                  <a:cubicBezTo>
                    <a:pt x="199930" y="26003"/>
                    <a:pt x="272701" y="0"/>
                    <a:pt x="359283" y="0"/>
                  </a:cubicBezTo>
                  <a:cubicBezTo>
                    <a:pt x="415004" y="0"/>
                    <a:pt x="467963" y="12097"/>
                    <a:pt x="518350" y="36290"/>
                  </a:cubicBezTo>
                  <a:cubicBezTo>
                    <a:pt x="568547" y="60579"/>
                    <a:pt x="623031" y="104775"/>
                    <a:pt x="681800" y="1688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1336538" y="6522307"/>
              <a:ext cx="64950" cy="123341"/>
            </a:xfrm>
            <a:custGeom>
              <a:rect b="b" l="l" r="r" t="t"/>
              <a:pathLst>
                <a:path extrusionOk="0" h="1099756" w="579120">
                  <a:moveTo>
                    <a:pt x="0" y="0"/>
                  </a:moveTo>
                  <a:lnTo>
                    <a:pt x="579120" y="0"/>
                  </a:lnTo>
                  <a:lnTo>
                    <a:pt x="579120" y="196596"/>
                  </a:lnTo>
                  <a:lnTo>
                    <a:pt x="388239" y="196596"/>
                  </a:lnTo>
                  <a:lnTo>
                    <a:pt x="388239" y="1099757"/>
                  </a:lnTo>
                  <a:lnTo>
                    <a:pt x="185928" y="1099757"/>
                  </a:lnTo>
                  <a:lnTo>
                    <a:pt x="185928" y="196596"/>
                  </a:lnTo>
                  <a:lnTo>
                    <a:pt x="0" y="196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1420278" y="6522307"/>
              <a:ext cx="75312" cy="123331"/>
            </a:xfrm>
            <a:custGeom>
              <a:rect b="b" l="l" r="r" t="t"/>
              <a:pathLst>
                <a:path extrusionOk="0" h="1099661" w="671512">
                  <a:moveTo>
                    <a:pt x="0" y="0"/>
                  </a:moveTo>
                  <a:lnTo>
                    <a:pt x="211360" y="0"/>
                  </a:lnTo>
                  <a:cubicBezTo>
                    <a:pt x="327089" y="0"/>
                    <a:pt x="409480" y="10858"/>
                    <a:pt x="458629" y="32480"/>
                  </a:cubicBezTo>
                  <a:cubicBezTo>
                    <a:pt x="507682" y="54197"/>
                    <a:pt x="547211" y="90202"/>
                    <a:pt x="577120" y="140494"/>
                  </a:cubicBezTo>
                  <a:cubicBezTo>
                    <a:pt x="607029" y="190881"/>
                    <a:pt x="621982" y="250412"/>
                    <a:pt x="621982" y="319183"/>
                  </a:cubicBezTo>
                  <a:cubicBezTo>
                    <a:pt x="621982" y="391478"/>
                    <a:pt x="605504" y="451866"/>
                    <a:pt x="572453" y="500444"/>
                  </a:cubicBezTo>
                  <a:cubicBezTo>
                    <a:pt x="539496" y="549021"/>
                    <a:pt x="489681" y="585788"/>
                    <a:pt x="423291" y="610743"/>
                  </a:cubicBezTo>
                  <a:lnTo>
                    <a:pt x="671513" y="1099661"/>
                  </a:lnTo>
                  <a:lnTo>
                    <a:pt x="453485" y="1099661"/>
                  </a:lnTo>
                  <a:lnTo>
                    <a:pt x="217837" y="633889"/>
                  </a:lnTo>
                  <a:lnTo>
                    <a:pt x="199549" y="633889"/>
                  </a:lnTo>
                  <a:lnTo>
                    <a:pt x="199549" y="1099661"/>
                  </a:lnTo>
                  <a:lnTo>
                    <a:pt x="95" y="1099661"/>
                  </a:lnTo>
                  <a:lnTo>
                    <a:pt x="95" y="0"/>
                  </a:lnTo>
                  <a:close/>
                  <a:moveTo>
                    <a:pt x="199454" y="429863"/>
                  </a:moveTo>
                  <a:lnTo>
                    <a:pt x="261938" y="429863"/>
                  </a:lnTo>
                  <a:cubicBezTo>
                    <a:pt x="325374" y="429863"/>
                    <a:pt x="368998" y="421100"/>
                    <a:pt x="392906" y="403574"/>
                  </a:cubicBezTo>
                  <a:cubicBezTo>
                    <a:pt x="416814" y="386048"/>
                    <a:pt x="428720" y="357092"/>
                    <a:pt x="428720" y="316516"/>
                  </a:cubicBezTo>
                  <a:cubicBezTo>
                    <a:pt x="428720" y="292513"/>
                    <a:pt x="422815" y="271653"/>
                    <a:pt x="411004" y="253936"/>
                  </a:cubicBezTo>
                  <a:cubicBezTo>
                    <a:pt x="399193" y="236220"/>
                    <a:pt x="383286" y="223456"/>
                    <a:pt x="363379" y="215646"/>
                  </a:cubicBezTo>
                  <a:cubicBezTo>
                    <a:pt x="343471" y="207931"/>
                    <a:pt x="307086" y="204025"/>
                    <a:pt x="254032" y="204025"/>
                  </a:cubicBezTo>
                  <a:lnTo>
                    <a:pt x="199358" y="204025"/>
                  </a:lnTo>
                  <a:lnTo>
                    <a:pt x="199358" y="4298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1504468" y="6522307"/>
              <a:ext cx="122156" cy="123437"/>
            </a:xfrm>
            <a:custGeom>
              <a:rect b="b" l="l" r="r" t="t"/>
              <a:pathLst>
                <a:path extrusionOk="0" h="1100613" w="1089184">
                  <a:moveTo>
                    <a:pt x="546735" y="0"/>
                  </a:moveTo>
                  <a:cubicBezTo>
                    <a:pt x="694944" y="0"/>
                    <a:pt x="822484" y="53626"/>
                    <a:pt x="929164" y="160973"/>
                  </a:cubicBezTo>
                  <a:cubicBezTo>
                    <a:pt x="1035844" y="268319"/>
                    <a:pt x="1089184" y="399098"/>
                    <a:pt x="1089184" y="553498"/>
                  </a:cubicBezTo>
                  <a:cubicBezTo>
                    <a:pt x="1089184" y="706374"/>
                    <a:pt x="1036511" y="835819"/>
                    <a:pt x="931259" y="941737"/>
                  </a:cubicBezTo>
                  <a:cubicBezTo>
                    <a:pt x="826008" y="1047655"/>
                    <a:pt x="698278" y="1100614"/>
                    <a:pt x="548164" y="1100614"/>
                  </a:cubicBezTo>
                  <a:cubicBezTo>
                    <a:pt x="390906" y="1100614"/>
                    <a:pt x="260223" y="1046226"/>
                    <a:pt x="156115" y="937451"/>
                  </a:cubicBezTo>
                  <a:cubicBezTo>
                    <a:pt x="52007" y="828675"/>
                    <a:pt x="0" y="699516"/>
                    <a:pt x="0" y="549974"/>
                  </a:cubicBezTo>
                  <a:cubicBezTo>
                    <a:pt x="0" y="449771"/>
                    <a:pt x="24194" y="357664"/>
                    <a:pt x="72676" y="273558"/>
                  </a:cubicBezTo>
                  <a:cubicBezTo>
                    <a:pt x="121158" y="189548"/>
                    <a:pt x="187833" y="122873"/>
                    <a:pt x="272605" y="73723"/>
                  </a:cubicBezTo>
                  <a:cubicBezTo>
                    <a:pt x="357474" y="24574"/>
                    <a:pt x="448818" y="0"/>
                    <a:pt x="546735" y="0"/>
                  </a:cubicBezTo>
                  <a:close/>
                  <a:moveTo>
                    <a:pt x="544639" y="195167"/>
                  </a:moveTo>
                  <a:cubicBezTo>
                    <a:pt x="447675" y="195167"/>
                    <a:pt x="366141" y="228886"/>
                    <a:pt x="300038" y="296323"/>
                  </a:cubicBezTo>
                  <a:cubicBezTo>
                    <a:pt x="233934" y="363760"/>
                    <a:pt x="200883" y="449485"/>
                    <a:pt x="200883" y="553498"/>
                  </a:cubicBezTo>
                  <a:cubicBezTo>
                    <a:pt x="200883" y="669322"/>
                    <a:pt x="242507" y="761048"/>
                    <a:pt x="325660" y="828485"/>
                  </a:cubicBezTo>
                  <a:cubicBezTo>
                    <a:pt x="390335" y="881158"/>
                    <a:pt x="464439" y="907542"/>
                    <a:pt x="548164" y="907542"/>
                  </a:cubicBezTo>
                  <a:cubicBezTo>
                    <a:pt x="642747" y="907542"/>
                    <a:pt x="723329" y="873347"/>
                    <a:pt x="789908" y="804958"/>
                  </a:cubicBezTo>
                  <a:cubicBezTo>
                    <a:pt x="856488" y="736568"/>
                    <a:pt x="889731" y="652272"/>
                    <a:pt x="889731" y="552069"/>
                  </a:cubicBezTo>
                  <a:cubicBezTo>
                    <a:pt x="889731" y="452342"/>
                    <a:pt x="856202" y="367951"/>
                    <a:pt x="789147" y="298799"/>
                  </a:cubicBezTo>
                  <a:cubicBezTo>
                    <a:pt x="722186" y="229648"/>
                    <a:pt x="640652" y="195167"/>
                    <a:pt x="544639" y="195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550861" y="6572408"/>
              <a:ext cx="179095" cy="105264"/>
            </a:xfrm>
            <a:custGeom>
              <a:rect b="b" l="l" r="r" t="t"/>
              <a:pathLst>
                <a:path extrusionOk="0" h="938572" w="1596871">
                  <a:moveTo>
                    <a:pt x="929866" y="348739"/>
                  </a:moveTo>
                  <a:cubicBezTo>
                    <a:pt x="929866" y="348739"/>
                    <a:pt x="136148" y="504282"/>
                    <a:pt x="12704" y="252822"/>
                  </a:cubicBezTo>
                  <a:cubicBezTo>
                    <a:pt x="-4441" y="217961"/>
                    <a:pt x="-3870" y="176813"/>
                    <a:pt x="12228" y="141475"/>
                  </a:cubicBezTo>
                  <a:cubicBezTo>
                    <a:pt x="70044" y="14888"/>
                    <a:pt x="312075" y="-198853"/>
                    <a:pt x="992731" y="413985"/>
                  </a:cubicBezTo>
                  <a:lnTo>
                    <a:pt x="1385352" y="837181"/>
                  </a:lnTo>
                  <a:cubicBezTo>
                    <a:pt x="1385352" y="837181"/>
                    <a:pt x="1609285" y="1143124"/>
                    <a:pt x="1596331" y="692115"/>
                  </a:cubicBezTo>
                  <a:cubicBezTo>
                    <a:pt x="1583377" y="241011"/>
                    <a:pt x="1548039" y="187195"/>
                    <a:pt x="1548039" y="187195"/>
                  </a:cubicBezTo>
                  <a:lnTo>
                    <a:pt x="929866" y="3487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712109" y="6458044"/>
              <a:ext cx="146205" cy="156178"/>
            </a:xfrm>
            <a:custGeom>
              <a:rect b="b" l="l" r="r" t="t"/>
              <a:pathLst>
                <a:path extrusionOk="0" h="1392536" w="1303615">
                  <a:moveTo>
                    <a:pt x="720952" y="1099350"/>
                  </a:moveTo>
                  <a:lnTo>
                    <a:pt x="110209" y="1206983"/>
                  </a:lnTo>
                  <a:cubicBezTo>
                    <a:pt x="110209" y="1206983"/>
                    <a:pt x="15531" y="557282"/>
                    <a:pt x="4386" y="347542"/>
                  </a:cubicBezTo>
                  <a:cubicBezTo>
                    <a:pt x="-6758" y="137801"/>
                    <a:pt x="-17902" y="-213004"/>
                    <a:pt x="258704" y="173044"/>
                  </a:cubicBezTo>
                  <a:cubicBezTo>
                    <a:pt x="535310" y="559092"/>
                    <a:pt x="719047" y="1106684"/>
                    <a:pt x="736383" y="1140117"/>
                  </a:cubicBezTo>
                  <a:cubicBezTo>
                    <a:pt x="753718" y="1173550"/>
                    <a:pt x="909642" y="1425962"/>
                    <a:pt x="1191773" y="1388815"/>
                  </a:cubicBezTo>
                  <a:cubicBezTo>
                    <a:pt x="1191773" y="1388815"/>
                    <a:pt x="1397227" y="1364050"/>
                    <a:pt x="1251209" y="1227938"/>
                  </a:cubicBezTo>
                  <a:cubicBezTo>
                    <a:pt x="1105191" y="1092016"/>
                    <a:pt x="965364" y="1084586"/>
                    <a:pt x="720952" y="10993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17"/>
          <p:cNvGrpSpPr/>
          <p:nvPr/>
        </p:nvGrpSpPr>
        <p:grpSpPr>
          <a:xfrm>
            <a:off x="-1564315" y="6625"/>
            <a:ext cx="1391014" cy="6851375"/>
            <a:chOff x="-1857186" y="6625"/>
            <a:chExt cx="1766435" cy="8700495"/>
          </a:xfrm>
        </p:grpSpPr>
        <p:sp>
          <p:nvSpPr>
            <p:cNvPr id="24" name="Google Shape;24;p17"/>
            <p:cNvSpPr/>
            <p:nvPr/>
          </p:nvSpPr>
          <p:spPr>
            <a:xfrm>
              <a:off x="-1857186" y="6625"/>
              <a:ext cx="1766435" cy="870049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표준템플릿 사용법</a:t>
              </a:r>
              <a:endPara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꼭 지켜주세요 ☺</a:t>
              </a:r>
              <a:endPara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" name="Google Shape;25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-1760459" y="641851"/>
              <a:ext cx="1578958" cy="1643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17"/>
            <p:cNvSpPr txBox="1"/>
            <p:nvPr/>
          </p:nvSpPr>
          <p:spPr>
            <a:xfrm>
              <a:off x="-1760459" y="2340716"/>
              <a:ext cx="12230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컬러 값은 반드시 정해진 </a:t>
              </a:r>
              <a:r>
                <a:rPr b="0" i="0" lang="ko-KR" sz="7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테마색과 </a:t>
              </a:r>
              <a:br>
                <a:rPr b="0" i="0" lang="ko-KR" sz="7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ko-KR" sz="7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표준색</a:t>
              </a: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에서 사용해주시기 바랍니다.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7"/>
            <p:cNvSpPr txBox="1"/>
            <p:nvPr/>
          </p:nvSpPr>
          <p:spPr>
            <a:xfrm>
              <a:off x="-1760458" y="3605953"/>
              <a:ext cx="1245534" cy="5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글꼴은 </a:t>
              </a:r>
              <a:r>
                <a:rPr b="0" i="0" lang="ko-KR" sz="7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테마글꼴</a:t>
              </a: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위주로 사용하시되,</a:t>
              </a:r>
              <a:b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부득이하게 사용이 필요한 경우 </a:t>
              </a:r>
              <a:b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Pretendard</a:t>
              </a: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안에서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한정적으로 사용해주시기 바랍니다.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" name="Google Shape;28;p17"/>
            <p:cNvGrpSpPr/>
            <p:nvPr/>
          </p:nvGrpSpPr>
          <p:grpSpPr>
            <a:xfrm>
              <a:off x="-1760636" y="2766906"/>
              <a:ext cx="1579307" cy="793221"/>
              <a:chOff x="-1704270" y="2751667"/>
              <a:chExt cx="1466574" cy="736600"/>
            </a:xfrm>
          </p:grpSpPr>
          <p:pic>
            <p:nvPicPr>
              <p:cNvPr id="29" name="Google Shape;29;p17"/>
              <p:cNvPicPr preferRelativeResize="0"/>
              <p:nvPr/>
            </p:nvPicPr>
            <p:blipFill rotWithShape="1">
              <a:blip r:embed="rId2">
                <a:alphaModFix/>
              </a:blip>
              <a:srcRect b="0" l="2657" r="678" t="0"/>
              <a:stretch/>
            </p:blipFill>
            <p:spPr>
              <a:xfrm>
                <a:off x="-1704270" y="2751667"/>
                <a:ext cx="1466574" cy="73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30;p17"/>
              <p:cNvSpPr txBox="1"/>
              <p:nvPr/>
            </p:nvSpPr>
            <p:spPr>
              <a:xfrm>
                <a:off x="-566576" y="2927138"/>
                <a:ext cx="83360" cy="571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"/>
                  <a:buFont typeface="Arial"/>
                  <a:buNone/>
                </a:pPr>
                <a:r>
                  <a:rPr b="1" i="0" lang="ko-KR" sz="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영어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7"/>
              <p:cNvSpPr txBox="1"/>
              <p:nvPr/>
            </p:nvSpPr>
            <p:spPr>
              <a:xfrm>
                <a:off x="-566576" y="3075304"/>
                <a:ext cx="83360" cy="571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"/>
                  <a:buFont typeface="Arial"/>
                  <a:buNone/>
                </a:pPr>
                <a:r>
                  <a:rPr b="1" i="0" lang="ko-KR" sz="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영어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7"/>
              <p:cNvSpPr txBox="1"/>
              <p:nvPr/>
            </p:nvSpPr>
            <p:spPr>
              <a:xfrm>
                <a:off x="-566576" y="3223470"/>
                <a:ext cx="83360" cy="571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"/>
                  <a:buFont typeface="Arial"/>
                  <a:buNone/>
                </a:pPr>
                <a:r>
                  <a:rPr b="1" i="0" lang="ko-KR" sz="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한글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7"/>
              <p:cNvSpPr txBox="1"/>
              <p:nvPr/>
            </p:nvSpPr>
            <p:spPr>
              <a:xfrm>
                <a:off x="-566576" y="3371637"/>
                <a:ext cx="83360" cy="571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"/>
                  <a:buFont typeface="Arial"/>
                  <a:buNone/>
                </a:pPr>
                <a:r>
                  <a:rPr b="1" i="0" lang="ko-KR" sz="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한글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4" name="Google Shape;3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760635" y="4389788"/>
              <a:ext cx="1577354" cy="1336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17"/>
            <p:cNvSpPr txBox="1"/>
            <p:nvPr/>
          </p:nvSpPr>
          <p:spPr>
            <a:xfrm>
              <a:off x="-1760459" y="8102705"/>
              <a:ext cx="1221488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보기탭에서 </a:t>
              </a:r>
              <a:r>
                <a:rPr b="0" i="0" lang="ko-KR" sz="7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안내선을 체크</a:t>
              </a: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해주시고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정해진 템플릿 규격을 준수해주세요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감사합니다 ☺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" name="Google Shape;36;p17"/>
            <p:cNvPicPr preferRelativeResize="0"/>
            <p:nvPr/>
          </p:nvPicPr>
          <p:blipFill rotWithShape="1">
            <a:blip r:embed="rId4">
              <a:alphaModFix/>
            </a:blip>
            <a:srcRect b="3165" l="0" r="3677" t="1"/>
            <a:stretch/>
          </p:blipFill>
          <p:spPr>
            <a:xfrm>
              <a:off x="-1760637" y="7233283"/>
              <a:ext cx="1577355" cy="721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17"/>
            <p:cNvPicPr preferRelativeResize="0"/>
            <p:nvPr/>
          </p:nvPicPr>
          <p:blipFill rotWithShape="1">
            <a:blip r:embed="rId4">
              <a:alphaModFix/>
            </a:blip>
            <a:srcRect b="20933" l="17671" r="58979" t="59192"/>
            <a:stretch/>
          </p:blipFill>
          <p:spPr>
            <a:xfrm>
              <a:off x="-1460559" y="7604443"/>
              <a:ext cx="463080" cy="184700"/>
            </a:xfrm>
            <a:prstGeom prst="rect">
              <a:avLst/>
            </a:prstGeom>
            <a:noFill/>
            <a:ln cap="sq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r" dir="8100000" dist="38100">
                <a:srgbClr val="000000">
                  <a:alpha val="12549"/>
                </a:srgbClr>
              </a:outerShdw>
            </a:effectLst>
          </p:spPr>
        </p:pic>
        <p:grpSp>
          <p:nvGrpSpPr>
            <p:cNvPr id="38" name="Google Shape;38;p17"/>
            <p:cNvGrpSpPr/>
            <p:nvPr/>
          </p:nvGrpSpPr>
          <p:grpSpPr>
            <a:xfrm>
              <a:off x="-1760637" y="5893647"/>
              <a:ext cx="1577354" cy="902369"/>
              <a:chOff x="-1760637" y="5908887"/>
              <a:chExt cx="1577354" cy="902369"/>
            </a:xfrm>
          </p:grpSpPr>
          <p:sp>
            <p:nvSpPr>
              <p:cNvPr id="39" name="Google Shape;39;p17"/>
              <p:cNvSpPr txBox="1"/>
              <p:nvPr/>
            </p:nvSpPr>
            <p:spPr>
              <a:xfrm>
                <a:off x="-1760459" y="5908887"/>
                <a:ext cx="96821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로마자의 경우 </a:t>
                </a:r>
                <a:r>
                  <a:rPr b="0" i="0" lang="ko-KR" sz="7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나눔명조체</a:t>
                </a:r>
                <a:r>
                  <a:rPr b="0" i="0" lang="ko-KR" sz="7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를</a:t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사용해주시기 바랍니다.</a:t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" name="Google Shape;40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-1760637" y="6265783"/>
                <a:ext cx="1577354" cy="5454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" name="Google Shape;41;p17"/>
              <p:cNvSpPr/>
              <p:nvPr/>
            </p:nvSpPr>
            <p:spPr>
              <a:xfrm>
                <a:off x="-1736725" y="6457950"/>
                <a:ext cx="1489075" cy="174625"/>
              </a:xfrm>
              <a:prstGeom prst="rect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2" name="Google Shape;42;p17"/>
            <p:cNvCxnSpPr/>
            <p:nvPr/>
          </p:nvCxnSpPr>
          <p:spPr>
            <a:xfrm>
              <a:off x="-1760637" y="7014649"/>
              <a:ext cx="1572677" cy="0"/>
            </a:xfrm>
            <a:prstGeom prst="straightConnector1">
              <a:avLst/>
            </a:prstGeom>
            <a:noFill/>
            <a:ln cap="flat" cmpd="sng" w="9525">
              <a:solidFill>
                <a:srgbClr val="4D536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79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pos="74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rovectus/kafka-ui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172.10.40.174:3000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0" y="3589244"/>
            <a:ext cx="7446818" cy="358722"/>
          </a:xfrm>
          <a:prstGeom prst="rect">
            <a:avLst/>
          </a:prstGeom>
          <a:gradFill>
            <a:gsLst>
              <a:gs pos="0">
                <a:srgbClr val="FFFFFF">
                  <a:alpha val="26274"/>
                </a:srgbClr>
              </a:gs>
              <a:gs pos="8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A5A5A5"/>
                </a:solidFill>
                <a:latin typeface="Do Hyeon"/>
                <a:ea typeface="Do Hyeon"/>
                <a:cs typeface="Do Hyeon"/>
                <a:sym typeface="Do Hyeon"/>
              </a:rPr>
              <a:t>김태헌</a:t>
            </a:r>
            <a:r>
              <a:rPr i="0" lang="ko-KR" sz="1400" u="none" cap="none" strike="noStrike">
                <a:solidFill>
                  <a:srgbClr val="A5A5A5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i="0" lang="ko-KR" sz="14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|</a:t>
            </a:r>
            <a:r>
              <a:rPr i="0" lang="ko-KR" sz="1400" u="none" cap="none" strike="noStrike">
                <a:solidFill>
                  <a:srgbClr val="A5A5A5"/>
                </a:solidFill>
                <a:latin typeface="Do Hyeon"/>
                <a:ea typeface="Do Hyeon"/>
                <a:cs typeface="Do Hyeon"/>
                <a:sym typeface="Do Hyeon"/>
              </a:rPr>
              <a:t> 202</a:t>
            </a:r>
            <a:r>
              <a:rPr lang="ko-KR">
                <a:solidFill>
                  <a:srgbClr val="A5A5A5"/>
                </a:solidFill>
                <a:latin typeface="Do Hyeon"/>
                <a:ea typeface="Do Hyeon"/>
                <a:cs typeface="Do Hyeon"/>
                <a:sym typeface="Do Hyeon"/>
              </a:rPr>
              <a:t>4</a:t>
            </a:r>
            <a:r>
              <a:rPr i="0" lang="ko-KR" sz="1400" u="none" cap="none" strike="noStrike">
                <a:solidFill>
                  <a:srgbClr val="A5A5A5"/>
                </a:solidFill>
                <a:latin typeface="Do Hyeon"/>
                <a:ea typeface="Do Hyeon"/>
                <a:cs typeface="Do Hyeon"/>
                <a:sym typeface="Do Hyeon"/>
              </a:rPr>
              <a:t>.0</a:t>
            </a:r>
            <a:r>
              <a:rPr lang="ko-KR">
                <a:solidFill>
                  <a:srgbClr val="A5A5A5"/>
                </a:solidFill>
                <a:latin typeface="Do Hyeon"/>
                <a:ea typeface="Do Hyeon"/>
                <a:cs typeface="Do Hyeon"/>
                <a:sym typeface="Do Hyeon"/>
              </a:rPr>
              <a:t>4</a:t>
            </a:r>
            <a:r>
              <a:rPr i="0" lang="ko-KR" sz="1400" u="none" cap="none" strike="noStrike">
                <a:solidFill>
                  <a:srgbClr val="A5A5A5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r>
              <a:rPr lang="ko-KR">
                <a:solidFill>
                  <a:srgbClr val="A5A5A5"/>
                </a:solidFill>
                <a:latin typeface="Do Hyeon"/>
                <a:ea typeface="Do Hyeon"/>
                <a:cs typeface="Do Hyeon"/>
                <a:sym typeface="Do Hyeon"/>
              </a:rPr>
              <a:t>12</a:t>
            </a:r>
            <a:endParaRPr i="0" sz="14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94850" y="2224334"/>
            <a:ext cx="45558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3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MSA 프로젝트</a:t>
            </a:r>
            <a:endParaRPr sz="3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 sz="3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94850" y="1871765"/>
            <a:ext cx="26375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ko-KR" sz="1600" u="none" cap="none" strike="noStrike">
                <a:solidFill>
                  <a:srgbClr val="99BFFE"/>
                </a:solidFill>
                <a:latin typeface="Do Hyeon"/>
                <a:ea typeface="Do Hyeon"/>
                <a:cs typeface="Do Hyeon"/>
                <a:sym typeface="Do Hyeon"/>
              </a:rPr>
              <a:t>W</a:t>
            </a:r>
            <a:r>
              <a:rPr i="0" lang="ko-KR" sz="1600" u="none" cap="none" strike="noStrik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e </a:t>
            </a:r>
            <a:r>
              <a:rPr i="0" lang="ko-KR" sz="1600" u="none" cap="none" strike="noStrike">
                <a:solidFill>
                  <a:srgbClr val="99BFFE"/>
                </a:solidFill>
                <a:latin typeface="Do Hyeon"/>
                <a:ea typeface="Do Hyeon"/>
                <a:cs typeface="Do Hyeon"/>
                <a:sym typeface="Do Hyeon"/>
              </a:rPr>
              <a:t>O</a:t>
            </a:r>
            <a:r>
              <a:rPr i="0" lang="ko-KR" sz="1600" u="none" cap="none" strike="noStrik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rchestrate </a:t>
            </a:r>
            <a:r>
              <a:rPr i="0" lang="ko-KR" sz="1600" u="none" cap="none" strike="noStrike">
                <a:solidFill>
                  <a:srgbClr val="99BFFE"/>
                </a:solidFill>
                <a:latin typeface="Do Hyeon"/>
                <a:ea typeface="Do Hyeon"/>
                <a:cs typeface="Do Hyeon"/>
                <a:sym typeface="Do Hyeon"/>
              </a:rPr>
              <a:t>E</a:t>
            </a:r>
            <a:r>
              <a:rPr i="0" lang="ko-KR" sz="1600" u="none" cap="none" strike="noStrik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verything</a:t>
            </a:r>
            <a:endParaRPr i="0" sz="14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61" name="Google Shape;61;p1"/>
          <p:cNvGrpSpPr/>
          <p:nvPr/>
        </p:nvGrpSpPr>
        <p:grpSpPr>
          <a:xfrm>
            <a:off x="694850" y="5966909"/>
            <a:ext cx="3079369" cy="493672"/>
            <a:chOff x="694850" y="5966909"/>
            <a:chExt cx="3079369" cy="493672"/>
          </a:xfrm>
        </p:grpSpPr>
        <p:sp>
          <p:nvSpPr>
            <p:cNvPr id="62" name="Google Shape;62;p1"/>
            <p:cNvSpPr txBox="1"/>
            <p:nvPr/>
          </p:nvSpPr>
          <p:spPr>
            <a:xfrm>
              <a:off x="694850" y="6322082"/>
              <a:ext cx="3079369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ⓒ 2023. OKESTRO CLOUD, All Rights Reserved.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" name="Google Shape;63;p1"/>
            <p:cNvGrpSpPr/>
            <p:nvPr/>
          </p:nvGrpSpPr>
          <p:grpSpPr>
            <a:xfrm>
              <a:off x="694850" y="5966909"/>
              <a:ext cx="1088014" cy="222907"/>
              <a:chOff x="550861" y="6458044"/>
              <a:chExt cx="1075763" cy="219628"/>
            </a:xfrm>
          </p:grpSpPr>
          <p:sp>
            <p:nvSpPr>
              <p:cNvPr id="64" name="Google Shape;64;p1"/>
              <p:cNvSpPr/>
              <p:nvPr/>
            </p:nvSpPr>
            <p:spPr>
              <a:xfrm>
                <a:off x="922458" y="6522307"/>
                <a:ext cx="122156" cy="123437"/>
              </a:xfrm>
              <a:custGeom>
                <a:rect b="b" l="l" r="r" t="t"/>
                <a:pathLst>
                  <a:path extrusionOk="0" h="1100613" w="1089183">
                    <a:moveTo>
                      <a:pt x="546735" y="0"/>
                    </a:moveTo>
                    <a:cubicBezTo>
                      <a:pt x="694944" y="0"/>
                      <a:pt x="822484" y="53626"/>
                      <a:pt x="929164" y="160973"/>
                    </a:cubicBezTo>
                    <a:cubicBezTo>
                      <a:pt x="1035844" y="268319"/>
                      <a:pt x="1089184" y="399098"/>
                      <a:pt x="1089184" y="553498"/>
                    </a:cubicBezTo>
                    <a:cubicBezTo>
                      <a:pt x="1089184" y="706374"/>
                      <a:pt x="1036511" y="835819"/>
                      <a:pt x="931259" y="941737"/>
                    </a:cubicBezTo>
                    <a:cubicBezTo>
                      <a:pt x="826008" y="1047655"/>
                      <a:pt x="698278" y="1100614"/>
                      <a:pt x="548164" y="1100614"/>
                    </a:cubicBezTo>
                    <a:cubicBezTo>
                      <a:pt x="390906" y="1100614"/>
                      <a:pt x="260223" y="1046226"/>
                      <a:pt x="156115" y="937451"/>
                    </a:cubicBezTo>
                    <a:cubicBezTo>
                      <a:pt x="52006" y="828675"/>
                      <a:pt x="0" y="699516"/>
                      <a:pt x="0" y="549974"/>
                    </a:cubicBezTo>
                    <a:cubicBezTo>
                      <a:pt x="0" y="449771"/>
                      <a:pt x="24194" y="357664"/>
                      <a:pt x="72676" y="273558"/>
                    </a:cubicBezTo>
                    <a:cubicBezTo>
                      <a:pt x="121158" y="189548"/>
                      <a:pt x="187833" y="122873"/>
                      <a:pt x="272605" y="73723"/>
                    </a:cubicBezTo>
                    <a:cubicBezTo>
                      <a:pt x="357473" y="24574"/>
                      <a:pt x="448818" y="0"/>
                      <a:pt x="546735" y="0"/>
                    </a:cubicBezTo>
                    <a:close/>
                    <a:moveTo>
                      <a:pt x="544639" y="195167"/>
                    </a:moveTo>
                    <a:cubicBezTo>
                      <a:pt x="447675" y="195167"/>
                      <a:pt x="366141" y="228886"/>
                      <a:pt x="300038" y="296323"/>
                    </a:cubicBezTo>
                    <a:cubicBezTo>
                      <a:pt x="233934" y="363760"/>
                      <a:pt x="200882" y="449485"/>
                      <a:pt x="200882" y="553498"/>
                    </a:cubicBezTo>
                    <a:cubicBezTo>
                      <a:pt x="200882" y="669322"/>
                      <a:pt x="242506" y="761048"/>
                      <a:pt x="325660" y="828485"/>
                    </a:cubicBezTo>
                    <a:cubicBezTo>
                      <a:pt x="390334" y="881158"/>
                      <a:pt x="464439" y="907542"/>
                      <a:pt x="548164" y="907542"/>
                    </a:cubicBezTo>
                    <a:cubicBezTo>
                      <a:pt x="642747" y="907542"/>
                      <a:pt x="723329" y="873347"/>
                      <a:pt x="789908" y="804958"/>
                    </a:cubicBezTo>
                    <a:cubicBezTo>
                      <a:pt x="856488" y="736568"/>
                      <a:pt x="889730" y="652272"/>
                      <a:pt x="889730" y="552069"/>
                    </a:cubicBezTo>
                    <a:cubicBezTo>
                      <a:pt x="889730" y="452342"/>
                      <a:pt x="856202" y="367951"/>
                      <a:pt x="789146" y="298799"/>
                    </a:cubicBezTo>
                    <a:cubicBezTo>
                      <a:pt x="722186" y="229648"/>
                      <a:pt x="640651" y="195167"/>
                      <a:pt x="544639" y="195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1062571" y="6522307"/>
                <a:ext cx="85354" cy="123341"/>
              </a:xfrm>
              <a:custGeom>
                <a:rect b="b" l="l" r="r" t="t"/>
                <a:pathLst>
                  <a:path extrusionOk="0" h="1099756" w="761047">
                    <a:moveTo>
                      <a:pt x="0" y="0"/>
                    </a:moveTo>
                    <a:lnTo>
                      <a:pt x="201549" y="0"/>
                    </a:lnTo>
                    <a:lnTo>
                      <a:pt x="201549" y="379095"/>
                    </a:lnTo>
                    <a:lnTo>
                      <a:pt x="485966" y="0"/>
                    </a:lnTo>
                    <a:lnTo>
                      <a:pt x="725424" y="0"/>
                    </a:lnTo>
                    <a:lnTo>
                      <a:pt x="359569" y="490823"/>
                    </a:lnTo>
                    <a:lnTo>
                      <a:pt x="761047" y="1099757"/>
                    </a:lnTo>
                    <a:lnTo>
                      <a:pt x="524542" y="1099757"/>
                    </a:lnTo>
                    <a:lnTo>
                      <a:pt x="201549" y="611124"/>
                    </a:lnTo>
                    <a:lnTo>
                      <a:pt x="201549" y="1099757"/>
                    </a:lnTo>
                    <a:lnTo>
                      <a:pt x="0" y="1099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1163394" y="6522307"/>
                <a:ext cx="65581" cy="123331"/>
              </a:xfrm>
              <a:custGeom>
                <a:rect b="b" l="l" r="r" t="t"/>
                <a:pathLst>
                  <a:path extrusionOk="0" h="1099661" w="584739">
                    <a:moveTo>
                      <a:pt x="0" y="0"/>
                    </a:moveTo>
                    <a:lnTo>
                      <a:pt x="584740" y="0"/>
                    </a:lnTo>
                    <a:lnTo>
                      <a:pt x="584740" y="204883"/>
                    </a:lnTo>
                    <a:lnTo>
                      <a:pt x="202406" y="204883"/>
                    </a:lnTo>
                    <a:lnTo>
                      <a:pt x="202406" y="392621"/>
                    </a:lnTo>
                    <a:lnTo>
                      <a:pt x="584740" y="392621"/>
                    </a:lnTo>
                    <a:lnTo>
                      <a:pt x="584740" y="593693"/>
                    </a:lnTo>
                    <a:lnTo>
                      <a:pt x="202406" y="593693"/>
                    </a:lnTo>
                    <a:lnTo>
                      <a:pt x="202406" y="894112"/>
                    </a:lnTo>
                    <a:lnTo>
                      <a:pt x="584740" y="894112"/>
                    </a:lnTo>
                    <a:lnTo>
                      <a:pt x="584740" y="1099661"/>
                    </a:lnTo>
                    <a:lnTo>
                      <a:pt x="0" y="1099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1245757" y="6522296"/>
                <a:ext cx="78667" cy="123427"/>
              </a:xfrm>
              <a:custGeom>
                <a:rect b="b" l="l" r="r" t="t"/>
                <a:pathLst>
                  <a:path extrusionOk="0" h="1100518" w="701421">
                    <a:moveTo>
                      <a:pt x="681800" y="168878"/>
                    </a:moveTo>
                    <a:lnTo>
                      <a:pt x="524542" y="299275"/>
                    </a:lnTo>
                    <a:cubicBezTo>
                      <a:pt x="469297" y="227076"/>
                      <a:pt x="413099" y="190976"/>
                      <a:pt x="355854" y="190976"/>
                    </a:cubicBezTo>
                    <a:cubicBezTo>
                      <a:pt x="328041" y="190976"/>
                      <a:pt x="305181" y="198025"/>
                      <a:pt x="287464" y="212027"/>
                    </a:cubicBezTo>
                    <a:cubicBezTo>
                      <a:pt x="269748" y="226028"/>
                      <a:pt x="260890" y="241840"/>
                      <a:pt x="260890" y="259366"/>
                    </a:cubicBezTo>
                    <a:cubicBezTo>
                      <a:pt x="260890" y="276892"/>
                      <a:pt x="267176" y="293561"/>
                      <a:pt x="279845" y="309182"/>
                    </a:cubicBezTo>
                    <a:cubicBezTo>
                      <a:pt x="297085" y="330041"/>
                      <a:pt x="348996" y="374999"/>
                      <a:pt x="435578" y="443770"/>
                    </a:cubicBezTo>
                    <a:cubicBezTo>
                      <a:pt x="516636" y="507397"/>
                      <a:pt x="565690" y="547497"/>
                      <a:pt x="582930" y="564166"/>
                    </a:cubicBezTo>
                    <a:cubicBezTo>
                      <a:pt x="625983" y="605028"/>
                      <a:pt x="656463" y="644081"/>
                      <a:pt x="674465" y="681323"/>
                    </a:cubicBezTo>
                    <a:cubicBezTo>
                      <a:pt x="692468" y="718566"/>
                      <a:pt x="701421" y="759333"/>
                      <a:pt x="701421" y="803529"/>
                    </a:cubicBezTo>
                    <a:cubicBezTo>
                      <a:pt x="701421" y="889445"/>
                      <a:pt x="669798" y="960501"/>
                      <a:pt x="606552" y="1016508"/>
                    </a:cubicBezTo>
                    <a:cubicBezTo>
                      <a:pt x="543306" y="1072515"/>
                      <a:pt x="460820" y="1100518"/>
                      <a:pt x="359093" y="1100518"/>
                    </a:cubicBezTo>
                    <a:cubicBezTo>
                      <a:pt x="279654" y="1100518"/>
                      <a:pt x="210408" y="1082231"/>
                      <a:pt x="151448" y="1045655"/>
                    </a:cubicBezTo>
                    <a:cubicBezTo>
                      <a:pt x="92488" y="1009079"/>
                      <a:pt x="42006" y="951643"/>
                      <a:pt x="0" y="873252"/>
                    </a:cubicBezTo>
                    <a:lnTo>
                      <a:pt x="178498" y="772097"/>
                    </a:lnTo>
                    <a:cubicBezTo>
                      <a:pt x="232220" y="864680"/>
                      <a:pt x="293941" y="910971"/>
                      <a:pt x="363855" y="910971"/>
                    </a:cubicBezTo>
                    <a:cubicBezTo>
                      <a:pt x="400336" y="910971"/>
                      <a:pt x="430911" y="900970"/>
                      <a:pt x="455772" y="881063"/>
                    </a:cubicBezTo>
                    <a:cubicBezTo>
                      <a:pt x="480536" y="861155"/>
                      <a:pt x="493014" y="838105"/>
                      <a:pt x="493014" y="812006"/>
                    </a:cubicBezTo>
                    <a:cubicBezTo>
                      <a:pt x="493014" y="788289"/>
                      <a:pt x="483680" y="764572"/>
                      <a:pt x="464915" y="740759"/>
                    </a:cubicBezTo>
                    <a:cubicBezTo>
                      <a:pt x="446151" y="717042"/>
                      <a:pt x="404908" y="680657"/>
                      <a:pt x="341090" y="631793"/>
                    </a:cubicBezTo>
                    <a:cubicBezTo>
                      <a:pt x="219551" y="538734"/>
                      <a:pt x="141065" y="466916"/>
                      <a:pt x="105633" y="416338"/>
                    </a:cubicBezTo>
                    <a:cubicBezTo>
                      <a:pt x="70199" y="365760"/>
                      <a:pt x="52483" y="315278"/>
                      <a:pt x="52483" y="264986"/>
                    </a:cubicBezTo>
                    <a:cubicBezTo>
                      <a:pt x="52483" y="192310"/>
                      <a:pt x="82010" y="130016"/>
                      <a:pt x="140970" y="78010"/>
                    </a:cubicBezTo>
                    <a:cubicBezTo>
                      <a:pt x="199930" y="26003"/>
                      <a:pt x="272701" y="0"/>
                      <a:pt x="359283" y="0"/>
                    </a:cubicBezTo>
                    <a:cubicBezTo>
                      <a:pt x="415004" y="0"/>
                      <a:pt x="467963" y="12097"/>
                      <a:pt x="518350" y="36290"/>
                    </a:cubicBezTo>
                    <a:cubicBezTo>
                      <a:pt x="568547" y="60579"/>
                      <a:pt x="623031" y="104775"/>
                      <a:pt x="681800" y="1688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1336538" y="6522307"/>
                <a:ext cx="64950" cy="123341"/>
              </a:xfrm>
              <a:custGeom>
                <a:rect b="b" l="l" r="r" t="t"/>
                <a:pathLst>
                  <a:path extrusionOk="0" h="1099756" w="579120">
                    <a:moveTo>
                      <a:pt x="0" y="0"/>
                    </a:moveTo>
                    <a:lnTo>
                      <a:pt x="579120" y="0"/>
                    </a:lnTo>
                    <a:lnTo>
                      <a:pt x="579120" y="196596"/>
                    </a:lnTo>
                    <a:lnTo>
                      <a:pt x="388239" y="196596"/>
                    </a:lnTo>
                    <a:lnTo>
                      <a:pt x="388239" y="1099757"/>
                    </a:lnTo>
                    <a:lnTo>
                      <a:pt x="185928" y="1099757"/>
                    </a:lnTo>
                    <a:lnTo>
                      <a:pt x="185928" y="196596"/>
                    </a:lnTo>
                    <a:lnTo>
                      <a:pt x="0" y="196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1420278" y="6522307"/>
                <a:ext cx="75312" cy="123331"/>
              </a:xfrm>
              <a:custGeom>
                <a:rect b="b" l="l" r="r" t="t"/>
                <a:pathLst>
                  <a:path extrusionOk="0" h="1099661" w="671512">
                    <a:moveTo>
                      <a:pt x="0" y="0"/>
                    </a:moveTo>
                    <a:lnTo>
                      <a:pt x="211360" y="0"/>
                    </a:lnTo>
                    <a:cubicBezTo>
                      <a:pt x="327089" y="0"/>
                      <a:pt x="409480" y="10858"/>
                      <a:pt x="458629" y="32480"/>
                    </a:cubicBezTo>
                    <a:cubicBezTo>
                      <a:pt x="507682" y="54197"/>
                      <a:pt x="547211" y="90202"/>
                      <a:pt x="577120" y="140494"/>
                    </a:cubicBezTo>
                    <a:cubicBezTo>
                      <a:pt x="607029" y="190881"/>
                      <a:pt x="621982" y="250412"/>
                      <a:pt x="621982" y="319183"/>
                    </a:cubicBezTo>
                    <a:cubicBezTo>
                      <a:pt x="621982" y="391478"/>
                      <a:pt x="605504" y="451866"/>
                      <a:pt x="572453" y="500444"/>
                    </a:cubicBezTo>
                    <a:cubicBezTo>
                      <a:pt x="539496" y="549021"/>
                      <a:pt x="489681" y="585788"/>
                      <a:pt x="423291" y="610743"/>
                    </a:cubicBezTo>
                    <a:lnTo>
                      <a:pt x="671513" y="1099661"/>
                    </a:lnTo>
                    <a:lnTo>
                      <a:pt x="453485" y="1099661"/>
                    </a:lnTo>
                    <a:lnTo>
                      <a:pt x="217837" y="633889"/>
                    </a:lnTo>
                    <a:lnTo>
                      <a:pt x="199549" y="633889"/>
                    </a:lnTo>
                    <a:lnTo>
                      <a:pt x="199549" y="1099661"/>
                    </a:lnTo>
                    <a:lnTo>
                      <a:pt x="95" y="1099661"/>
                    </a:lnTo>
                    <a:lnTo>
                      <a:pt x="95" y="0"/>
                    </a:lnTo>
                    <a:close/>
                    <a:moveTo>
                      <a:pt x="199454" y="429863"/>
                    </a:moveTo>
                    <a:lnTo>
                      <a:pt x="261938" y="429863"/>
                    </a:lnTo>
                    <a:cubicBezTo>
                      <a:pt x="325374" y="429863"/>
                      <a:pt x="368998" y="421100"/>
                      <a:pt x="392906" y="403574"/>
                    </a:cubicBezTo>
                    <a:cubicBezTo>
                      <a:pt x="416814" y="386048"/>
                      <a:pt x="428720" y="357092"/>
                      <a:pt x="428720" y="316516"/>
                    </a:cubicBezTo>
                    <a:cubicBezTo>
                      <a:pt x="428720" y="292513"/>
                      <a:pt x="422815" y="271653"/>
                      <a:pt x="411004" y="253936"/>
                    </a:cubicBezTo>
                    <a:cubicBezTo>
                      <a:pt x="399193" y="236220"/>
                      <a:pt x="383286" y="223456"/>
                      <a:pt x="363379" y="215646"/>
                    </a:cubicBezTo>
                    <a:cubicBezTo>
                      <a:pt x="343471" y="207931"/>
                      <a:pt x="307086" y="204025"/>
                      <a:pt x="254032" y="204025"/>
                    </a:cubicBezTo>
                    <a:lnTo>
                      <a:pt x="199358" y="204025"/>
                    </a:lnTo>
                    <a:lnTo>
                      <a:pt x="199358" y="4298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1504468" y="6522307"/>
                <a:ext cx="122156" cy="123437"/>
              </a:xfrm>
              <a:custGeom>
                <a:rect b="b" l="l" r="r" t="t"/>
                <a:pathLst>
                  <a:path extrusionOk="0" h="1100613" w="1089184">
                    <a:moveTo>
                      <a:pt x="546735" y="0"/>
                    </a:moveTo>
                    <a:cubicBezTo>
                      <a:pt x="694944" y="0"/>
                      <a:pt x="822484" y="53626"/>
                      <a:pt x="929164" y="160973"/>
                    </a:cubicBezTo>
                    <a:cubicBezTo>
                      <a:pt x="1035844" y="268319"/>
                      <a:pt x="1089184" y="399098"/>
                      <a:pt x="1089184" y="553498"/>
                    </a:cubicBezTo>
                    <a:cubicBezTo>
                      <a:pt x="1089184" y="706374"/>
                      <a:pt x="1036511" y="835819"/>
                      <a:pt x="931259" y="941737"/>
                    </a:cubicBezTo>
                    <a:cubicBezTo>
                      <a:pt x="826008" y="1047655"/>
                      <a:pt x="698278" y="1100614"/>
                      <a:pt x="548164" y="1100614"/>
                    </a:cubicBezTo>
                    <a:cubicBezTo>
                      <a:pt x="390906" y="1100614"/>
                      <a:pt x="260223" y="1046226"/>
                      <a:pt x="156115" y="937451"/>
                    </a:cubicBezTo>
                    <a:cubicBezTo>
                      <a:pt x="52007" y="828675"/>
                      <a:pt x="0" y="699516"/>
                      <a:pt x="0" y="549974"/>
                    </a:cubicBezTo>
                    <a:cubicBezTo>
                      <a:pt x="0" y="449771"/>
                      <a:pt x="24194" y="357664"/>
                      <a:pt x="72676" y="273558"/>
                    </a:cubicBezTo>
                    <a:cubicBezTo>
                      <a:pt x="121158" y="189548"/>
                      <a:pt x="187833" y="122873"/>
                      <a:pt x="272605" y="73723"/>
                    </a:cubicBezTo>
                    <a:cubicBezTo>
                      <a:pt x="357474" y="24574"/>
                      <a:pt x="448818" y="0"/>
                      <a:pt x="546735" y="0"/>
                    </a:cubicBezTo>
                    <a:close/>
                    <a:moveTo>
                      <a:pt x="544639" y="195167"/>
                    </a:moveTo>
                    <a:cubicBezTo>
                      <a:pt x="447675" y="195167"/>
                      <a:pt x="366141" y="228886"/>
                      <a:pt x="300038" y="296323"/>
                    </a:cubicBezTo>
                    <a:cubicBezTo>
                      <a:pt x="233934" y="363760"/>
                      <a:pt x="200883" y="449485"/>
                      <a:pt x="200883" y="553498"/>
                    </a:cubicBezTo>
                    <a:cubicBezTo>
                      <a:pt x="200883" y="669322"/>
                      <a:pt x="242507" y="761048"/>
                      <a:pt x="325660" y="828485"/>
                    </a:cubicBezTo>
                    <a:cubicBezTo>
                      <a:pt x="390335" y="881158"/>
                      <a:pt x="464439" y="907542"/>
                      <a:pt x="548164" y="907542"/>
                    </a:cubicBezTo>
                    <a:cubicBezTo>
                      <a:pt x="642747" y="907542"/>
                      <a:pt x="723329" y="873347"/>
                      <a:pt x="789908" y="804958"/>
                    </a:cubicBezTo>
                    <a:cubicBezTo>
                      <a:pt x="856488" y="736568"/>
                      <a:pt x="889731" y="652272"/>
                      <a:pt x="889731" y="552069"/>
                    </a:cubicBezTo>
                    <a:cubicBezTo>
                      <a:pt x="889731" y="452342"/>
                      <a:pt x="856202" y="367951"/>
                      <a:pt x="789147" y="298799"/>
                    </a:cubicBezTo>
                    <a:cubicBezTo>
                      <a:pt x="722186" y="229648"/>
                      <a:pt x="640652" y="195167"/>
                      <a:pt x="544639" y="195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550861" y="6572408"/>
                <a:ext cx="179095" cy="105264"/>
              </a:xfrm>
              <a:custGeom>
                <a:rect b="b" l="l" r="r" t="t"/>
                <a:pathLst>
                  <a:path extrusionOk="0" h="938572" w="1596871">
                    <a:moveTo>
                      <a:pt x="929866" y="348739"/>
                    </a:moveTo>
                    <a:cubicBezTo>
                      <a:pt x="929866" y="348739"/>
                      <a:pt x="136148" y="504282"/>
                      <a:pt x="12704" y="252822"/>
                    </a:cubicBezTo>
                    <a:cubicBezTo>
                      <a:pt x="-4441" y="217961"/>
                      <a:pt x="-3870" y="176813"/>
                      <a:pt x="12228" y="141475"/>
                    </a:cubicBezTo>
                    <a:cubicBezTo>
                      <a:pt x="70044" y="14888"/>
                      <a:pt x="312075" y="-198853"/>
                      <a:pt x="992731" y="413985"/>
                    </a:cubicBezTo>
                    <a:lnTo>
                      <a:pt x="1385352" y="837181"/>
                    </a:lnTo>
                    <a:cubicBezTo>
                      <a:pt x="1385352" y="837181"/>
                      <a:pt x="1609285" y="1143124"/>
                      <a:pt x="1596331" y="692115"/>
                    </a:cubicBezTo>
                    <a:cubicBezTo>
                      <a:pt x="1583377" y="241011"/>
                      <a:pt x="1548039" y="187195"/>
                      <a:pt x="1548039" y="187195"/>
                    </a:cubicBezTo>
                    <a:lnTo>
                      <a:pt x="929866" y="34873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12109" y="6458044"/>
                <a:ext cx="146205" cy="156178"/>
              </a:xfrm>
              <a:custGeom>
                <a:rect b="b" l="l" r="r" t="t"/>
                <a:pathLst>
                  <a:path extrusionOk="0" h="1392536" w="1303615">
                    <a:moveTo>
                      <a:pt x="720952" y="1099350"/>
                    </a:moveTo>
                    <a:lnTo>
                      <a:pt x="110209" y="1206983"/>
                    </a:lnTo>
                    <a:cubicBezTo>
                      <a:pt x="110209" y="1206983"/>
                      <a:pt x="15531" y="557282"/>
                      <a:pt x="4386" y="347542"/>
                    </a:cubicBezTo>
                    <a:cubicBezTo>
                      <a:pt x="-6758" y="137801"/>
                      <a:pt x="-17902" y="-213004"/>
                      <a:pt x="258704" y="173044"/>
                    </a:cubicBezTo>
                    <a:cubicBezTo>
                      <a:pt x="535310" y="559092"/>
                      <a:pt x="719047" y="1106684"/>
                      <a:pt x="736383" y="1140117"/>
                    </a:cubicBezTo>
                    <a:cubicBezTo>
                      <a:pt x="753718" y="1173550"/>
                      <a:pt x="909642" y="1425962"/>
                      <a:pt x="1191773" y="1388815"/>
                    </a:cubicBezTo>
                    <a:cubicBezTo>
                      <a:pt x="1191773" y="1388815"/>
                      <a:pt x="1397227" y="1364050"/>
                      <a:pt x="1251209" y="1227938"/>
                    </a:cubicBezTo>
                    <a:cubicBezTo>
                      <a:pt x="1105191" y="1092016"/>
                      <a:pt x="965364" y="1084586"/>
                      <a:pt x="720952" y="109935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a64991d22_0_165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보안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3" name="Google Shape;193;g2ca64991d22_0_165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6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4" name="Google Shape;194;g2ca64991d22_0_165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2. 보안</a:t>
            </a:r>
            <a:endParaRPr/>
          </a:p>
        </p:txBody>
      </p:sp>
      <p:sp>
        <p:nvSpPr>
          <p:cNvPr id="195" name="Google Shape;195;g2ca64991d22_0_165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6" name="Google Shape;196;g2ca64991d22_0_165"/>
          <p:cNvSpPr txBox="1"/>
          <p:nvPr/>
        </p:nvSpPr>
        <p:spPr>
          <a:xfrm>
            <a:off x="690825" y="1916125"/>
            <a:ext cx="109536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97" name="Google Shape;197;g2ca64991d22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75" y="1810825"/>
            <a:ext cx="10062874" cy="39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a64991d22_0_174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보</a:t>
            </a:r>
            <a:r>
              <a:rPr lang="ko-KR">
                <a:latin typeface="Do Hyeon"/>
                <a:ea typeface="Do Hyeon"/>
                <a:cs typeface="Do Hyeon"/>
                <a:sym typeface="Do Hyeon"/>
              </a:rPr>
              <a:t>안(프론트엔드)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3" name="Google Shape;203;g2ca64991d22_0_174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7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4" name="Google Shape;204;g2ca64991d22_0_174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2. 보안(Frontend)</a:t>
            </a:r>
            <a:endParaRPr/>
          </a:p>
        </p:txBody>
      </p:sp>
      <p:sp>
        <p:nvSpPr>
          <p:cNvPr id="205" name="Google Shape;205;g2ca64991d22_0_174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6" name="Google Shape;206;g2ca64991d22_0_174"/>
          <p:cNvSpPr txBox="1"/>
          <p:nvPr/>
        </p:nvSpPr>
        <p:spPr>
          <a:xfrm>
            <a:off x="690825" y="2762125"/>
            <a:ext cx="109536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React에서 Recoil을 사용하여 사용자가 로그인 했을 시, JWT 및 UserID 정보를 Local Storage에 key value로 가지고 있음.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07" name="Google Shape;207;g2ca64991d22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813" y="3833250"/>
            <a:ext cx="81819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a64991d22_0_127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</a:t>
            </a: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Kafka UI 시각화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3" name="Google Shape;213;g2ca64991d22_0_127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8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4" name="Google Shape;214;g2ca64991d22_0_127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3. Kafka UI 시각화</a:t>
            </a:r>
            <a:endParaRPr/>
          </a:p>
        </p:txBody>
      </p:sp>
      <p:sp>
        <p:nvSpPr>
          <p:cNvPr id="215" name="Google Shape;215;g2ca64991d22_0_127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6" name="Google Shape;216;g2ca64991d22_0_127"/>
          <p:cNvSpPr txBox="1"/>
          <p:nvPr/>
        </p:nvSpPr>
        <p:spPr>
          <a:xfrm>
            <a:off x="690825" y="1916125"/>
            <a:ext cx="110583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Kafka 브로커 모니터링하거나 어드민 관리하기 위한 툴 사용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(AKHQ, Kowl, Kafdrop, UI for Apache Kafka, ..) 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=&gt; UI for Apache Kafka 사용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Char char="-"/>
            </a:pPr>
            <a:r>
              <a:rPr lang="ko-KR" sz="2000" u="sng">
                <a:solidFill>
                  <a:schemeClr val="hlink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  <a:hlinkClick r:id="rId3"/>
              </a:rPr>
              <a:t>https://github.com/provectus/kafka-ui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Char char="-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Docker-Comose를 사용해서 배포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17" name="Google Shape;217;g2ca64991d22_0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925" y="2615561"/>
            <a:ext cx="5430575" cy="1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a64991d22_0_140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Microservice 연동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3" name="Google Shape;223;g2ca64991d22_0_140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9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4" name="Google Shape;224;g2ca64991d22_0_140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4. Microservice 연동</a:t>
            </a:r>
            <a:endParaRPr/>
          </a:p>
        </p:txBody>
      </p:sp>
      <p:sp>
        <p:nvSpPr>
          <p:cNvPr id="225" name="Google Shape;225;g2ca64991d22_0_140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6" name="Google Shape;226;g2ca64991d22_0_140"/>
          <p:cNvSpPr txBox="1"/>
          <p:nvPr/>
        </p:nvSpPr>
        <p:spPr>
          <a:xfrm>
            <a:off x="690800" y="1853200"/>
            <a:ext cx="110583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[문제 상황]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Microservice 간 요청이 되지 않는 상황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7" name="Google Shape;227;g2ca64991d22_0_140"/>
          <p:cNvSpPr txBox="1"/>
          <p:nvPr/>
        </p:nvSpPr>
        <p:spPr>
          <a:xfrm>
            <a:off x="690800" y="3149950"/>
            <a:ext cx="11210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[해</a:t>
            </a: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결 과정</a:t>
            </a: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]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Discovery Service</a:t>
            </a: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에 마이크로서비스의 POD만 배포 -&gt; 임의의 해시값이 뒤에 붙어 연결 안됨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=&gt; 각 microservice에 ClusterIP를 생성해주어서 API gateway와 ClusterIP를 연결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=&gt; Eureka Server에 등록할때 호스트명 대신 IP 주소를 이용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28" name="Google Shape;228;g2ca64991d22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13" y="4529975"/>
            <a:ext cx="60293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ca64991d22_0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463" y="4539500"/>
            <a:ext cx="26765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a64991d22_0_81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</a:t>
            </a: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MySQL PV, PVC 사용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5" name="Google Shape;235;g2ca64991d22_0_81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10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6" name="Google Shape;236;g2ca64991d22_0_81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5. MySQL PV, PVC 사용</a:t>
            </a:r>
            <a:endParaRPr/>
          </a:p>
        </p:txBody>
      </p:sp>
      <p:sp>
        <p:nvSpPr>
          <p:cNvPr id="237" name="Google Shape;237;g2ca64991d22_0_81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8" name="Google Shape;238;g2ca64991d22_0_81"/>
          <p:cNvSpPr txBox="1"/>
          <p:nvPr/>
        </p:nvSpPr>
        <p:spPr>
          <a:xfrm>
            <a:off x="690825" y="1916125"/>
            <a:ext cx="110583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[문제 상황]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Counter-Service와 연결된 MySQL은 Kafka 메시지 반영 및 백업 중요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[해결 방안]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Persistent Volume, Persistent Volume Claim 활용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Char char="-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nodeAffinity를 사용하여 특정 worker-node에 배포 (worker 1번에 배포)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Char char="-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local-storage를 사용하여 /var/lib/mysql 정보를 저장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Char char="-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MySQL Container가 내려가더라도 해당 데이터정보를 가지고 실행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a64991d22_0_89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개</a:t>
            </a:r>
            <a:r>
              <a:rPr lang="ko-KR">
                <a:latin typeface="Do Hyeon"/>
                <a:ea typeface="Do Hyeon"/>
                <a:cs typeface="Do Hyeon"/>
                <a:sym typeface="Do Hyeon"/>
              </a:rPr>
              <a:t>발, 배포 환경 분리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4" name="Google Shape;244;g2ca64991d22_0_89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g2ca64991d22_0_89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6. 개발, 배포 환경 분리</a:t>
            </a:r>
            <a:endParaRPr/>
          </a:p>
        </p:txBody>
      </p:sp>
      <p:sp>
        <p:nvSpPr>
          <p:cNvPr id="246" name="Google Shape;246;g2ca64991d22_0_89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g2ca64991d22_0_89"/>
          <p:cNvSpPr txBox="1"/>
          <p:nvPr/>
        </p:nvSpPr>
        <p:spPr>
          <a:xfrm>
            <a:off x="653000" y="2454650"/>
            <a:ext cx="3927300" cy="30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코드를 변경하게 되면 각 서비스들을 jar 빌드, Docker 이미지 빌드, 쿠버네티스 배포 등 일련의 과정을 거친 뒤에 로그를 확인할 수 있음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디버깅 모드 어려움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g2ca64991d22_0_89"/>
          <p:cNvSpPr txBox="1"/>
          <p:nvPr/>
        </p:nvSpPr>
        <p:spPr>
          <a:xfrm>
            <a:off x="7170175" y="2336450"/>
            <a:ext cx="43071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[해결]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각 서비스마다 Yml 설정 파일을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application.yml,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application-local.yml,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bootstrap.yml,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bootstrap-local.yml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4개 파일로 나누어서 적용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g2ca64991d22_0_89"/>
          <p:cNvSpPr/>
          <p:nvPr/>
        </p:nvSpPr>
        <p:spPr>
          <a:xfrm>
            <a:off x="5241638" y="3628313"/>
            <a:ext cx="1267200" cy="8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a64991d22_0_97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</a:t>
            </a: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Spring Cloud Gateway CORS 문제 해결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5" name="Google Shape;255;g2ca64991d22_0_97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6" name="Google Shape;256;g2ca64991d22_0_97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7. Spring Cloud Gateway CORS 문제 해결</a:t>
            </a:r>
            <a:endParaRPr/>
          </a:p>
        </p:txBody>
      </p:sp>
      <p:sp>
        <p:nvSpPr>
          <p:cNvPr id="257" name="Google Shape;257;g2ca64991d22_0_97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8" name="Google Shape;258;g2ca64991d22_0_97"/>
          <p:cNvSpPr txBox="1"/>
          <p:nvPr/>
        </p:nvSpPr>
        <p:spPr>
          <a:xfrm>
            <a:off x="690825" y="1916125"/>
            <a:ext cx="110583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[API Gateway가 마이크로서비스들의 CORS 해결해주도록 구현]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Spring Cloud Gateway는 CORS 요청을 Default로 막음.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CORS 허용하는 방법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=&gt; default filters를 사용하여 어떤 라우팅 요청이든 무조건 default filter를 거쳐서 헤더에 원하는 값을 넣어줌.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romanL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CORS 정책을 처리하는 과정에서 OPTIONS로 요청하고, 실제 서버에 보내면 Access-Control-Allow-Origin 헤더가 중복이 되기 때문에 API 게이트웨이나 프록시 서버 환경에서 자주 발생하는 문제.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romanL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DedupeResponseHeader 옵션으로 헤더 중복 처리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a64991d22_0_201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</a:t>
            </a: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Spring Cloud Gateway CORS 문제 해결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4" name="Google Shape;264;g2ca64991d22_0_201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5" name="Google Shape;265;g2ca64991d22_0_201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7. Spring Cloud Gateway CORS 문제 해결</a:t>
            </a:r>
            <a:endParaRPr/>
          </a:p>
        </p:txBody>
      </p:sp>
      <p:sp>
        <p:nvSpPr>
          <p:cNvPr id="266" name="Google Shape;266;g2ca64991d22_0_201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7" name="Google Shape;267;g2ca64991d22_0_201"/>
          <p:cNvSpPr txBox="1"/>
          <p:nvPr/>
        </p:nvSpPr>
        <p:spPr>
          <a:xfrm>
            <a:off x="690825" y="1916125"/>
            <a:ext cx="110583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Spring Cloud Gateway CORS 공식 문서 =&gt; 이렇게만 하면 해결이 안됨.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68" name="Google Shape;268;g2ca64991d22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5" y="2299625"/>
            <a:ext cx="93154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a64991d22_0_212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</a:t>
            </a:r>
            <a:r>
              <a:rPr lang="ko-KR" sz="2000"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Spring Cloud Gateway CORS 문제 해결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4" name="Google Shape;274;g2ca64991d22_0_212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14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5" name="Google Shape;275;g2ca64991d22_0_212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7. Spring Cloud Gateway CORS 문제 해결</a:t>
            </a:r>
            <a:endParaRPr/>
          </a:p>
        </p:txBody>
      </p:sp>
      <p:sp>
        <p:nvSpPr>
          <p:cNvPr id="276" name="Google Shape;276;g2ca64991d22_0_212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7" name="Google Shape;277;g2ca64991d22_0_212"/>
          <p:cNvSpPr txBox="1"/>
          <p:nvPr/>
        </p:nvSpPr>
        <p:spPr>
          <a:xfrm>
            <a:off x="690825" y="1916125"/>
            <a:ext cx="110583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Spring Cloud Gateway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78" name="Google Shape;278;g2ca64991d22_0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325" y="2497150"/>
            <a:ext cx="7325624" cy="34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a64991d22_0_105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Swagger API 문</a:t>
            </a:r>
            <a:r>
              <a:rPr lang="ko-KR">
                <a:latin typeface="Do Hyeon"/>
                <a:ea typeface="Do Hyeon"/>
                <a:cs typeface="Do Hyeon"/>
                <a:sym typeface="Do Hyeon"/>
              </a:rPr>
              <a:t>서 통합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4" name="Google Shape;284;g2ca64991d22_0_105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15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5" name="Google Shape;285;g2ca64991d22_0_105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8. Swagger API 문서 통합</a:t>
            </a:r>
            <a:endParaRPr/>
          </a:p>
        </p:txBody>
      </p:sp>
      <p:sp>
        <p:nvSpPr>
          <p:cNvPr id="286" name="Google Shape;286;g2ca64991d22_0_105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7" name="Google Shape;287;g2ca64991d22_0_105"/>
          <p:cNvSpPr txBox="1"/>
          <p:nvPr/>
        </p:nvSpPr>
        <p:spPr>
          <a:xfrm>
            <a:off x="690825" y="1916125"/>
            <a:ext cx="110583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API-gateway service 설정 파일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88" name="Google Shape;288;g2ca64991d22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00" y="2366463"/>
            <a:ext cx="64198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/>
        </p:nvSpPr>
        <p:spPr>
          <a:xfrm>
            <a:off x="694850" y="1729917"/>
            <a:ext cx="251831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ko-KR" sz="3600" u="none" cap="none" strike="noStrike">
                <a:solidFill>
                  <a:srgbClr val="99BFFE"/>
                </a:solidFill>
                <a:latin typeface="Do Hyeon"/>
                <a:ea typeface="Do Hyeon"/>
                <a:cs typeface="Do Hyeon"/>
                <a:sym typeface="Do Hyeon"/>
              </a:rPr>
              <a:t>CONTENTS</a:t>
            </a:r>
            <a:endParaRPr i="0" sz="3600" u="none" cap="none" strike="noStrike">
              <a:solidFill>
                <a:srgbClr val="99BFFE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78" name="Google Shape;78;p2"/>
          <p:cNvGrpSpPr/>
          <p:nvPr/>
        </p:nvGrpSpPr>
        <p:grpSpPr>
          <a:xfrm>
            <a:off x="694850" y="2932991"/>
            <a:ext cx="3543967" cy="2345198"/>
            <a:chOff x="717755" y="2875841"/>
            <a:chExt cx="3543967" cy="2345198"/>
          </a:xfrm>
        </p:grpSpPr>
        <p:sp>
          <p:nvSpPr>
            <p:cNvPr id="79" name="Google Shape;79;p2"/>
            <p:cNvSpPr/>
            <p:nvPr/>
          </p:nvSpPr>
          <p:spPr>
            <a:xfrm>
              <a:off x="717755" y="2876941"/>
              <a:ext cx="584572" cy="584572"/>
            </a:xfrm>
            <a:prstGeom prst="ellipse">
              <a:avLst/>
            </a:prstGeom>
            <a:solidFill>
              <a:schemeClr val="lt1">
                <a:alpha val="3647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Ⅰ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7755" y="3756704"/>
              <a:ext cx="584572" cy="584572"/>
            </a:xfrm>
            <a:prstGeom prst="ellipse">
              <a:avLst/>
            </a:prstGeom>
            <a:solidFill>
              <a:schemeClr val="lt1">
                <a:alpha val="3647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Ⅱ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7755" y="4636467"/>
              <a:ext cx="584572" cy="584572"/>
            </a:xfrm>
            <a:prstGeom prst="ellipse">
              <a:avLst/>
            </a:prstGeom>
            <a:solidFill>
              <a:schemeClr val="lt1">
                <a:alpha val="3647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Ⅲ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1482221" y="3081158"/>
              <a:ext cx="2779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아키텍처 및 프레임워크</a:t>
              </a:r>
              <a:endParaRPr i="0" sz="14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1482221" y="3960921"/>
              <a:ext cx="2779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ko-KR" sz="2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구현 과정 및 기능</a:t>
              </a:r>
              <a:endParaRPr i="0" sz="14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1482222" y="4840684"/>
              <a:ext cx="2779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회고</a:t>
              </a:r>
              <a:endParaRPr i="0" sz="14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1482221" y="2875841"/>
              <a:ext cx="5898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rgbClr val="757D92"/>
                  </a:solidFill>
                  <a:latin typeface="Arial"/>
                  <a:ea typeface="Arial"/>
                  <a:cs typeface="Arial"/>
                  <a:sym typeface="Arial"/>
                </a:rPr>
                <a:t>Chapter 1</a:t>
              </a:r>
              <a:endParaRPr b="1" i="0" sz="1050" u="none" cap="none" strike="noStrike">
                <a:solidFill>
                  <a:srgbClr val="757D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 txBox="1"/>
            <p:nvPr/>
          </p:nvSpPr>
          <p:spPr>
            <a:xfrm>
              <a:off x="1482221" y="3755604"/>
              <a:ext cx="6090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rgbClr val="757D92"/>
                  </a:solidFill>
                  <a:latin typeface="Arial"/>
                  <a:ea typeface="Arial"/>
                  <a:cs typeface="Arial"/>
                  <a:sym typeface="Arial"/>
                </a:rPr>
                <a:t>Chapter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1482222" y="4635367"/>
              <a:ext cx="6123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rgbClr val="757D92"/>
                  </a:solidFill>
                  <a:latin typeface="Arial"/>
                  <a:ea typeface="Arial"/>
                  <a:cs typeface="Arial"/>
                  <a:sym typeface="Arial"/>
                </a:rPr>
                <a:t>Chapter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442913" y="1697182"/>
            <a:ext cx="11306175" cy="623455"/>
            <a:chOff x="562171" y="1697182"/>
            <a:chExt cx="11067659" cy="623455"/>
          </a:xfrm>
        </p:grpSpPr>
        <p:cxnSp>
          <p:nvCxnSpPr>
            <p:cNvPr id="89" name="Google Shape;89;p2"/>
            <p:cNvCxnSpPr/>
            <p:nvPr/>
          </p:nvCxnSpPr>
          <p:spPr>
            <a:xfrm>
              <a:off x="562171" y="2320637"/>
              <a:ext cx="11067659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4352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562171" y="1697182"/>
              <a:ext cx="11067659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4352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1" name="Google Shape;91;p2"/>
          <p:cNvSpPr txBox="1"/>
          <p:nvPr/>
        </p:nvSpPr>
        <p:spPr>
          <a:xfrm>
            <a:off x="9511296" y="1361651"/>
            <a:ext cx="22377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99BFFE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ko-KR" sz="1400" u="none" cap="none" strike="noStrike">
                <a:solidFill>
                  <a:srgbClr val="99BFFE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rchestrate </a:t>
            </a:r>
            <a:r>
              <a:rPr b="0" i="0" lang="ko-KR" sz="1400" u="none" cap="none" strike="noStrike">
                <a:solidFill>
                  <a:srgbClr val="99BFF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>
            <a:off x="694850" y="961002"/>
            <a:ext cx="1088014" cy="222907"/>
            <a:chOff x="550861" y="6458044"/>
            <a:chExt cx="1075763" cy="219628"/>
          </a:xfrm>
        </p:grpSpPr>
        <p:sp>
          <p:nvSpPr>
            <p:cNvPr id="93" name="Google Shape;93;p2"/>
            <p:cNvSpPr/>
            <p:nvPr/>
          </p:nvSpPr>
          <p:spPr>
            <a:xfrm>
              <a:off x="922458" y="6522307"/>
              <a:ext cx="122156" cy="123437"/>
            </a:xfrm>
            <a:custGeom>
              <a:rect b="b" l="l" r="r" t="t"/>
              <a:pathLst>
                <a:path extrusionOk="0" h="1100613" w="1089183">
                  <a:moveTo>
                    <a:pt x="546735" y="0"/>
                  </a:moveTo>
                  <a:cubicBezTo>
                    <a:pt x="694944" y="0"/>
                    <a:pt x="822484" y="53626"/>
                    <a:pt x="929164" y="160973"/>
                  </a:cubicBezTo>
                  <a:cubicBezTo>
                    <a:pt x="1035844" y="268319"/>
                    <a:pt x="1089184" y="399098"/>
                    <a:pt x="1089184" y="553498"/>
                  </a:cubicBezTo>
                  <a:cubicBezTo>
                    <a:pt x="1089184" y="706374"/>
                    <a:pt x="1036511" y="835819"/>
                    <a:pt x="931259" y="941737"/>
                  </a:cubicBezTo>
                  <a:cubicBezTo>
                    <a:pt x="826008" y="1047655"/>
                    <a:pt x="698278" y="1100614"/>
                    <a:pt x="548164" y="1100614"/>
                  </a:cubicBezTo>
                  <a:cubicBezTo>
                    <a:pt x="390906" y="1100614"/>
                    <a:pt x="260223" y="1046226"/>
                    <a:pt x="156115" y="937451"/>
                  </a:cubicBezTo>
                  <a:cubicBezTo>
                    <a:pt x="52006" y="828675"/>
                    <a:pt x="0" y="699516"/>
                    <a:pt x="0" y="549974"/>
                  </a:cubicBezTo>
                  <a:cubicBezTo>
                    <a:pt x="0" y="449771"/>
                    <a:pt x="24194" y="357664"/>
                    <a:pt x="72676" y="273558"/>
                  </a:cubicBezTo>
                  <a:cubicBezTo>
                    <a:pt x="121158" y="189548"/>
                    <a:pt x="187833" y="122873"/>
                    <a:pt x="272605" y="73723"/>
                  </a:cubicBezTo>
                  <a:cubicBezTo>
                    <a:pt x="357473" y="24574"/>
                    <a:pt x="448818" y="0"/>
                    <a:pt x="546735" y="0"/>
                  </a:cubicBezTo>
                  <a:close/>
                  <a:moveTo>
                    <a:pt x="544639" y="195167"/>
                  </a:moveTo>
                  <a:cubicBezTo>
                    <a:pt x="447675" y="195167"/>
                    <a:pt x="366141" y="228886"/>
                    <a:pt x="300038" y="296323"/>
                  </a:cubicBezTo>
                  <a:cubicBezTo>
                    <a:pt x="233934" y="363760"/>
                    <a:pt x="200882" y="449485"/>
                    <a:pt x="200882" y="553498"/>
                  </a:cubicBezTo>
                  <a:cubicBezTo>
                    <a:pt x="200882" y="669322"/>
                    <a:pt x="242506" y="761048"/>
                    <a:pt x="325660" y="828485"/>
                  </a:cubicBezTo>
                  <a:cubicBezTo>
                    <a:pt x="390334" y="881158"/>
                    <a:pt x="464439" y="907542"/>
                    <a:pt x="548164" y="907542"/>
                  </a:cubicBezTo>
                  <a:cubicBezTo>
                    <a:pt x="642747" y="907542"/>
                    <a:pt x="723329" y="873347"/>
                    <a:pt x="789908" y="804958"/>
                  </a:cubicBezTo>
                  <a:cubicBezTo>
                    <a:pt x="856488" y="736568"/>
                    <a:pt x="889730" y="652272"/>
                    <a:pt x="889730" y="552069"/>
                  </a:cubicBezTo>
                  <a:cubicBezTo>
                    <a:pt x="889730" y="452342"/>
                    <a:pt x="856202" y="367951"/>
                    <a:pt x="789146" y="298799"/>
                  </a:cubicBezTo>
                  <a:cubicBezTo>
                    <a:pt x="722186" y="229648"/>
                    <a:pt x="640651" y="195167"/>
                    <a:pt x="544639" y="1951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2571" y="6522307"/>
              <a:ext cx="85354" cy="123341"/>
            </a:xfrm>
            <a:custGeom>
              <a:rect b="b" l="l" r="r" t="t"/>
              <a:pathLst>
                <a:path extrusionOk="0" h="1099756" w="761047">
                  <a:moveTo>
                    <a:pt x="0" y="0"/>
                  </a:moveTo>
                  <a:lnTo>
                    <a:pt x="201549" y="0"/>
                  </a:lnTo>
                  <a:lnTo>
                    <a:pt x="201549" y="379095"/>
                  </a:lnTo>
                  <a:lnTo>
                    <a:pt x="485966" y="0"/>
                  </a:lnTo>
                  <a:lnTo>
                    <a:pt x="725424" y="0"/>
                  </a:lnTo>
                  <a:lnTo>
                    <a:pt x="359569" y="490823"/>
                  </a:lnTo>
                  <a:lnTo>
                    <a:pt x="761047" y="1099757"/>
                  </a:lnTo>
                  <a:lnTo>
                    <a:pt x="524542" y="1099757"/>
                  </a:lnTo>
                  <a:lnTo>
                    <a:pt x="201549" y="611124"/>
                  </a:lnTo>
                  <a:lnTo>
                    <a:pt x="201549" y="1099757"/>
                  </a:lnTo>
                  <a:lnTo>
                    <a:pt x="0" y="1099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63394" y="6522307"/>
              <a:ext cx="65581" cy="123331"/>
            </a:xfrm>
            <a:custGeom>
              <a:rect b="b" l="l" r="r" t="t"/>
              <a:pathLst>
                <a:path extrusionOk="0" h="1099661" w="584739">
                  <a:moveTo>
                    <a:pt x="0" y="0"/>
                  </a:moveTo>
                  <a:lnTo>
                    <a:pt x="584740" y="0"/>
                  </a:lnTo>
                  <a:lnTo>
                    <a:pt x="584740" y="204883"/>
                  </a:lnTo>
                  <a:lnTo>
                    <a:pt x="202406" y="204883"/>
                  </a:lnTo>
                  <a:lnTo>
                    <a:pt x="202406" y="392621"/>
                  </a:lnTo>
                  <a:lnTo>
                    <a:pt x="584740" y="392621"/>
                  </a:lnTo>
                  <a:lnTo>
                    <a:pt x="584740" y="593693"/>
                  </a:lnTo>
                  <a:lnTo>
                    <a:pt x="202406" y="593693"/>
                  </a:lnTo>
                  <a:lnTo>
                    <a:pt x="202406" y="894112"/>
                  </a:lnTo>
                  <a:lnTo>
                    <a:pt x="584740" y="894112"/>
                  </a:lnTo>
                  <a:lnTo>
                    <a:pt x="584740" y="1099661"/>
                  </a:lnTo>
                  <a:lnTo>
                    <a:pt x="0" y="1099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245757" y="6522296"/>
              <a:ext cx="78667" cy="123427"/>
            </a:xfrm>
            <a:custGeom>
              <a:rect b="b" l="l" r="r" t="t"/>
              <a:pathLst>
                <a:path extrusionOk="0" h="1100518" w="701421">
                  <a:moveTo>
                    <a:pt x="681800" y="168878"/>
                  </a:moveTo>
                  <a:lnTo>
                    <a:pt x="524542" y="299275"/>
                  </a:lnTo>
                  <a:cubicBezTo>
                    <a:pt x="469297" y="227076"/>
                    <a:pt x="413099" y="190976"/>
                    <a:pt x="355854" y="190976"/>
                  </a:cubicBezTo>
                  <a:cubicBezTo>
                    <a:pt x="328041" y="190976"/>
                    <a:pt x="305181" y="198025"/>
                    <a:pt x="287464" y="212027"/>
                  </a:cubicBezTo>
                  <a:cubicBezTo>
                    <a:pt x="269748" y="226028"/>
                    <a:pt x="260890" y="241840"/>
                    <a:pt x="260890" y="259366"/>
                  </a:cubicBezTo>
                  <a:cubicBezTo>
                    <a:pt x="260890" y="276892"/>
                    <a:pt x="267176" y="293561"/>
                    <a:pt x="279845" y="309182"/>
                  </a:cubicBezTo>
                  <a:cubicBezTo>
                    <a:pt x="297085" y="330041"/>
                    <a:pt x="348996" y="374999"/>
                    <a:pt x="435578" y="443770"/>
                  </a:cubicBezTo>
                  <a:cubicBezTo>
                    <a:pt x="516636" y="507397"/>
                    <a:pt x="565690" y="547497"/>
                    <a:pt x="582930" y="564166"/>
                  </a:cubicBezTo>
                  <a:cubicBezTo>
                    <a:pt x="625983" y="605028"/>
                    <a:pt x="656463" y="644081"/>
                    <a:pt x="674465" y="681323"/>
                  </a:cubicBezTo>
                  <a:cubicBezTo>
                    <a:pt x="692468" y="718566"/>
                    <a:pt x="701421" y="759333"/>
                    <a:pt x="701421" y="803529"/>
                  </a:cubicBezTo>
                  <a:cubicBezTo>
                    <a:pt x="701421" y="889445"/>
                    <a:pt x="669798" y="960501"/>
                    <a:pt x="606552" y="1016508"/>
                  </a:cubicBezTo>
                  <a:cubicBezTo>
                    <a:pt x="543306" y="1072515"/>
                    <a:pt x="460820" y="1100518"/>
                    <a:pt x="359093" y="1100518"/>
                  </a:cubicBezTo>
                  <a:cubicBezTo>
                    <a:pt x="279654" y="1100518"/>
                    <a:pt x="210408" y="1082231"/>
                    <a:pt x="151448" y="1045655"/>
                  </a:cubicBezTo>
                  <a:cubicBezTo>
                    <a:pt x="92488" y="1009079"/>
                    <a:pt x="42006" y="951643"/>
                    <a:pt x="0" y="873252"/>
                  </a:cubicBezTo>
                  <a:lnTo>
                    <a:pt x="178498" y="772097"/>
                  </a:lnTo>
                  <a:cubicBezTo>
                    <a:pt x="232220" y="864680"/>
                    <a:pt x="293941" y="910971"/>
                    <a:pt x="363855" y="910971"/>
                  </a:cubicBezTo>
                  <a:cubicBezTo>
                    <a:pt x="400336" y="910971"/>
                    <a:pt x="430911" y="900970"/>
                    <a:pt x="455772" y="881063"/>
                  </a:cubicBezTo>
                  <a:cubicBezTo>
                    <a:pt x="480536" y="861155"/>
                    <a:pt x="493014" y="838105"/>
                    <a:pt x="493014" y="812006"/>
                  </a:cubicBezTo>
                  <a:cubicBezTo>
                    <a:pt x="493014" y="788289"/>
                    <a:pt x="483680" y="764572"/>
                    <a:pt x="464915" y="740759"/>
                  </a:cubicBezTo>
                  <a:cubicBezTo>
                    <a:pt x="446151" y="717042"/>
                    <a:pt x="404908" y="680657"/>
                    <a:pt x="341090" y="631793"/>
                  </a:cubicBezTo>
                  <a:cubicBezTo>
                    <a:pt x="219551" y="538734"/>
                    <a:pt x="141065" y="466916"/>
                    <a:pt x="105633" y="416338"/>
                  </a:cubicBezTo>
                  <a:cubicBezTo>
                    <a:pt x="70199" y="365760"/>
                    <a:pt x="52483" y="315278"/>
                    <a:pt x="52483" y="264986"/>
                  </a:cubicBezTo>
                  <a:cubicBezTo>
                    <a:pt x="52483" y="192310"/>
                    <a:pt x="82010" y="130016"/>
                    <a:pt x="140970" y="78010"/>
                  </a:cubicBezTo>
                  <a:cubicBezTo>
                    <a:pt x="199930" y="26003"/>
                    <a:pt x="272701" y="0"/>
                    <a:pt x="359283" y="0"/>
                  </a:cubicBezTo>
                  <a:cubicBezTo>
                    <a:pt x="415004" y="0"/>
                    <a:pt x="467963" y="12097"/>
                    <a:pt x="518350" y="36290"/>
                  </a:cubicBezTo>
                  <a:cubicBezTo>
                    <a:pt x="568547" y="60579"/>
                    <a:pt x="623031" y="104775"/>
                    <a:pt x="681800" y="1688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36538" y="6522307"/>
              <a:ext cx="64950" cy="123341"/>
            </a:xfrm>
            <a:custGeom>
              <a:rect b="b" l="l" r="r" t="t"/>
              <a:pathLst>
                <a:path extrusionOk="0" h="1099756" w="579120">
                  <a:moveTo>
                    <a:pt x="0" y="0"/>
                  </a:moveTo>
                  <a:lnTo>
                    <a:pt x="579120" y="0"/>
                  </a:lnTo>
                  <a:lnTo>
                    <a:pt x="579120" y="196596"/>
                  </a:lnTo>
                  <a:lnTo>
                    <a:pt x="388239" y="196596"/>
                  </a:lnTo>
                  <a:lnTo>
                    <a:pt x="388239" y="1099757"/>
                  </a:lnTo>
                  <a:lnTo>
                    <a:pt x="185928" y="1099757"/>
                  </a:lnTo>
                  <a:lnTo>
                    <a:pt x="185928" y="196596"/>
                  </a:lnTo>
                  <a:lnTo>
                    <a:pt x="0" y="196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420278" y="6522307"/>
              <a:ext cx="75312" cy="123331"/>
            </a:xfrm>
            <a:custGeom>
              <a:rect b="b" l="l" r="r" t="t"/>
              <a:pathLst>
                <a:path extrusionOk="0" h="1099661" w="671512">
                  <a:moveTo>
                    <a:pt x="0" y="0"/>
                  </a:moveTo>
                  <a:lnTo>
                    <a:pt x="211360" y="0"/>
                  </a:lnTo>
                  <a:cubicBezTo>
                    <a:pt x="327089" y="0"/>
                    <a:pt x="409480" y="10858"/>
                    <a:pt x="458629" y="32480"/>
                  </a:cubicBezTo>
                  <a:cubicBezTo>
                    <a:pt x="507682" y="54197"/>
                    <a:pt x="547211" y="90202"/>
                    <a:pt x="577120" y="140494"/>
                  </a:cubicBezTo>
                  <a:cubicBezTo>
                    <a:pt x="607029" y="190881"/>
                    <a:pt x="621982" y="250412"/>
                    <a:pt x="621982" y="319183"/>
                  </a:cubicBezTo>
                  <a:cubicBezTo>
                    <a:pt x="621982" y="391478"/>
                    <a:pt x="605504" y="451866"/>
                    <a:pt x="572453" y="500444"/>
                  </a:cubicBezTo>
                  <a:cubicBezTo>
                    <a:pt x="539496" y="549021"/>
                    <a:pt x="489681" y="585788"/>
                    <a:pt x="423291" y="610743"/>
                  </a:cubicBezTo>
                  <a:lnTo>
                    <a:pt x="671513" y="1099661"/>
                  </a:lnTo>
                  <a:lnTo>
                    <a:pt x="453485" y="1099661"/>
                  </a:lnTo>
                  <a:lnTo>
                    <a:pt x="217837" y="633889"/>
                  </a:lnTo>
                  <a:lnTo>
                    <a:pt x="199549" y="633889"/>
                  </a:lnTo>
                  <a:lnTo>
                    <a:pt x="199549" y="1099661"/>
                  </a:lnTo>
                  <a:lnTo>
                    <a:pt x="95" y="1099661"/>
                  </a:lnTo>
                  <a:lnTo>
                    <a:pt x="95" y="0"/>
                  </a:lnTo>
                  <a:close/>
                  <a:moveTo>
                    <a:pt x="199454" y="429863"/>
                  </a:moveTo>
                  <a:lnTo>
                    <a:pt x="261938" y="429863"/>
                  </a:lnTo>
                  <a:cubicBezTo>
                    <a:pt x="325374" y="429863"/>
                    <a:pt x="368998" y="421100"/>
                    <a:pt x="392906" y="403574"/>
                  </a:cubicBezTo>
                  <a:cubicBezTo>
                    <a:pt x="416814" y="386048"/>
                    <a:pt x="428720" y="357092"/>
                    <a:pt x="428720" y="316516"/>
                  </a:cubicBezTo>
                  <a:cubicBezTo>
                    <a:pt x="428720" y="292513"/>
                    <a:pt x="422815" y="271653"/>
                    <a:pt x="411004" y="253936"/>
                  </a:cubicBezTo>
                  <a:cubicBezTo>
                    <a:pt x="399193" y="236220"/>
                    <a:pt x="383286" y="223456"/>
                    <a:pt x="363379" y="215646"/>
                  </a:cubicBezTo>
                  <a:cubicBezTo>
                    <a:pt x="343471" y="207931"/>
                    <a:pt x="307086" y="204025"/>
                    <a:pt x="254032" y="204025"/>
                  </a:cubicBezTo>
                  <a:lnTo>
                    <a:pt x="199358" y="204025"/>
                  </a:lnTo>
                  <a:lnTo>
                    <a:pt x="199358" y="4298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504468" y="6522307"/>
              <a:ext cx="122156" cy="123437"/>
            </a:xfrm>
            <a:custGeom>
              <a:rect b="b" l="l" r="r" t="t"/>
              <a:pathLst>
                <a:path extrusionOk="0" h="1100613" w="1089184">
                  <a:moveTo>
                    <a:pt x="546735" y="0"/>
                  </a:moveTo>
                  <a:cubicBezTo>
                    <a:pt x="694944" y="0"/>
                    <a:pt x="822484" y="53626"/>
                    <a:pt x="929164" y="160973"/>
                  </a:cubicBezTo>
                  <a:cubicBezTo>
                    <a:pt x="1035844" y="268319"/>
                    <a:pt x="1089184" y="399098"/>
                    <a:pt x="1089184" y="553498"/>
                  </a:cubicBezTo>
                  <a:cubicBezTo>
                    <a:pt x="1089184" y="706374"/>
                    <a:pt x="1036511" y="835819"/>
                    <a:pt x="931259" y="941737"/>
                  </a:cubicBezTo>
                  <a:cubicBezTo>
                    <a:pt x="826008" y="1047655"/>
                    <a:pt x="698278" y="1100614"/>
                    <a:pt x="548164" y="1100614"/>
                  </a:cubicBezTo>
                  <a:cubicBezTo>
                    <a:pt x="390906" y="1100614"/>
                    <a:pt x="260223" y="1046226"/>
                    <a:pt x="156115" y="937451"/>
                  </a:cubicBezTo>
                  <a:cubicBezTo>
                    <a:pt x="52007" y="828675"/>
                    <a:pt x="0" y="699516"/>
                    <a:pt x="0" y="549974"/>
                  </a:cubicBezTo>
                  <a:cubicBezTo>
                    <a:pt x="0" y="449771"/>
                    <a:pt x="24194" y="357664"/>
                    <a:pt x="72676" y="273558"/>
                  </a:cubicBezTo>
                  <a:cubicBezTo>
                    <a:pt x="121158" y="189548"/>
                    <a:pt x="187833" y="122873"/>
                    <a:pt x="272605" y="73723"/>
                  </a:cubicBezTo>
                  <a:cubicBezTo>
                    <a:pt x="357474" y="24574"/>
                    <a:pt x="448818" y="0"/>
                    <a:pt x="546735" y="0"/>
                  </a:cubicBezTo>
                  <a:close/>
                  <a:moveTo>
                    <a:pt x="544639" y="195167"/>
                  </a:moveTo>
                  <a:cubicBezTo>
                    <a:pt x="447675" y="195167"/>
                    <a:pt x="366141" y="228886"/>
                    <a:pt x="300038" y="296323"/>
                  </a:cubicBezTo>
                  <a:cubicBezTo>
                    <a:pt x="233934" y="363760"/>
                    <a:pt x="200883" y="449485"/>
                    <a:pt x="200883" y="553498"/>
                  </a:cubicBezTo>
                  <a:cubicBezTo>
                    <a:pt x="200883" y="669322"/>
                    <a:pt x="242507" y="761048"/>
                    <a:pt x="325660" y="828485"/>
                  </a:cubicBezTo>
                  <a:cubicBezTo>
                    <a:pt x="390335" y="881158"/>
                    <a:pt x="464439" y="907542"/>
                    <a:pt x="548164" y="907542"/>
                  </a:cubicBezTo>
                  <a:cubicBezTo>
                    <a:pt x="642747" y="907542"/>
                    <a:pt x="723329" y="873347"/>
                    <a:pt x="789908" y="804958"/>
                  </a:cubicBezTo>
                  <a:cubicBezTo>
                    <a:pt x="856488" y="736568"/>
                    <a:pt x="889731" y="652272"/>
                    <a:pt x="889731" y="552069"/>
                  </a:cubicBezTo>
                  <a:cubicBezTo>
                    <a:pt x="889731" y="452342"/>
                    <a:pt x="856202" y="367951"/>
                    <a:pt x="789147" y="298799"/>
                  </a:cubicBezTo>
                  <a:cubicBezTo>
                    <a:pt x="722186" y="229648"/>
                    <a:pt x="640652" y="195167"/>
                    <a:pt x="544639" y="1951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50861" y="6572408"/>
              <a:ext cx="179095" cy="105264"/>
            </a:xfrm>
            <a:custGeom>
              <a:rect b="b" l="l" r="r" t="t"/>
              <a:pathLst>
                <a:path extrusionOk="0" h="938572" w="1596871">
                  <a:moveTo>
                    <a:pt x="929866" y="348739"/>
                  </a:moveTo>
                  <a:cubicBezTo>
                    <a:pt x="929866" y="348739"/>
                    <a:pt x="136148" y="504282"/>
                    <a:pt x="12704" y="252822"/>
                  </a:cubicBezTo>
                  <a:cubicBezTo>
                    <a:pt x="-4441" y="217961"/>
                    <a:pt x="-3870" y="176813"/>
                    <a:pt x="12228" y="141475"/>
                  </a:cubicBezTo>
                  <a:cubicBezTo>
                    <a:pt x="70044" y="14888"/>
                    <a:pt x="312075" y="-198853"/>
                    <a:pt x="992731" y="413985"/>
                  </a:cubicBezTo>
                  <a:lnTo>
                    <a:pt x="1385352" y="837181"/>
                  </a:lnTo>
                  <a:cubicBezTo>
                    <a:pt x="1385352" y="837181"/>
                    <a:pt x="1609285" y="1143124"/>
                    <a:pt x="1596331" y="692115"/>
                  </a:cubicBezTo>
                  <a:cubicBezTo>
                    <a:pt x="1583377" y="241011"/>
                    <a:pt x="1548039" y="187195"/>
                    <a:pt x="1548039" y="187195"/>
                  </a:cubicBezTo>
                  <a:lnTo>
                    <a:pt x="929866" y="3487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12109" y="6458044"/>
              <a:ext cx="146205" cy="156178"/>
            </a:xfrm>
            <a:custGeom>
              <a:rect b="b" l="l" r="r" t="t"/>
              <a:pathLst>
                <a:path extrusionOk="0" h="1392536" w="1303615">
                  <a:moveTo>
                    <a:pt x="720952" y="1099350"/>
                  </a:moveTo>
                  <a:lnTo>
                    <a:pt x="110209" y="1206983"/>
                  </a:lnTo>
                  <a:cubicBezTo>
                    <a:pt x="110209" y="1206983"/>
                    <a:pt x="15531" y="557282"/>
                    <a:pt x="4386" y="347542"/>
                  </a:cubicBezTo>
                  <a:cubicBezTo>
                    <a:pt x="-6758" y="137801"/>
                    <a:pt x="-17902" y="-213004"/>
                    <a:pt x="258704" y="173044"/>
                  </a:cubicBezTo>
                  <a:cubicBezTo>
                    <a:pt x="535310" y="559092"/>
                    <a:pt x="719047" y="1106684"/>
                    <a:pt x="736383" y="1140117"/>
                  </a:cubicBezTo>
                  <a:cubicBezTo>
                    <a:pt x="753718" y="1173550"/>
                    <a:pt x="909642" y="1425962"/>
                    <a:pt x="1191773" y="1388815"/>
                  </a:cubicBezTo>
                  <a:cubicBezTo>
                    <a:pt x="1191773" y="1388815"/>
                    <a:pt x="1397227" y="1364050"/>
                    <a:pt x="1251209" y="1227938"/>
                  </a:cubicBezTo>
                  <a:cubicBezTo>
                    <a:pt x="1105191" y="1092016"/>
                    <a:pt x="965364" y="1084586"/>
                    <a:pt x="720952" y="109935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a64991d22_0_113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기능 - 배포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4" name="Google Shape;294;g2ca64991d22_0_113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16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5" name="Google Shape;295;g2ca64991d22_0_113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배포</a:t>
            </a:r>
            <a:endParaRPr/>
          </a:p>
        </p:txBody>
      </p:sp>
      <p:sp>
        <p:nvSpPr>
          <p:cNvPr id="296" name="Google Shape;296;g2ca64991d22_0_113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97" name="Google Shape;297;g2ca64991d22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350" y="1686475"/>
            <a:ext cx="6843049" cy="49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a64991d22_0_152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기능 - 시연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3" name="Google Shape;303;g2ca64991d22_0_152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17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4" name="Google Shape;304;g2ca64991d22_0_152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시연</a:t>
            </a:r>
            <a:endParaRPr/>
          </a:p>
        </p:txBody>
      </p:sp>
      <p:sp>
        <p:nvSpPr>
          <p:cNvPr id="305" name="Google Shape;305;g2ca64991d22_0_152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6" name="Google Shape;306;g2ca64991d22_0_152"/>
          <p:cNvSpPr txBox="1"/>
          <p:nvPr/>
        </p:nvSpPr>
        <p:spPr>
          <a:xfrm>
            <a:off x="737850" y="1853200"/>
            <a:ext cx="2752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u="sng">
                <a:solidFill>
                  <a:schemeClr val="hlink"/>
                </a:solidFill>
                <a:hlinkClick r:id="rId3"/>
              </a:rPr>
              <a:t>http://172.10.40.174:30000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b5b6c4429_0_0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cb5b6c4429_0_0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cb5b6c4429_0_0"/>
          <p:cNvSpPr txBox="1"/>
          <p:nvPr>
            <p:ph idx="2" type="body"/>
          </p:nvPr>
        </p:nvSpPr>
        <p:spPr>
          <a:xfrm>
            <a:off x="3895885" y="1268871"/>
            <a:ext cx="4400100" cy="24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cb5b6c4429_0_0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"/>
          <p:cNvSpPr/>
          <p:nvPr/>
        </p:nvSpPr>
        <p:spPr>
          <a:xfrm>
            <a:off x="0" y="2776205"/>
            <a:ext cx="7765473" cy="1573002"/>
          </a:xfrm>
          <a:prstGeom prst="rect">
            <a:avLst/>
          </a:prstGeom>
          <a:gradFill>
            <a:gsLst>
              <a:gs pos="0">
                <a:srgbClr val="004ABF"/>
              </a:gs>
              <a:gs pos="1000">
                <a:srgbClr val="004ABF"/>
              </a:gs>
              <a:gs pos="87000">
                <a:srgbClr val="00317F">
                  <a:alpha val="0"/>
                </a:srgbClr>
              </a:gs>
              <a:gs pos="100000">
                <a:srgbClr val="00317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회고</a:t>
            </a:r>
            <a:endParaRPr i="0" sz="2400" u="none" cap="none" strike="noStrik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1167326" y="1442165"/>
            <a:ext cx="107240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ko-KR" sz="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 txBox="1"/>
          <p:nvPr/>
        </p:nvSpPr>
        <p:spPr>
          <a:xfrm>
            <a:off x="411566" y="2261088"/>
            <a:ext cx="985847" cy="282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757D92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endParaRPr b="1" i="0" sz="1600" u="none" cap="none" strike="noStrike">
              <a:solidFill>
                <a:srgbClr val="757D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5"/>
          <p:cNvGrpSpPr/>
          <p:nvPr/>
        </p:nvGrpSpPr>
        <p:grpSpPr>
          <a:xfrm>
            <a:off x="694850" y="5966909"/>
            <a:ext cx="3079369" cy="493672"/>
            <a:chOff x="694850" y="5966909"/>
            <a:chExt cx="3079369" cy="493672"/>
          </a:xfrm>
        </p:grpSpPr>
        <p:sp>
          <p:nvSpPr>
            <p:cNvPr id="324" name="Google Shape;324;p5"/>
            <p:cNvSpPr txBox="1"/>
            <p:nvPr/>
          </p:nvSpPr>
          <p:spPr>
            <a:xfrm>
              <a:off x="694850" y="6322082"/>
              <a:ext cx="3079369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ⓒ 2023. OKESTRO CLOUD, All Rights Reserved.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" name="Google Shape;325;p5"/>
            <p:cNvGrpSpPr/>
            <p:nvPr/>
          </p:nvGrpSpPr>
          <p:grpSpPr>
            <a:xfrm>
              <a:off x="694850" y="5966909"/>
              <a:ext cx="1088014" cy="222907"/>
              <a:chOff x="550861" y="6458044"/>
              <a:chExt cx="1075763" cy="219628"/>
            </a:xfrm>
          </p:grpSpPr>
          <p:sp>
            <p:nvSpPr>
              <p:cNvPr id="326" name="Google Shape;326;p5"/>
              <p:cNvSpPr/>
              <p:nvPr/>
            </p:nvSpPr>
            <p:spPr>
              <a:xfrm>
                <a:off x="922458" y="6522307"/>
                <a:ext cx="122156" cy="123437"/>
              </a:xfrm>
              <a:custGeom>
                <a:rect b="b" l="l" r="r" t="t"/>
                <a:pathLst>
                  <a:path extrusionOk="0" h="1100613" w="1089183">
                    <a:moveTo>
                      <a:pt x="546735" y="0"/>
                    </a:moveTo>
                    <a:cubicBezTo>
                      <a:pt x="694944" y="0"/>
                      <a:pt x="822484" y="53626"/>
                      <a:pt x="929164" y="160973"/>
                    </a:cubicBezTo>
                    <a:cubicBezTo>
                      <a:pt x="1035844" y="268319"/>
                      <a:pt x="1089184" y="399098"/>
                      <a:pt x="1089184" y="553498"/>
                    </a:cubicBezTo>
                    <a:cubicBezTo>
                      <a:pt x="1089184" y="706374"/>
                      <a:pt x="1036511" y="835819"/>
                      <a:pt x="931259" y="941737"/>
                    </a:cubicBezTo>
                    <a:cubicBezTo>
                      <a:pt x="826008" y="1047655"/>
                      <a:pt x="698278" y="1100614"/>
                      <a:pt x="548164" y="1100614"/>
                    </a:cubicBezTo>
                    <a:cubicBezTo>
                      <a:pt x="390906" y="1100614"/>
                      <a:pt x="260223" y="1046226"/>
                      <a:pt x="156115" y="937451"/>
                    </a:cubicBezTo>
                    <a:cubicBezTo>
                      <a:pt x="52006" y="828675"/>
                      <a:pt x="0" y="699516"/>
                      <a:pt x="0" y="549974"/>
                    </a:cubicBezTo>
                    <a:cubicBezTo>
                      <a:pt x="0" y="449771"/>
                      <a:pt x="24194" y="357664"/>
                      <a:pt x="72676" y="273558"/>
                    </a:cubicBezTo>
                    <a:cubicBezTo>
                      <a:pt x="121158" y="189548"/>
                      <a:pt x="187833" y="122873"/>
                      <a:pt x="272605" y="73723"/>
                    </a:cubicBezTo>
                    <a:cubicBezTo>
                      <a:pt x="357473" y="24574"/>
                      <a:pt x="448818" y="0"/>
                      <a:pt x="546735" y="0"/>
                    </a:cubicBezTo>
                    <a:close/>
                    <a:moveTo>
                      <a:pt x="544639" y="195167"/>
                    </a:moveTo>
                    <a:cubicBezTo>
                      <a:pt x="447675" y="195167"/>
                      <a:pt x="366141" y="228886"/>
                      <a:pt x="300038" y="296323"/>
                    </a:cubicBezTo>
                    <a:cubicBezTo>
                      <a:pt x="233934" y="363760"/>
                      <a:pt x="200882" y="449485"/>
                      <a:pt x="200882" y="553498"/>
                    </a:cubicBezTo>
                    <a:cubicBezTo>
                      <a:pt x="200882" y="669322"/>
                      <a:pt x="242506" y="761048"/>
                      <a:pt x="325660" y="828485"/>
                    </a:cubicBezTo>
                    <a:cubicBezTo>
                      <a:pt x="390334" y="881158"/>
                      <a:pt x="464439" y="907542"/>
                      <a:pt x="548164" y="907542"/>
                    </a:cubicBezTo>
                    <a:cubicBezTo>
                      <a:pt x="642747" y="907542"/>
                      <a:pt x="723329" y="873347"/>
                      <a:pt x="789908" y="804958"/>
                    </a:cubicBezTo>
                    <a:cubicBezTo>
                      <a:pt x="856488" y="736568"/>
                      <a:pt x="889730" y="652272"/>
                      <a:pt x="889730" y="552069"/>
                    </a:cubicBezTo>
                    <a:cubicBezTo>
                      <a:pt x="889730" y="452342"/>
                      <a:pt x="856202" y="367951"/>
                      <a:pt x="789146" y="298799"/>
                    </a:cubicBezTo>
                    <a:cubicBezTo>
                      <a:pt x="722186" y="229648"/>
                      <a:pt x="640651" y="195167"/>
                      <a:pt x="544639" y="195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1062571" y="6522307"/>
                <a:ext cx="85354" cy="123341"/>
              </a:xfrm>
              <a:custGeom>
                <a:rect b="b" l="l" r="r" t="t"/>
                <a:pathLst>
                  <a:path extrusionOk="0" h="1099756" w="761047">
                    <a:moveTo>
                      <a:pt x="0" y="0"/>
                    </a:moveTo>
                    <a:lnTo>
                      <a:pt x="201549" y="0"/>
                    </a:lnTo>
                    <a:lnTo>
                      <a:pt x="201549" y="379095"/>
                    </a:lnTo>
                    <a:lnTo>
                      <a:pt x="485966" y="0"/>
                    </a:lnTo>
                    <a:lnTo>
                      <a:pt x="725424" y="0"/>
                    </a:lnTo>
                    <a:lnTo>
                      <a:pt x="359569" y="490823"/>
                    </a:lnTo>
                    <a:lnTo>
                      <a:pt x="761047" y="1099757"/>
                    </a:lnTo>
                    <a:lnTo>
                      <a:pt x="524542" y="1099757"/>
                    </a:lnTo>
                    <a:lnTo>
                      <a:pt x="201549" y="611124"/>
                    </a:lnTo>
                    <a:lnTo>
                      <a:pt x="201549" y="1099757"/>
                    </a:lnTo>
                    <a:lnTo>
                      <a:pt x="0" y="1099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1163394" y="6522307"/>
                <a:ext cx="65581" cy="123331"/>
              </a:xfrm>
              <a:custGeom>
                <a:rect b="b" l="l" r="r" t="t"/>
                <a:pathLst>
                  <a:path extrusionOk="0" h="1099661" w="584739">
                    <a:moveTo>
                      <a:pt x="0" y="0"/>
                    </a:moveTo>
                    <a:lnTo>
                      <a:pt x="584740" y="0"/>
                    </a:lnTo>
                    <a:lnTo>
                      <a:pt x="584740" y="204883"/>
                    </a:lnTo>
                    <a:lnTo>
                      <a:pt x="202406" y="204883"/>
                    </a:lnTo>
                    <a:lnTo>
                      <a:pt x="202406" y="392621"/>
                    </a:lnTo>
                    <a:lnTo>
                      <a:pt x="584740" y="392621"/>
                    </a:lnTo>
                    <a:lnTo>
                      <a:pt x="584740" y="593693"/>
                    </a:lnTo>
                    <a:lnTo>
                      <a:pt x="202406" y="593693"/>
                    </a:lnTo>
                    <a:lnTo>
                      <a:pt x="202406" y="894112"/>
                    </a:lnTo>
                    <a:lnTo>
                      <a:pt x="584740" y="894112"/>
                    </a:lnTo>
                    <a:lnTo>
                      <a:pt x="584740" y="1099661"/>
                    </a:lnTo>
                    <a:lnTo>
                      <a:pt x="0" y="1099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1245757" y="6522296"/>
                <a:ext cx="78667" cy="123427"/>
              </a:xfrm>
              <a:custGeom>
                <a:rect b="b" l="l" r="r" t="t"/>
                <a:pathLst>
                  <a:path extrusionOk="0" h="1100518" w="701421">
                    <a:moveTo>
                      <a:pt x="681800" y="168878"/>
                    </a:moveTo>
                    <a:lnTo>
                      <a:pt x="524542" y="299275"/>
                    </a:lnTo>
                    <a:cubicBezTo>
                      <a:pt x="469297" y="227076"/>
                      <a:pt x="413099" y="190976"/>
                      <a:pt x="355854" y="190976"/>
                    </a:cubicBezTo>
                    <a:cubicBezTo>
                      <a:pt x="328041" y="190976"/>
                      <a:pt x="305181" y="198025"/>
                      <a:pt x="287464" y="212027"/>
                    </a:cubicBezTo>
                    <a:cubicBezTo>
                      <a:pt x="269748" y="226028"/>
                      <a:pt x="260890" y="241840"/>
                      <a:pt x="260890" y="259366"/>
                    </a:cubicBezTo>
                    <a:cubicBezTo>
                      <a:pt x="260890" y="276892"/>
                      <a:pt x="267176" y="293561"/>
                      <a:pt x="279845" y="309182"/>
                    </a:cubicBezTo>
                    <a:cubicBezTo>
                      <a:pt x="297085" y="330041"/>
                      <a:pt x="348996" y="374999"/>
                      <a:pt x="435578" y="443770"/>
                    </a:cubicBezTo>
                    <a:cubicBezTo>
                      <a:pt x="516636" y="507397"/>
                      <a:pt x="565690" y="547497"/>
                      <a:pt x="582930" y="564166"/>
                    </a:cubicBezTo>
                    <a:cubicBezTo>
                      <a:pt x="625983" y="605028"/>
                      <a:pt x="656463" y="644081"/>
                      <a:pt x="674465" y="681323"/>
                    </a:cubicBezTo>
                    <a:cubicBezTo>
                      <a:pt x="692468" y="718566"/>
                      <a:pt x="701421" y="759333"/>
                      <a:pt x="701421" y="803529"/>
                    </a:cubicBezTo>
                    <a:cubicBezTo>
                      <a:pt x="701421" y="889445"/>
                      <a:pt x="669798" y="960501"/>
                      <a:pt x="606552" y="1016508"/>
                    </a:cubicBezTo>
                    <a:cubicBezTo>
                      <a:pt x="543306" y="1072515"/>
                      <a:pt x="460820" y="1100518"/>
                      <a:pt x="359093" y="1100518"/>
                    </a:cubicBezTo>
                    <a:cubicBezTo>
                      <a:pt x="279654" y="1100518"/>
                      <a:pt x="210408" y="1082231"/>
                      <a:pt x="151448" y="1045655"/>
                    </a:cubicBezTo>
                    <a:cubicBezTo>
                      <a:pt x="92488" y="1009079"/>
                      <a:pt x="42006" y="951643"/>
                      <a:pt x="0" y="873252"/>
                    </a:cubicBezTo>
                    <a:lnTo>
                      <a:pt x="178498" y="772097"/>
                    </a:lnTo>
                    <a:cubicBezTo>
                      <a:pt x="232220" y="864680"/>
                      <a:pt x="293941" y="910971"/>
                      <a:pt x="363855" y="910971"/>
                    </a:cubicBezTo>
                    <a:cubicBezTo>
                      <a:pt x="400336" y="910971"/>
                      <a:pt x="430911" y="900970"/>
                      <a:pt x="455772" y="881063"/>
                    </a:cubicBezTo>
                    <a:cubicBezTo>
                      <a:pt x="480536" y="861155"/>
                      <a:pt x="493014" y="838105"/>
                      <a:pt x="493014" y="812006"/>
                    </a:cubicBezTo>
                    <a:cubicBezTo>
                      <a:pt x="493014" y="788289"/>
                      <a:pt x="483680" y="764572"/>
                      <a:pt x="464915" y="740759"/>
                    </a:cubicBezTo>
                    <a:cubicBezTo>
                      <a:pt x="446151" y="717042"/>
                      <a:pt x="404908" y="680657"/>
                      <a:pt x="341090" y="631793"/>
                    </a:cubicBezTo>
                    <a:cubicBezTo>
                      <a:pt x="219551" y="538734"/>
                      <a:pt x="141065" y="466916"/>
                      <a:pt x="105633" y="416338"/>
                    </a:cubicBezTo>
                    <a:cubicBezTo>
                      <a:pt x="70199" y="365760"/>
                      <a:pt x="52483" y="315278"/>
                      <a:pt x="52483" y="264986"/>
                    </a:cubicBezTo>
                    <a:cubicBezTo>
                      <a:pt x="52483" y="192310"/>
                      <a:pt x="82010" y="130016"/>
                      <a:pt x="140970" y="78010"/>
                    </a:cubicBezTo>
                    <a:cubicBezTo>
                      <a:pt x="199930" y="26003"/>
                      <a:pt x="272701" y="0"/>
                      <a:pt x="359283" y="0"/>
                    </a:cubicBezTo>
                    <a:cubicBezTo>
                      <a:pt x="415004" y="0"/>
                      <a:pt x="467963" y="12097"/>
                      <a:pt x="518350" y="36290"/>
                    </a:cubicBezTo>
                    <a:cubicBezTo>
                      <a:pt x="568547" y="60579"/>
                      <a:pt x="623031" y="104775"/>
                      <a:pt x="681800" y="1688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1336538" y="6522307"/>
                <a:ext cx="64950" cy="123341"/>
              </a:xfrm>
              <a:custGeom>
                <a:rect b="b" l="l" r="r" t="t"/>
                <a:pathLst>
                  <a:path extrusionOk="0" h="1099756" w="579120">
                    <a:moveTo>
                      <a:pt x="0" y="0"/>
                    </a:moveTo>
                    <a:lnTo>
                      <a:pt x="579120" y="0"/>
                    </a:lnTo>
                    <a:lnTo>
                      <a:pt x="579120" y="196596"/>
                    </a:lnTo>
                    <a:lnTo>
                      <a:pt x="388239" y="196596"/>
                    </a:lnTo>
                    <a:lnTo>
                      <a:pt x="388239" y="1099757"/>
                    </a:lnTo>
                    <a:lnTo>
                      <a:pt x="185928" y="1099757"/>
                    </a:lnTo>
                    <a:lnTo>
                      <a:pt x="185928" y="196596"/>
                    </a:lnTo>
                    <a:lnTo>
                      <a:pt x="0" y="196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1420278" y="6522307"/>
                <a:ext cx="75312" cy="123331"/>
              </a:xfrm>
              <a:custGeom>
                <a:rect b="b" l="l" r="r" t="t"/>
                <a:pathLst>
                  <a:path extrusionOk="0" h="1099661" w="671512">
                    <a:moveTo>
                      <a:pt x="0" y="0"/>
                    </a:moveTo>
                    <a:lnTo>
                      <a:pt x="211360" y="0"/>
                    </a:lnTo>
                    <a:cubicBezTo>
                      <a:pt x="327089" y="0"/>
                      <a:pt x="409480" y="10858"/>
                      <a:pt x="458629" y="32480"/>
                    </a:cubicBezTo>
                    <a:cubicBezTo>
                      <a:pt x="507682" y="54197"/>
                      <a:pt x="547211" y="90202"/>
                      <a:pt x="577120" y="140494"/>
                    </a:cubicBezTo>
                    <a:cubicBezTo>
                      <a:pt x="607029" y="190881"/>
                      <a:pt x="621982" y="250412"/>
                      <a:pt x="621982" y="319183"/>
                    </a:cubicBezTo>
                    <a:cubicBezTo>
                      <a:pt x="621982" y="391478"/>
                      <a:pt x="605504" y="451866"/>
                      <a:pt x="572453" y="500444"/>
                    </a:cubicBezTo>
                    <a:cubicBezTo>
                      <a:pt x="539496" y="549021"/>
                      <a:pt x="489681" y="585788"/>
                      <a:pt x="423291" y="610743"/>
                    </a:cubicBezTo>
                    <a:lnTo>
                      <a:pt x="671513" y="1099661"/>
                    </a:lnTo>
                    <a:lnTo>
                      <a:pt x="453485" y="1099661"/>
                    </a:lnTo>
                    <a:lnTo>
                      <a:pt x="217837" y="633889"/>
                    </a:lnTo>
                    <a:lnTo>
                      <a:pt x="199549" y="633889"/>
                    </a:lnTo>
                    <a:lnTo>
                      <a:pt x="199549" y="1099661"/>
                    </a:lnTo>
                    <a:lnTo>
                      <a:pt x="95" y="1099661"/>
                    </a:lnTo>
                    <a:lnTo>
                      <a:pt x="95" y="0"/>
                    </a:lnTo>
                    <a:close/>
                    <a:moveTo>
                      <a:pt x="199454" y="429863"/>
                    </a:moveTo>
                    <a:lnTo>
                      <a:pt x="261938" y="429863"/>
                    </a:lnTo>
                    <a:cubicBezTo>
                      <a:pt x="325374" y="429863"/>
                      <a:pt x="368998" y="421100"/>
                      <a:pt x="392906" y="403574"/>
                    </a:cubicBezTo>
                    <a:cubicBezTo>
                      <a:pt x="416814" y="386048"/>
                      <a:pt x="428720" y="357092"/>
                      <a:pt x="428720" y="316516"/>
                    </a:cubicBezTo>
                    <a:cubicBezTo>
                      <a:pt x="428720" y="292513"/>
                      <a:pt x="422815" y="271653"/>
                      <a:pt x="411004" y="253936"/>
                    </a:cubicBezTo>
                    <a:cubicBezTo>
                      <a:pt x="399193" y="236220"/>
                      <a:pt x="383286" y="223456"/>
                      <a:pt x="363379" y="215646"/>
                    </a:cubicBezTo>
                    <a:cubicBezTo>
                      <a:pt x="343471" y="207931"/>
                      <a:pt x="307086" y="204025"/>
                      <a:pt x="254032" y="204025"/>
                    </a:cubicBezTo>
                    <a:lnTo>
                      <a:pt x="199358" y="204025"/>
                    </a:lnTo>
                    <a:lnTo>
                      <a:pt x="199358" y="4298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1504468" y="6522307"/>
                <a:ext cx="122156" cy="123437"/>
              </a:xfrm>
              <a:custGeom>
                <a:rect b="b" l="l" r="r" t="t"/>
                <a:pathLst>
                  <a:path extrusionOk="0" h="1100613" w="1089184">
                    <a:moveTo>
                      <a:pt x="546735" y="0"/>
                    </a:moveTo>
                    <a:cubicBezTo>
                      <a:pt x="694944" y="0"/>
                      <a:pt x="822484" y="53626"/>
                      <a:pt x="929164" y="160973"/>
                    </a:cubicBezTo>
                    <a:cubicBezTo>
                      <a:pt x="1035844" y="268319"/>
                      <a:pt x="1089184" y="399098"/>
                      <a:pt x="1089184" y="553498"/>
                    </a:cubicBezTo>
                    <a:cubicBezTo>
                      <a:pt x="1089184" y="706374"/>
                      <a:pt x="1036511" y="835819"/>
                      <a:pt x="931259" y="941737"/>
                    </a:cubicBezTo>
                    <a:cubicBezTo>
                      <a:pt x="826008" y="1047655"/>
                      <a:pt x="698278" y="1100614"/>
                      <a:pt x="548164" y="1100614"/>
                    </a:cubicBezTo>
                    <a:cubicBezTo>
                      <a:pt x="390906" y="1100614"/>
                      <a:pt x="260223" y="1046226"/>
                      <a:pt x="156115" y="937451"/>
                    </a:cubicBezTo>
                    <a:cubicBezTo>
                      <a:pt x="52007" y="828675"/>
                      <a:pt x="0" y="699516"/>
                      <a:pt x="0" y="549974"/>
                    </a:cubicBezTo>
                    <a:cubicBezTo>
                      <a:pt x="0" y="449771"/>
                      <a:pt x="24194" y="357664"/>
                      <a:pt x="72676" y="273558"/>
                    </a:cubicBezTo>
                    <a:cubicBezTo>
                      <a:pt x="121158" y="189548"/>
                      <a:pt x="187833" y="122873"/>
                      <a:pt x="272605" y="73723"/>
                    </a:cubicBezTo>
                    <a:cubicBezTo>
                      <a:pt x="357474" y="24574"/>
                      <a:pt x="448818" y="0"/>
                      <a:pt x="546735" y="0"/>
                    </a:cubicBezTo>
                    <a:close/>
                    <a:moveTo>
                      <a:pt x="544639" y="195167"/>
                    </a:moveTo>
                    <a:cubicBezTo>
                      <a:pt x="447675" y="195167"/>
                      <a:pt x="366141" y="228886"/>
                      <a:pt x="300038" y="296323"/>
                    </a:cubicBezTo>
                    <a:cubicBezTo>
                      <a:pt x="233934" y="363760"/>
                      <a:pt x="200883" y="449485"/>
                      <a:pt x="200883" y="553498"/>
                    </a:cubicBezTo>
                    <a:cubicBezTo>
                      <a:pt x="200883" y="669322"/>
                      <a:pt x="242507" y="761048"/>
                      <a:pt x="325660" y="828485"/>
                    </a:cubicBezTo>
                    <a:cubicBezTo>
                      <a:pt x="390335" y="881158"/>
                      <a:pt x="464439" y="907542"/>
                      <a:pt x="548164" y="907542"/>
                    </a:cubicBezTo>
                    <a:cubicBezTo>
                      <a:pt x="642747" y="907542"/>
                      <a:pt x="723329" y="873347"/>
                      <a:pt x="789908" y="804958"/>
                    </a:cubicBezTo>
                    <a:cubicBezTo>
                      <a:pt x="856488" y="736568"/>
                      <a:pt x="889731" y="652272"/>
                      <a:pt x="889731" y="552069"/>
                    </a:cubicBezTo>
                    <a:cubicBezTo>
                      <a:pt x="889731" y="452342"/>
                      <a:pt x="856202" y="367951"/>
                      <a:pt x="789147" y="298799"/>
                    </a:cubicBezTo>
                    <a:cubicBezTo>
                      <a:pt x="722186" y="229648"/>
                      <a:pt x="640652" y="195167"/>
                      <a:pt x="544639" y="195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550861" y="6572408"/>
                <a:ext cx="179095" cy="105264"/>
              </a:xfrm>
              <a:custGeom>
                <a:rect b="b" l="l" r="r" t="t"/>
                <a:pathLst>
                  <a:path extrusionOk="0" h="938572" w="1596871">
                    <a:moveTo>
                      <a:pt x="929866" y="348739"/>
                    </a:moveTo>
                    <a:cubicBezTo>
                      <a:pt x="929866" y="348739"/>
                      <a:pt x="136148" y="504282"/>
                      <a:pt x="12704" y="252822"/>
                    </a:cubicBezTo>
                    <a:cubicBezTo>
                      <a:pt x="-4441" y="217961"/>
                      <a:pt x="-3870" y="176813"/>
                      <a:pt x="12228" y="141475"/>
                    </a:cubicBezTo>
                    <a:cubicBezTo>
                      <a:pt x="70044" y="14888"/>
                      <a:pt x="312075" y="-198853"/>
                      <a:pt x="992731" y="413985"/>
                    </a:cubicBezTo>
                    <a:lnTo>
                      <a:pt x="1385352" y="837181"/>
                    </a:lnTo>
                    <a:cubicBezTo>
                      <a:pt x="1385352" y="837181"/>
                      <a:pt x="1609285" y="1143124"/>
                      <a:pt x="1596331" y="692115"/>
                    </a:cubicBezTo>
                    <a:cubicBezTo>
                      <a:pt x="1583377" y="241011"/>
                      <a:pt x="1548039" y="187195"/>
                      <a:pt x="1548039" y="187195"/>
                    </a:cubicBezTo>
                    <a:lnTo>
                      <a:pt x="929866" y="34873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712109" y="6458044"/>
                <a:ext cx="146205" cy="156178"/>
              </a:xfrm>
              <a:custGeom>
                <a:rect b="b" l="l" r="r" t="t"/>
                <a:pathLst>
                  <a:path extrusionOk="0" h="1392536" w="1303615">
                    <a:moveTo>
                      <a:pt x="720952" y="1099350"/>
                    </a:moveTo>
                    <a:lnTo>
                      <a:pt x="110209" y="1206983"/>
                    </a:lnTo>
                    <a:cubicBezTo>
                      <a:pt x="110209" y="1206983"/>
                      <a:pt x="15531" y="557282"/>
                      <a:pt x="4386" y="347542"/>
                    </a:cubicBezTo>
                    <a:cubicBezTo>
                      <a:pt x="-6758" y="137801"/>
                      <a:pt x="-17902" y="-213004"/>
                      <a:pt x="258704" y="173044"/>
                    </a:cubicBezTo>
                    <a:cubicBezTo>
                      <a:pt x="535310" y="559092"/>
                      <a:pt x="719047" y="1106684"/>
                      <a:pt x="736383" y="1140117"/>
                    </a:cubicBezTo>
                    <a:cubicBezTo>
                      <a:pt x="753718" y="1173550"/>
                      <a:pt x="909642" y="1425962"/>
                      <a:pt x="1191773" y="1388815"/>
                    </a:cubicBezTo>
                    <a:cubicBezTo>
                      <a:pt x="1191773" y="1388815"/>
                      <a:pt x="1397227" y="1364050"/>
                      <a:pt x="1251209" y="1227938"/>
                    </a:cubicBezTo>
                    <a:cubicBezTo>
                      <a:pt x="1105191" y="1092016"/>
                      <a:pt x="965364" y="1084586"/>
                      <a:pt x="720952" y="109935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a64991d22_0_191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및 아쉬운 점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0" name="Google Shape;340;g2ca64991d22_0_191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18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1" name="Google Shape;341;g2ca64991d22_0_191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구</a:t>
            </a:r>
            <a:r>
              <a:rPr lang="ko-KR"/>
              <a:t>현 및 아쉬운 점</a:t>
            </a:r>
            <a:endParaRPr/>
          </a:p>
        </p:txBody>
      </p:sp>
      <p:sp>
        <p:nvSpPr>
          <p:cNvPr id="342" name="Google Shape;342;g2ca64991d22_0_191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3" name="Google Shape;343;g2ca64991d22_0_191"/>
          <p:cNvSpPr txBox="1"/>
          <p:nvPr/>
        </p:nvSpPr>
        <p:spPr>
          <a:xfrm>
            <a:off x="690800" y="2431050"/>
            <a:ext cx="110583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Grafana 요청 수 오류</a:t>
            </a:r>
            <a:br>
              <a:rPr lang="ko-KR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BitBucket Git을 사용못하고 Private Github 사용</a:t>
            </a:r>
            <a:br>
              <a:rPr lang="ko-KR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Config Server에 배포할 때 Key 복사해서 이미지 생성(보안)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f2760eda4_1_279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중간 발표 때 잘못 알고 있었던 개념 - Service Mesh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9" name="Google Shape;349;g2bf2760eda4_1_279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19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0" name="Google Shape;350;g2bf2760eda4_1_279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Service Mesh vs (Spring Cloud + Netflix OSS)</a:t>
            </a:r>
            <a:endParaRPr/>
          </a:p>
        </p:txBody>
      </p:sp>
      <p:sp>
        <p:nvSpPr>
          <p:cNvPr id="351" name="Google Shape;351;g2bf2760eda4_1_279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</a:t>
            </a:r>
            <a:r>
              <a:rPr lang="ko-KR">
                <a:latin typeface="Do Hyeon"/>
                <a:ea typeface="Do Hyeon"/>
                <a:cs typeface="Do Hyeon"/>
                <a:sym typeface="Do Hyeon"/>
              </a:rPr>
              <a:t>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2" name="Google Shape;352;g2bf2760eda4_1_279"/>
          <p:cNvSpPr txBox="1"/>
          <p:nvPr/>
        </p:nvSpPr>
        <p:spPr>
          <a:xfrm>
            <a:off x="690800" y="1916125"/>
            <a:ext cx="11058300" cy="4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Service Mesh는 MicroService를 사이드카 패턴으로 배포하여 비즈니스 로직과 인프라 로직을 분리하는 디자인 패턴 (API Gateway와는 하는 역할이 다름)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중간 발표 때 Service Mesh가 하는 역할을 Eureka Server와 API Gateway가 한다고 생각해서 그게 Service Mesh라고 착각</a:t>
            </a:r>
            <a:b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53" name="Google Shape;353;g2bf2760eda4_1_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200" y="2811475"/>
            <a:ext cx="5235451" cy="315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a64991d22_0_12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Spring Cloud + Netflix OSS를 이용한 MSA 운영의 단점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9" name="Google Shape;359;g2ca64991d22_0_12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20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0" name="Google Shape;360;g2ca64991d22_0_12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Service Mesh vs (Spring Cloud + Netflix OSS)</a:t>
            </a:r>
            <a:endParaRPr/>
          </a:p>
        </p:txBody>
      </p:sp>
      <p:sp>
        <p:nvSpPr>
          <p:cNvPr id="361" name="Google Shape;361;g2ca64991d22_0_12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2" name="Google Shape;362;g2ca64991d22_0_12"/>
          <p:cNvSpPr txBox="1"/>
          <p:nvPr/>
        </p:nvSpPr>
        <p:spPr>
          <a:xfrm>
            <a:off x="690800" y="1916125"/>
            <a:ext cx="110583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Spring Cloud, Netflix OSS를 이용한 경우 : 스프링 클라우드로 기반 서비스를 먼저 구축하고 마이크로서비스 어플리케이션 자체도 내부 코드에 관리, 운영 기능을 제공하는 클라이언트 코드 탑재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현재 코드는 Microservice 내부에 Circuit Breaker, Monitoring, Tracing 등 인프라적 코드가 비즈니스 로직에 같이 포함되어 있다.(</a:t>
            </a: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비즈니스 로직과 컨트롤 로직이 동시에 들어가다 보니까 의존성 문제가 생김.)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Eureka Server, API Gateway, Config Server 등에서 SPOF 문제가 생길 수 있음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63" name="Google Shape;363;g2ca64991d2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00" y="3475073"/>
            <a:ext cx="7067601" cy="28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a64991d22_0_21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Service Mesh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9" name="Google Shape;369;g2ca64991d22_0_21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21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0" name="Google Shape;370;g2ca64991d22_0_21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Service Mesh vs (Spring Cloud + Netflix OSS)</a:t>
            </a:r>
            <a:endParaRPr/>
          </a:p>
        </p:txBody>
      </p:sp>
      <p:sp>
        <p:nvSpPr>
          <p:cNvPr id="371" name="Google Shape;371;g2ca64991d22_0_21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2" name="Google Shape;372;g2ca64991d22_0_21"/>
          <p:cNvSpPr txBox="1"/>
          <p:nvPr/>
        </p:nvSpPr>
        <p:spPr>
          <a:xfrm>
            <a:off x="690800" y="1916125"/>
            <a:ext cx="11058300" cy="4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Service Mesh는 MicroService를 사이드카 패턴으로 배포하여 비즈니스 로직과 인프라 로직을 분리하는 디자인 패턴.</a:t>
            </a:r>
            <a:b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Service Mesh 이용한 경우 장점</a:t>
            </a:r>
            <a:b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AutoNum type="arabicPeriod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마이크로서비스는 순수 비즈니스 로직에 집중하고, 컨테이너 관리, 운영 기능을 제공하는 별도의 사이드카 프록시 같이 배포해서 분리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Circuit Breaker, Monitoring, Tracing을 어플리케이션 레벨에서 구현할 필요가 없이 인프라 레벨에서 제공 받을 수 있다. </a:t>
            </a:r>
            <a:b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AutoNum type="arabicPeriod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폴리그랏 어플리케이션 지원</a:t>
            </a:r>
            <a:b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현재 마이크로서비스들은 Spring과 Java로 구현하여 문제 없지만 서비스 메시를 이용하면 다른 언어로 작성해도 지원가능</a:t>
            </a:r>
            <a:br>
              <a:rPr lang="ko-KR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a64991d22_0_40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프로젝트의 개선점 =&gt; 쿠버네티스를 더 활용하기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8" name="Google Shape;378;g2ca64991d22_0_40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22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9" name="Google Shape;379;g2ca64991d22_0_40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해</a:t>
            </a:r>
            <a:r>
              <a:rPr lang="ko-KR"/>
              <a:t>당 프로젝트의 개선점</a:t>
            </a:r>
            <a:endParaRPr/>
          </a:p>
        </p:txBody>
      </p:sp>
      <p:sp>
        <p:nvSpPr>
          <p:cNvPr id="380" name="Google Shape;380;g2ca64991d22_0_40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1" name="Google Shape;381;g2ca64991d22_0_40"/>
          <p:cNvSpPr txBox="1"/>
          <p:nvPr/>
        </p:nvSpPr>
        <p:spPr>
          <a:xfrm>
            <a:off x="690800" y="1916125"/>
            <a:ext cx="11058300" cy="4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Spring Eureka Server(Discovery-Service) =&gt; 쿠버네티스의 </a:t>
            </a:r>
            <a:r>
              <a:rPr lang="ko-KR">
                <a:solidFill>
                  <a:schemeClr val="dk1"/>
                </a:solidFill>
                <a:highlight>
                  <a:schemeClr val="accent4"/>
                </a:highlight>
                <a:latin typeface="Do Hyeon"/>
                <a:ea typeface="Do Hyeon"/>
                <a:cs typeface="Do Hyeon"/>
                <a:sym typeface="Do Hyeon"/>
              </a:rPr>
              <a:t>Service</a:t>
            </a: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를 사용해서 대체 가능</a:t>
            </a:r>
            <a:b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쿠버네티스의 Service를 사용하여 Spring Eureka Server를 대체할 수 있음.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Spring Cloud Config Server =&gt; 쿠버네티스의 </a:t>
            </a:r>
            <a:r>
              <a:rPr lang="ko-KR">
                <a:solidFill>
                  <a:schemeClr val="dk1"/>
                </a:solidFill>
                <a:highlight>
                  <a:schemeClr val="accent4"/>
                </a:highlight>
                <a:latin typeface="Do Hyeon"/>
                <a:ea typeface="Do Hyeon"/>
                <a:cs typeface="Do Hyeon"/>
                <a:sym typeface="Do Hyeon"/>
              </a:rPr>
              <a:t>ConfigMap, Secret</a:t>
            </a: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으로 대체 가능</a:t>
            </a:r>
            <a:b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Spring Cloud Config Server는 Git을 사용해 버전 관리나, 구성 정보를 한곳에 보관 가능 but 많은 양의 메모리 소비, 시작 비용.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마이크로서비스는 구성 서버에서 구성을 가져온 후에야 시작될 수 있어서 구성 서버가 작동될 때까지 기다려야 한다.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ConfigMap, Secret을 사용하면 이런 지연이 없다.</a:t>
            </a:r>
            <a:b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b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Spring Cloud Gateway =&gt; 동일한 방식의 Edge Server로 동작하는 쿠버네티스 </a:t>
            </a:r>
            <a:r>
              <a:rPr lang="ko-KR">
                <a:solidFill>
                  <a:schemeClr val="dk1"/>
                </a:solidFill>
                <a:highlight>
                  <a:schemeClr val="accent4"/>
                </a:highlight>
                <a:latin typeface="Do Hyeon"/>
                <a:ea typeface="Do Hyeon"/>
                <a:cs typeface="Do Hyeon"/>
                <a:sym typeface="Do Hyeon"/>
              </a:rPr>
              <a:t>Ingress Resource</a:t>
            </a: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로 대체 가능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Spring Cloud Gateway가 Ingress Resource에 비해 많은 라우팅 기능을 제공하지만, Ingress는 인증서 자동 프로비저닝 가능.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&gt; Ingress 도 Istio를 Service Mesh로 사용한다면, </a:t>
            </a:r>
            <a:r>
              <a:rPr lang="ko-KR">
                <a:solidFill>
                  <a:schemeClr val="dk1"/>
                </a:solidFill>
                <a:highlight>
                  <a:schemeClr val="accent4"/>
                </a:highlight>
                <a:latin typeface="Do Hyeon"/>
                <a:ea typeface="Do Hyeon"/>
                <a:cs typeface="Do Hyeon"/>
                <a:sym typeface="Do Hyeon"/>
              </a:rPr>
              <a:t>Istio Ingress Gateway</a:t>
            </a: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로 대체 가능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&gt; 외부와 통신하는 부분은 API Gateway로, 내부 통신하는 웹단같은 부분은 Istio Envoy SideCar를 이용해서 MSA를 구성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"/>
          <p:cNvSpPr txBox="1"/>
          <p:nvPr/>
        </p:nvSpPr>
        <p:spPr>
          <a:xfrm>
            <a:off x="694850" y="3895860"/>
            <a:ext cx="2660985" cy="811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ko-KR" sz="4800" u="none" cap="none" strike="noStrike">
                <a:solidFill>
                  <a:srgbClr val="99BFFE"/>
                </a:solidFill>
                <a:latin typeface="Do Hyeon"/>
                <a:ea typeface="Do Hyeon"/>
                <a:cs typeface="Do Hyeon"/>
                <a:sym typeface="Do Hyeon"/>
              </a:rPr>
              <a:t>감사합니다</a:t>
            </a:r>
            <a:endParaRPr i="0" sz="14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87" name="Google Shape;387;p16"/>
          <p:cNvGrpSpPr/>
          <p:nvPr/>
        </p:nvGrpSpPr>
        <p:grpSpPr>
          <a:xfrm>
            <a:off x="694850" y="5966909"/>
            <a:ext cx="3079369" cy="493672"/>
            <a:chOff x="694850" y="5966909"/>
            <a:chExt cx="3079369" cy="493672"/>
          </a:xfrm>
        </p:grpSpPr>
        <p:sp>
          <p:nvSpPr>
            <p:cNvPr id="388" name="Google Shape;388;p16"/>
            <p:cNvSpPr txBox="1"/>
            <p:nvPr/>
          </p:nvSpPr>
          <p:spPr>
            <a:xfrm>
              <a:off x="694850" y="6322082"/>
              <a:ext cx="3079369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ⓒ 2023. OKESTRO CLOUD, All Rights Reserved.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9" name="Google Shape;389;p16"/>
            <p:cNvGrpSpPr/>
            <p:nvPr/>
          </p:nvGrpSpPr>
          <p:grpSpPr>
            <a:xfrm>
              <a:off x="694850" y="5966909"/>
              <a:ext cx="1088014" cy="222907"/>
              <a:chOff x="550861" y="6458044"/>
              <a:chExt cx="1075763" cy="219628"/>
            </a:xfrm>
          </p:grpSpPr>
          <p:sp>
            <p:nvSpPr>
              <p:cNvPr id="390" name="Google Shape;390;p16"/>
              <p:cNvSpPr/>
              <p:nvPr/>
            </p:nvSpPr>
            <p:spPr>
              <a:xfrm>
                <a:off x="922458" y="6522307"/>
                <a:ext cx="122156" cy="123437"/>
              </a:xfrm>
              <a:custGeom>
                <a:rect b="b" l="l" r="r" t="t"/>
                <a:pathLst>
                  <a:path extrusionOk="0" h="1100613" w="1089183">
                    <a:moveTo>
                      <a:pt x="546735" y="0"/>
                    </a:moveTo>
                    <a:cubicBezTo>
                      <a:pt x="694944" y="0"/>
                      <a:pt x="822484" y="53626"/>
                      <a:pt x="929164" y="160973"/>
                    </a:cubicBezTo>
                    <a:cubicBezTo>
                      <a:pt x="1035844" y="268319"/>
                      <a:pt x="1089184" y="399098"/>
                      <a:pt x="1089184" y="553498"/>
                    </a:cubicBezTo>
                    <a:cubicBezTo>
                      <a:pt x="1089184" y="706374"/>
                      <a:pt x="1036511" y="835819"/>
                      <a:pt x="931259" y="941737"/>
                    </a:cubicBezTo>
                    <a:cubicBezTo>
                      <a:pt x="826008" y="1047655"/>
                      <a:pt x="698278" y="1100614"/>
                      <a:pt x="548164" y="1100614"/>
                    </a:cubicBezTo>
                    <a:cubicBezTo>
                      <a:pt x="390906" y="1100614"/>
                      <a:pt x="260223" y="1046226"/>
                      <a:pt x="156115" y="937451"/>
                    </a:cubicBezTo>
                    <a:cubicBezTo>
                      <a:pt x="52006" y="828675"/>
                      <a:pt x="0" y="699516"/>
                      <a:pt x="0" y="549974"/>
                    </a:cubicBezTo>
                    <a:cubicBezTo>
                      <a:pt x="0" y="449771"/>
                      <a:pt x="24194" y="357664"/>
                      <a:pt x="72676" y="273558"/>
                    </a:cubicBezTo>
                    <a:cubicBezTo>
                      <a:pt x="121158" y="189548"/>
                      <a:pt x="187833" y="122873"/>
                      <a:pt x="272605" y="73723"/>
                    </a:cubicBezTo>
                    <a:cubicBezTo>
                      <a:pt x="357473" y="24574"/>
                      <a:pt x="448818" y="0"/>
                      <a:pt x="546735" y="0"/>
                    </a:cubicBezTo>
                    <a:close/>
                    <a:moveTo>
                      <a:pt x="544639" y="195167"/>
                    </a:moveTo>
                    <a:cubicBezTo>
                      <a:pt x="447675" y="195167"/>
                      <a:pt x="366141" y="228886"/>
                      <a:pt x="300038" y="296323"/>
                    </a:cubicBezTo>
                    <a:cubicBezTo>
                      <a:pt x="233934" y="363760"/>
                      <a:pt x="200882" y="449485"/>
                      <a:pt x="200882" y="553498"/>
                    </a:cubicBezTo>
                    <a:cubicBezTo>
                      <a:pt x="200882" y="669322"/>
                      <a:pt x="242506" y="761048"/>
                      <a:pt x="325660" y="828485"/>
                    </a:cubicBezTo>
                    <a:cubicBezTo>
                      <a:pt x="390334" y="881158"/>
                      <a:pt x="464439" y="907542"/>
                      <a:pt x="548164" y="907542"/>
                    </a:cubicBezTo>
                    <a:cubicBezTo>
                      <a:pt x="642747" y="907542"/>
                      <a:pt x="723329" y="873347"/>
                      <a:pt x="789908" y="804958"/>
                    </a:cubicBezTo>
                    <a:cubicBezTo>
                      <a:pt x="856488" y="736568"/>
                      <a:pt x="889730" y="652272"/>
                      <a:pt x="889730" y="552069"/>
                    </a:cubicBezTo>
                    <a:cubicBezTo>
                      <a:pt x="889730" y="452342"/>
                      <a:pt x="856202" y="367951"/>
                      <a:pt x="789146" y="298799"/>
                    </a:cubicBezTo>
                    <a:cubicBezTo>
                      <a:pt x="722186" y="229648"/>
                      <a:pt x="640651" y="195167"/>
                      <a:pt x="544639" y="195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1062571" y="6522307"/>
                <a:ext cx="85354" cy="123341"/>
              </a:xfrm>
              <a:custGeom>
                <a:rect b="b" l="l" r="r" t="t"/>
                <a:pathLst>
                  <a:path extrusionOk="0" h="1099756" w="761047">
                    <a:moveTo>
                      <a:pt x="0" y="0"/>
                    </a:moveTo>
                    <a:lnTo>
                      <a:pt x="201549" y="0"/>
                    </a:lnTo>
                    <a:lnTo>
                      <a:pt x="201549" y="379095"/>
                    </a:lnTo>
                    <a:lnTo>
                      <a:pt x="485966" y="0"/>
                    </a:lnTo>
                    <a:lnTo>
                      <a:pt x="725424" y="0"/>
                    </a:lnTo>
                    <a:lnTo>
                      <a:pt x="359569" y="490823"/>
                    </a:lnTo>
                    <a:lnTo>
                      <a:pt x="761047" y="1099757"/>
                    </a:lnTo>
                    <a:lnTo>
                      <a:pt x="524542" y="1099757"/>
                    </a:lnTo>
                    <a:lnTo>
                      <a:pt x="201549" y="611124"/>
                    </a:lnTo>
                    <a:lnTo>
                      <a:pt x="201549" y="1099757"/>
                    </a:lnTo>
                    <a:lnTo>
                      <a:pt x="0" y="1099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1163394" y="6522307"/>
                <a:ext cx="65581" cy="123331"/>
              </a:xfrm>
              <a:custGeom>
                <a:rect b="b" l="l" r="r" t="t"/>
                <a:pathLst>
                  <a:path extrusionOk="0" h="1099661" w="584739">
                    <a:moveTo>
                      <a:pt x="0" y="0"/>
                    </a:moveTo>
                    <a:lnTo>
                      <a:pt x="584740" y="0"/>
                    </a:lnTo>
                    <a:lnTo>
                      <a:pt x="584740" y="204883"/>
                    </a:lnTo>
                    <a:lnTo>
                      <a:pt x="202406" y="204883"/>
                    </a:lnTo>
                    <a:lnTo>
                      <a:pt x="202406" y="392621"/>
                    </a:lnTo>
                    <a:lnTo>
                      <a:pt x="584740" y="392621"/>
                    </a:lnTo>
                    <a:lnTo>
                      <a:pt x="584740" y="593693"/>
                    </a:lnTo>
                    <a:lnTo>
                      <a:pt x="202406" y="593693"/>
                    </a:lnTo>
                    <a:lnTo>
                      <a:pt x="202406" y="894112"/>
                    </a:lnTo>
                    <a:lnTo>
                      <a:pt x="584740" y="894112"/>
                    </a:lnTo>
                    <a:lnTo>
                      <a:pt x="584740" y="1099661"/>
                    </a:lnTo>
                    <a:lnTo>
                      <a:pt x="0" y="1099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1245757" y="6522296"/>
                <a:ext cx="78667" cy="123427"/>
              </a:xfrm>
              <a:custGeom>
                <a:rect b="b" l="l" r="r" t="t"/>
                <a:pathLst>
                  <a:path extrusionOk="0" h="1100518" w="701421">
                    <a:moveTo>
                      <a:pt x="681800" y="168878"/>
                    </a:moveTo>
                    <a:lnTo>
                      <a:pt x="524542" y="299275"/>
                    </a:lnTo>
                    <a:cubicBezTo>
                      <a:pt x="469297" y="227076"/>
                      <a:pt x="413099" y="190976"/>
                      <a:pt x="355854" y="190976"/>
                    </a:cubicBezTo>
                    <a:cubicBezTo>
                      <a:pt x="328041" y="190976"/>
                      <a:pt x="305181" y="198025"/>
                      <a:pt x="287464" y="212027"/>
                    </a:cubicBezTo>
                    <a:cubicBezTo>
                      <a:pt x="269748" y="226028"/>
                      <a:pt x="260890" y="241840"/>
                      <a:pt x="260890" y="259366"/>
                    </a:cubicBezTo>
                    <a:cubicBezTo>
                      <a:pt x="260890" y="276892"/>
                      <a:pt x="267176" y="293561"/>
                      <a:pt x="279845" y="309182"/>
                    </a:cubicBezTo>
                    <a:cubicBezTo>
                      <a:pt x="297085" y="330041"/>
                      <a:pt x="348996" y="374999"/>
                      <a:pt x="435578" y="443770"/>
                    </a:cubicBezTo>
                    <a:cubicBezTo>
                      <a:pt x="516636" y="507397"/>
                      <a:pt x="565690" y="547497"/>
                      <a:pt x="582930" y="564166"/>
                    </a:cubicBezTo>
                    <a:cubicBezTo>
                      <a:pt x="625983" y="605028"/>
                      <a:pt x="656463" y="644081"/>
                      <a:pt x="674465" y="681323"/>
                    </a:cubicBezTo>
                    <a:cubicBezTo>
                      <a:pt x="692468" y="718566"/>
                      <a:pt x="701421" y="759333"/>
                      <a:pt x="701421" y="803529"/>
                    </a:cubicBezTo>
                    <a:cubicBezTo>
                      <a:pt x="701421" y="889445"/>
                      <a:pt x="669798" y="960501"/>
                      <a:pt x="606552" y="1016508"/>
                    </a:cubicBezTo>
                    <a:cubicBezTo>
                      <a:pt x="543306" y="1072515"/>
                      <a:pt x="460820" y="1100518"/>
                      <a:pt x="359093" y="1100518"/>
                    </a:cubicBezTo>
                    <a:cubicBezTo>
                      <a:pt x="279654" y="1100518"/>
                      <a:pt x="210408" y="1082231"/>
                      <a:pt x="151448" y="1045655"/>
                    </a:cubicBezTo>
                    <a:cubicBezTo>
                      <a:pt x="92488" y="1009079"/>
                      <a:pt x="42006" y="951643"/>
                      <a:pt x="0" y="873252"/>
                    </a:cubicBezTo>
                    <a:lnTo>
                      <a:pt x="178498" y="772097"/>
                    </a:lnTo>
                    <a:cubicBezTo>
                      <a:pt x="232220" y="864680"/>
                      <a:pt x="293941" y="910971"/>
                      <a:pt x="363855" y="910971"/>
                    </a:cubicBezTo>
                    <a:cubicBezTo>
                      <a:pt x="400336" y="910971"/>
                      <a:pt x="430911" y="900970"/>
                      <a:pt x="455772" y="881063"/>
                    </a:cubicBezTo>
                    <a:cubicBezTo>
                      <a:pt x="480536" y="861155"/>
                      <a:pt x="493014" y="838105"/>
                      <a:pt x="493014" y="812006"/>
                    </a:cubicBezTo>
                    <a:cubicBezTo>
                      <a:pt x="493014" y="788289"/>
                      <a:pt x="483680" y="764572"/>
                      <a:pt x="464915" y="740759"/>
                    </a:cubicBezTo>
                    <a:cubicBezTo>
                      <a:pt x="446151" y="717042"/>
                      <a:pt x="404908" y="680657"/>
                      <a:pt x="341090" y="631793"/>
                    </a:cubicBezTo>
                    <a:cubicBezTo>
                      <a:pt x="219551" y="538734"/>
                      <a:pt x="141065" y="466916"/>
                      <a:pt x="105633" y="416338"/>
                    </a:cubicBezTo>
                    <a:cubicBezTo>
                      <a:pt x="70199" y="365760"/>
                      <a:pt x="52483" y="315278"/>
                      <a:pt x="52483" y="264986"/>
                    </a:cubicBezTo>
                    <a:cubicBezTo>
                      <a:pt x="52483" y="192310"/>
                      <a:pt x="82010" y="130016"/>
                      <a:pt x="140970" y="78010"/>
                    </a:cubicBezTo>
                    <a:cubicBezTo>
                      <a:pt x="199930" y="26003"/>
                      <a:pt x="272701" y="0"/>
                      <a:pt x="359283" y="0"/>
                    </a:cubicBezTo>
                    <a:cubicBezTo>
                      <a:pt x="415004" y="0"/>
                      <a:pt x="467963" y="12097"/>
                      <a:pt x="518350" y="36290"/>
                    </a:cubicBezTo>
                    <a:cubicBezTo>
                      <a:pt x="568547" y="60579"/>
                      <a:pt x="623031" y="104775"/>
                      <a:pt x="681800" y="1688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1336538" y="6522307"/>
                <a:ext cx="64950" cy="123341"/>
              </a:xfrm>
              <a:custGeom>
                <a:rect b="b" l="l" r="r" t="t"/>
                <a:pathLst>
                  <a:path extrusionOk="0" h="1099756" w="579120">
                    <a:moveTo>
                      <a:pt x="0" y="0"/>
                    </a:moveTo>
                    <a:lnTo>
                      <a:pt x="579120" y="0"/>
                    </a:lnTo>
                    <a:lnTo>
                      <a:pt x="579120" y="196596"/>
                    </a:lnTo>
                    <a:lnTo>
                      <a:pt x="388239" y="196596"/>
                    </a:lnTo>
                    <a:lnTo>
                      <a:pt x="388239" y="1099757"/>
                    </a:lnTo>
                    <a:lnTo>
                      <a:pt x="185928" y="1099757"/>
                    </a:lnTo>
                    <a:lnTo>
                      <a:pt x="185928" y="196596"/>
                    </a:lnTo>
                    <a:lnTo>
                      <a:pt x="0" y="196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1420278" y="6522307"/>
                <a:ext cx="75312" cy="123331"/>
              </a:xfrm>
              <a:custGeom>
                <a:rect b="b" l="l" r="r" t="t"/>
                <a:pathLst>
                  <a:path extrusionOk="0" h="1099661" w="671512">
                    <a:moveTo>
                      <a:pt x="0" y="0"/>
                    </a:moveTo>
                    <a:lnTo>
                      <a:pt x="211360" y="0"/>
                    </a:lnTo>
                    <a:cubicBezTo>
                      <a:pt x="327089" y="0"/>
                      <a:pt x="409480" y="10858"/>
                      <a:pt x="458629" y="32480"/>
                    </a:cubicBezTo>
                    <a:cubicBezTo>
                      <a:pt x="507682" y="54197"/>
                      <a:pt x="547211" y="90202"/>
                      <a:pt x="577120" y="140494"/>
                    </a:cubicBezTo>
                    <a:cubicBezTo>
                      <a:pt x="607029" y="190881"/>
                      <a:pt x="621982" y="250412"/>
                      <a:pt x="621982" y="319183"/>
                    </a:cubicBezTo>
                    <a:cubicBezTo>
                      <a:pt x="621982" y="391478"/>
                      <a:pt x="605504" y="451866"/>
                      <a:pt x="572453" y="500444"/>
                    </a:cubicBezTo>
                    <a:cubicBezTo>
                      <a:pt x="539496" y="549021"/>
                      <a:pt x="489681" y="585788"/>
                      <a:pt x="423291" y="610743"/>
                    </a:cubicBezTo>
                    <a:lnTo>
                      <a:pt x="671513" y="1099661"/>
                    </a:lnTo>
                    <a:lnTo>
                      <a:pt x="453485" y="1099661"/>
                    </a:lnTo>
                    <a:lnTo>
                      <a:pt x="217837" y="633889"/>
                    </a:lnTo>
                    <a:lnTo>
                      <a:pt x="199549" y="633889"/>
                    </a:lnTo>
                    <a:lnTo>
                      <a:pt x="199549" y="1099661"/>
                    </a:lnTo>
                    <a:lnTo>
                      <a:pt x="95" y="1099661"/>
                    </a:lnTo>
                    <a:lnTo>
                      <a:pt x="95" y="0"/>
                    </a:lnTo>
                    <a:close/>
                    <a:moveTo>
                      <a:pt x="199454" y="429863"/>
                    </a:moveTo>
                    <a:lnTo>
                      <a:pt x="261938" y="429863"/>
                    </a:lnTo>
                    <a:cubicBezTo>
                      <a:pt x="325374" y="429863"/>
                      <a:pt x="368998" y="421100"/>
                      <a:pt x="392906" y="403574"/>
                    </a:cubicBezTo>
                    <a:cubicBezTo>
                      <a:pt x="416814" y="386048"/>
                      <a:pt x="428720" y="357092"/>
                      <a:pt x="428720" y="316516"/>
                    </a:cubicBezTo>
                    <a:cubicBezTo>
                      <a:pt x="428720" y="292513"/>
                      <a:pt x="422815" y="271653"/>
                      <a:pt x="411004" y="253936"/>
                    </a:cubicBezTo>
                    <a:cubicBezTo>
                      <a:pt x="399193" y="236220"/>
                      <a:pt x="383286" y="223456"/>
                      <a:pt x="363379" y="215646"/>
                    </a:cubicBezTo>
                    <a:cubicBezTo>
                      <a:pt x="343471" y="207931"/>
                      <a:pt x="307086" y="204025"/>
                      <a:pt x="254032" y="204025"/>
                    </a:cubicBezTo>
                    <a:lnTo>
                      <a:pt x="199358" y="204025"/>
                    </a:lnTo>
                    <a:lnTo>
                      <a:pt x="199358" y="4298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1504468" y="6522307"/>
                <a:ext cx="122156" cy="123437"/>
              </a:xfrm>
              <a:custGeom>
                <a:rect b="b" l="l" r="r" t="t"/>
                <a:pathLst>
                  <a:path extrusionOk="0" h="1100613" w="1089184">
                    <a:moveTo>
                      <a:pt x="546735" y="0"/>
                    </a:moveTo>
                    <a:cubicBezTo>
                      <a:pt x="694944" y="0"/>
                      <a:pt x="822484" y="53626"/>
                      <a:pt x="929164" y="160973"/>
                    </a:cubicBezTo>
                    <a:cubicBezTo>
                      <a:pt x="1035844" y="268319"/>
                      <a:pt x="1089184" y="399098"/>
                      <a:pt x="1089184" y="553498"/>
                    </a:cubicBezTo>
                    <a:cubicBezTo>
                      <a:pt x="1089184" y="706374"/>
                      <a:pt x="1036511" y="835819"/>
                      <a:pt x="931259" y="941737"/>
                    </a:cubicBezTo>
                    <a:cubicBezTo>
                      <a:pt x="826008" y="1047655"/>
                      <a:pt x="698278" y="1100614"/>
                      <a:pt x="548164" y="1100614"/>
                    </a:cubicBezTo>
                    <a:cubicBezTo>
                      <a:pt x="390906" y="1100614"/>
                      <a:pt x="260223" y="1046226"/>
                      <a:pt x="156115" y="937451"/>
                    </a:cubicBezTo>
                    <a:cubicBezTo>
                      <a:pt x="52007" y="828675"/>
                      <a:pt x="0" y="699516"/>
                      <a:pt x="0" y="549974"/>
                    </a:cubicBezTo>
                    <a:cubicBezTo>
                      <a:pt x="0" y="449771"/>
                      <a:pt x="24194" y="357664"/>
                      <a:pt x="72676" y="273558"/>
                    </a:cubicBezTo>
                    <a:cubicBezTo>
                      <a:pt x="121158" y="189548"/>
                      <a:pt x="187833" y="122873"/>
                      <a:pt x="272605" y="73723"/>
                    </a:cubicBezTo>
                    <a:cubicBezTo>
                      <a:pt x="357474" y="24574"/>
                      <a:pt x="448818" y="0"/>
                      <a:pt x="546735" y="0"/>
                    </a:cubicBezTo>
                    <a:close/>
                    <a:moveTo>
                      <a:pt x="544639" y="195167"/>
                    </a:moveTo>
                    <a:cubicBezTo>
                      <a:pt x="447675" y="195167"/>
                      <a:pt x="366141" y="228886"/>
                      <a:pt x="300038" y="296323"/>
                    </a:cubicBezTo>
                    <a:cubicBezTo>
                      <a:pt x="233934" y="363760"/>
                      <a:pt x="200883" y="449485"/>
                      <a:pt x="200883" y="553498"/>
                    </a:cubicBezTo>
                    <a:cubicBezTo>
                      <a:pt x="200883" y="669322"/>
                      <a:pt x="242507" y="761048"/>
                      <a:pt x="325660" y="828485"/>
                    </a:cubicBezTo>
                    <a:cubicBezTo>
                      <a:pt x="390335" y="881158"/>
                      <a:pt x="464439" y="907542"/>
                      <a:pt x="548164" y="907542"/>
                    </a:cubicBezTo>
                    <a:cubicBezTo>
                      <a:pt x="642747" y="907542"/>
                      <a:pt x="723329" y="873347"/>
                      <a:pt x="789908" y="804958"/>
                    </a:cubicBezTo>
                    <a:cubicBezTo>
                      <a:pt x="856488" y="736568"/>
                      <a:pt x="889731" y="652272"/>
                      <a:pt x="889731" y="552069"/>
                    </a:cubicBezTo>
                    <a:cubicBezTo>
                      <a:pt x="889731" y="452342"/>
                      <a:pt x="856202" y="367951"/>
                      <a:pt x="789147" y="298799"/>
                    </a:cubicBezTo>
                    <a:cubicBezTo>
                      <a:pt x="722186" y="229648"/>
                      <a:pt x="640652" y="195167"/>
                      <a:pt x="544639" y="195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550861" y="6572408"/>
                <a:ext cx="179095" cy="105264"/>
              </a:xfrm>
              <a:custGeom>
                <a:rect b="b" l="l" r="r" t="t"/>
                <a:pathLst>
                  <a:path extrusionOk="0" h="938572" w="1596871">
                    <a:moveTo>
                      <a:pt x="929866" y="348739"/>
                    </a:moveTo>
                    <a:cubicBezTo>
                      <a:pt x="929866" y="348739"/>
                      <a:pt x="136148" y="504282"/>
                      <a:pt x="12704" y="252822"/>
                    </a:cubicBezTo>
                    <a:cubicBezTo>
                      <a:pt x="-4441" y="217961"/>
                      <a:pt x="-3870" y="176813"/>
                      <a:pt x="12228" y="141475"/>
                    </a:cubicBezTo>
                    <a:cubicBezTo>
                      <a:pt x="70044" y="14888"/>
                      <a:pt x="312075" y="-198853"/>
                      <a:pt x="992731" y="413985"/>
                    </a:cubicBezTo>
                    <a:lnTo>
                      <a:pt x="1385352" y="837181"/>
                    </a:lnTo>
                    <a:cubicBezTo>
                      <a:pt x="1385352" y="837181"/>
                      <a:pt x="1609285" y="1143124"/>
                      <a:pt x="1596331" y="692115"/>
                    </a:cubicBezTo>
                    <a:cubicBezTo>
                      <a:pt x="1583377" y="241011"/>
                      <a:pt x="1548039" y="187195"/>
                      <a:pt x="1548039" y="187195"/>
                    </a:cubicBezTo>
                    <a:lnTo>
                      <a:pt x="929866" y="34873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712109" y="6458044"/>
                <a:ext cx="146205" cy="156178"/>
              </a:xfrm>
              <a:custGeom>
                <a:rect b="b" l="l" r="r" t="t"/>
                <a:pathLst>
                  <a:path extrusionOk="0" h="1392536" w="1303615">
                    <a:moveTo>
                      <a:pt x="720952" y="1099350"/>
                    </a:moveTo>
                    <a:lnTo>
                      <a:pt x="110209" y="1206983"/>
                    </a:lnTo>
                    <a:cubicBezTo>
                      <a:pt x="110209" y="1206983"/>
                      <a:pt x="15531" y="557282"/>
                      <a:pt x="4386" y="347542"/>
                    </a:cubicBezTo>
                    <a:cubicBezTo>
                      <a:pt x="-6758" y="137801"/>
                      <a:pt x="-17902" y="-213004"/>
                      <a:pt x="258704" y="173044"/>
                    </a:cubicBezTo>
                    <a:cubicBezTo>
                      <a:pt x="535310" y="559092"/>
                      <a:pt x="719047" y="1106684"/>
                      <a:pt x="736383" y="1140117"/>
                    </a:cubicBezTo>
                    <a:cubicBezTo>
                      <a:pt x="753718" y="1173550"/>
                      <a:pt x="909642" y="1425962"/>
                      <a:pt x="1191773" y="1388815"/>
                    </a:cubicBezTo>
                    <a:cubicBezTo>
                      <a:pt x="1191773" y="1388815"/>
                      <a:pt x="1397227" y="1364050"/>
                      <a:pt x="1251209" y="1227938"/>
                    </a:cubicBezTo>
                    <a:cubicBezTo>
                      <a:pt x="1105191" y="1092016"/>
                      <a:pt x="965364" y="1084586"/>
                      <a:pt x="720952" y="109935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9" name="Google Shape;399;p16"/>
          <p:cNvSpPr txBox="1"/>
          <p:nvPr/>
        </p:nvSpPr>
        <p:spPr>
          <a:xfrm>
            <a:off x="694850" y="1871765"/>
            <a:ext cx="26375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99BFFE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ko-KR" sz="1600" u="none" cap="none" strike="noStrike">
                <a:solidFill>
                  <a:srgbClr val="99BFFE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rchestrate </a:t>
            </a:r>
            <a:r>
              <a:rPr b="0" i="0" lang="ko-KR" sz="1600" u="none" cap="none" strike="noStrike">
                <a:solidFill>
                  <a:srgbClr val="99BFF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6"/>
          <p:cNvSpPr txBox="1"/>
          <p:nvPr/>
        </p:nvSpPr>
        <p:spPr>
          <a:xfrm>
            <a:off x="694850" y="2224334"/>
            <a:ext cx="45558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3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이상 </a:t>
            </a:r>
            <a:br>
              <a:rPr lang="ko-KR" sz="3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-KR" sz="3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MSA 프로젝트</a:t>
            </a:r>
            <a:endParaRPr sz="3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3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최종발표였습니다.</a:t>
            </a:r>
            <a:endParaRPr sz="3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2776205"/>
            <a:ext cx="7765473" cy="1573002"/>
          </a:xfrm>
          <a:prstGeom prst="rect">
            <a:avLst/>
          </a:prstGeom>
          <a:gradFill>
            <a:gsLst>
              <a:gs pos="0">
                <a:srgbClr val="004ABF"/>
              </a:gs>
              <a:gs pos="1000">
                <a:srgbClr val="004ABF"/>
              </a:gs>
              <a:gs pos="87000">
                <a:srgbClr val="00317F">
                  <a:alpha val="0"/>
                </a:srgbClr>
              </a:gs>
              <a:gs pos="100000">
                <a:srgbClr val="00317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아키텍처 및 프레임워크</a:t>
            </a:r>
            <a:endParaRPr i="0" sz="2400" u="none" cap="none" strike="noStrik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167326" y="1442165"/>
            <a:ext cx="107240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i="0" lang="ko-KR" sz="8800" u="none" cap="none" strike="noStrik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Ⅰ</a:t>
            </a:r>
            <a:endParaRPr i="0" sz="8800" u="none" cap="none" strike="noStrik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11566" y="2261088"/>
            <a:ext cx="985847" cy="282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ko-KR" sz="1600" u="none" cap="none" strike="noStrike">
                <a:solidFill>
                  <a:srgbClr val="757D92"/>
                </a:solidFill>
                <a:latin typeface="Do Hyeon"/>
                <a:ea typeface="Do Hyeon"/>
                <a:cs typeface="Do Hyeon"/>
                <a:sym typeface="Do Hyeon"/>
              </a:rPr>
              <a:t>Chapter </a:t>
            </a:r>
            <a:endParaRPr b="1" i="0" sz="1600" u="none" cap="none" strike="noStrike">
              <a:solidFill>
                <a:srgbClr val="757D9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694850" y="5966909"/>
            <a:ext cx="3079369" cy="493672"/>
            <a:chOff x="694850" y="5966909"/>
            <a:chExt cx="3079369" cy="493672"/>
          </a:xfrm>
        </p:grpSpPr>
        <p:sp>
          <p:nvSpPr>
            <p:cNvPr id="110" name="Google Shape;110;p3"/>
            <p:cNvSpPr txBox="1"/>
            <p:nvPr/>
          </p:nvSpPr>
          <p:spPr>
            <a:xfrm>
              <a:off x="694850" y="6322082"/>
              <a:ext cx="3079369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ⓒ 2023. OKESTRO CLOUD, All Rights Reserved.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3"/>
            <p:cNvGrpSpPr/>
            <p:nvPr/>
          </p:nvGrpSpPr>
          <p:grpSpPr>
            <a:xfrm>
              <a:off x="694850" y="5966909"/>
              <a:ext cx="1088014" cy="222907"/>
              <a:chOff x="550861" y="6458044"/>
              <a:chExt cx="1075763" cy="219628"/>
            </a:xfrm>
          </p:grpSpPr>
          <p:sp>
            <p:nvSpPr>
              <p:cNvPr id="112" name="Google Shape;112;p3"/>
              <p:cNvSpPr/>
              <p:nvPr/>
            </p:nvSpPr>
            <p:spPr>
              <a:xfrm>
                <a:off x="922458" y="6522307"/>
                <a:ext cx="122156" cy="123437"/>
              </a:xfrm>
              <a:custGeom>
                <a:rect b="b" l="l" r="r" t="t"/>
                <a:pathLst>
                  <a:path extrusionOk="0" h="1100613" w="1089183">
                    <a:moveTo>
                      <a:pt x="546735" y="0"/>
                    </a:moveTo>
                    <a:cubicBezTo>
                      <a:pt x="694944" y="0"/>
                      <a:pt x="822484" y="53626"/>
                      <a:pt x="929164" y="160973"/>
                    </a:cubicBezTo>
                    <a:cubicBezTo>
                      <a:pt x="1035844" y="268319"/>
                      <a:pt x="1089184" y="399098"/>
                      <a:pt x="1089184" y="553498"/>
                    </a:cubicBezTo>
                    <a:cubicBezTo>
                      <a:pt x="1089184" y="706374"/>
                      <a:pt x="1036511" y="835819"/>
                      <a:pt x="931259" y="941737"/>
                    </a:cubicBezTo>
                    <a:cubicBezTo>
                      <a:pt x="826008" y="1047655"/>
                      <a:pt x="698278" y="1100614"/>
                      <a:pt x="548164" y="1100614"/>
                    </a:cubicBezTo>
                    <a:cubicBezTo>
                      <a:pt x="390906" y="1100614"/>
                      <a:pt x="260223" y="1046226"/>
                      <a:pt x="156115" y="937451"/>
                    </a:cubicBezTo>
                    <a:cubicBezTo>
                      <a:pt x="52006" y="828675"/>
                      <a:pt x="0" y="699516"/>
                      <a:pt x="0" y="549974"/>
                    </a:cubicBezTo>
                    <a:cubicBezTo>
                      <a:pt x="0" y="449771"/>
                      <a:pt x="24194" y="357664"/>
                      <a:pt x="72676" y="273558"/>
                    </a:cubicBezTo>
                    <a:cubicBezTo>
                      <a:pt x="121158" y="189548"/>
                      <a:pt x="187833" y="122873"/>
                      <a:pt x="272605" y="73723"/>
                    </a:cubicBezTo>
                    <a:cubicBezTo>
                      <a:pt x="357473" y="24574"/>
                      <a:pt x="448818" y="0"/>
                      <a:pt x="546735" y="0"/>
                    </a:cubicBezTo>
                    <a:close/>
                    <a:moveTo>
                      <a:pt x="544639" y="195167"/>
                    </a:moveTo>
                    <a:cubicBezTo>
                      <a:pt x="447675" y="195167"/>
                      <a:pt x="366141" y="228886"/>
                      <a:pt x="300038" y="296323"/>
                    </a:cubicBezTo>
                    <a:cubicBezTo>
                      <a:pt x="233934" y="363760"/>
                      <a:pt x="200882" y="449485"/>
                      <a:pt x="200882" y="553498"/>
                    </a:cubicBezTo>
                    <a:cubicBezTo>
                      <a:pt x="200882" y="669322"/>
                      <a:pt x="242506" y="761048"/>
                      <a:pt x="325660" y="828485"/>
                    </a:cubicBezTo>
                    <a:cubicBezTo>
                      <a:pt x="390334" y="881158"/>
                      <a:pt x="464439" y="907542"/>
                      <a:pt x="548164" y="907542"/>
                    </a:cubicBezTo>
                    <a:cubicBezTo>
                      <a:pt x="642747" y="907542"/>
                      <a:pt x="723329" y="873347"/>
                      <a:pt x="789908" y="804958"/>
                    </a:cubicBezTo>
                    <a:cubicBezTo>
                      <a:pt x="856488" y="736568"/>
                      <a:pt x="889730" y="652272"/>
                      <a:pt x="889730" y="552069"/>
                    </a:cubicBezTo>
                    <a:cubicBezTo>
                      <a:pt x="889730" y="452342"/>
                      <a:pt x="856202" y="367951"/>
                      <a:pt x="789146" y="298799"/>
                    </a:cubicBezTo>
                    <a:cubicBezTo>
                      <a:pt x="722186" y="229648"/>
                      <a:pt x="640651" y="195167"/>
                      <a:pt x="544639" y="195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062571" y="6522307"/>
                <a:ext cx="85354" cy="123341"/>
              </a:xfrm>
              <a:custGeom>
                <a:rect b="b" l="l" r="r" t="t"/>
                <a:pathLst>
                  <a:path extrusionOk="0" h="1099756" w="761047">
                    <a:moveTo>
                      <a:pt x="0" y="0"/>
                    </a:moveTo>
                    <a:lnTo>
                      <a:pt x="201549" y="0"/>
                    </a:lnTo>
                    <a:lnTo>
                      <a:pt x="201549" y="379095"/>
                    </a:lnTo>
                    <a:lnTo>
                      <a:pt x="485966" y="0"/>
                    </a:lnTo>
                    <a:lnTo>
                      <a:pt x="725424" y="0"/>
                    </a:lnTo>
                    <a:lnTo>
                      <a:pt x="359569" y="490823"/>
                    </a:lnTo>
                    <a:lnTo>
                      <a:pt x="761047" y="1099757"/>
                    </a:lnTo>
                    <a:lnTo>
                      <a:pt x="524542" y="1099757"/>
                    </a:lnTo>
                    <a:lnTo>
                      <a:pt x="201549" y="611124"/>
                    </a:lnTo>
                    <a:lnTo>
                      <a:pt x="201549" y="1099757"/>
                    </a:lnTo>
                    <a:lnTo>
                      <a:pt x="0" y="1099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163394" y="6522307"/>
                <a:ext cx="65581" cy="123331"/>
              </a:xfrm>
              <a:custGeom>
                <a:rect b="b" l="l" r="r" t="t"/>
                <a:pathLst>
                  <a:path extrusionOk="0" h="1099661" w="584739">
                    <a:moveTo>
                      <a:pt x="0" y="0"/>
                    </a:moveTo>
                    <a:lnTo>
                      <a:pt x="584740" y="0"/>
                    </a:lnTo>
                    <a:lnTo>
                      <a:pt x="584740" y="204883"/>
                    </a:lnTo>
                    <a:lnTo>
                      <a:pt x="202406" y="204883"/>
                    </a:lnTo>
                    <a:lnTo>
                      <a:pt x="202406" y="392621"/>
                    </a:lnTo>
                    <a:lnTo>
                      <a:pt x="584740" y="392621"/>
                    </a:lnTo>
                    <a:lnTo>
                      <a:pt x="584740" y="593693"/>
                    </a:lnTo>
                    <a:lnTo>
                      <a:pt x="202406" y="593693"/>
                    </a:lnTo>
                    <a:lnTo>
                      <a:pt x="202406" y="894112"/>
                    </a:lnTo>
                    <a:lnTo>
                      <a:pt x="584740" y="894112"/>
                    </a:lnTo>
                    <a:lnTo>
                      <a:pt x="584740" y="1099661"/>
                    </a:lnTo>
                    <a:lnTo>
                      <a:pt x="0" y="1099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245757" y="6522296"/>
                <a:ext cx="78667" cy="123427"/>
              </a:xfrm>
              <a:custGeom>
                <a:rect b="b" l="l" r="r" t="t"/>
                <a:pathLst>
                  <a:path extrusionOk="0" h="1100518" w="701421">
                    <a:moveTo>
                      <a:pt x="681800" y="168878"/>
                    </a:moveTo>
                    <a:lnTo>
                      <a:pt x="524542" y="299275"/>
                    </a:lnTo>
                    <a:cubicBezTo>
                      <a:pt x="469297" y="227076"/>
                      <a:pt x="413099" y="190976"/>
                      <a:pt x="355854" y="190976"/>
                    </a:cubicBezTo>
                    <a:cubicBezTo>
                      <a:pt x="328041" y="190976"/>
                      <a:pt x="305181" y="198025"/>
                      <a:pt x="287464" y="212027"/>
                    </a:cubicBezTo>
                    <a:cubicBezTo>
                      <a:pt x="269748" y="226028"/>
                      <a:pt x="260890" y="241840"/>
                      <a:pt x="260890" y="259366"/>
                    </a:cubicBezTo>
                    <a:cubicBezTo>
                      <a:pt x="260890" y="276892"/>
                      <a:pt x="267176" y="293561"/>
                      <a:pt x="279845" y="309182"/>
                    </a:cubicBezTo>
                    <a:cubicBezTo>
                      <a:pt x="297085" y="330041"/>
                      <a:pt x="348996" y="374999"/>
                      <a:pt x="435578" y="443770"/>
                    </a:cubicBezTo>
                    <a:cubicBezTo>
                      <a:pt x="516636" y="507397"/>
                      <a:pt x="565690" y="547497"/>
                      <a:pt x="582930" y="564166"/>
                    </a:cubicBezTo>
                    <a:cubicBezTo>
                      <a:pt x="625983" y="605028"/>
                      <a:pt x="656463" y="644081"/>
                      <a:pt x="674465" y="681323"/>
                    </a:cubicBezTo>
                    <a:cubicBezTo>
                      <a:pt x="692468" y="718566"/>
                      <a:pt x="701421" y="759333"/>
                      <a:pt x="701421" y="803529"/>
                    </a:cubicBezTo>
                    <a:cubicBezTo>
                      <a:pt x="701421" y="889445"/>
                      <a:pt x="669798" y="960501"/>
                      <a:pt x="606552" y="1016508"/>
                    </a:cubicBezTo>
                    <a:cubicBezTo>
                      <a:pt x="543306" y="1072515"/>
                      <a:pt x="460820" y="1100518"/>
                      <a:pt x="359093" y="1100518"/>
                    </a:cubicBezTo>
                    <a:cubicBezTo>
                      <a:pt x="279654" y="1100518"/>
                      <a:pt x="210408" y="1082231"/>
                      <a:pt x="151448" y="1045655"/>
                    </a:cubicBezTo>
                    <a:cubicBezTo>
                      <a:pt x="92488" y="1009079"/>
                      <a:pt x="42006" y="951643"/>
                      <a:pt x="0" y="873252"/>
                    </a:cubicBezTo>
                    <a:lnTo>
                      <a:pt x="178498" y="772097"/>
                    </a:lnTo>
                    <a:cubicBezTo>
                      <a:pt x="232220" y="864680"/>
                      <a:pt x="293941" y="910971"/>
                      <a:pt x="363855" y="910971"/>
                    </a:cubicBezTo>
                    <a:cubicBezTo>
                      <a:pt x="400336" y="910971"/>
                      <a:pt x="430911" y="900970"/>
                      <a:pt x="455772" y="881063"/>
                    </a:cubicBezTo>
                    <a:cubicBezTo>
                      <a:pt x="480536" y="861155"/>
                      <a:pt x="493014" y="838105"/>
                      <a:pt x="493014" y="812006"/>
                    </a:cubicBezTo>
                    <a:cubicBezTo>
                      <a:pt x="493014" y="788289"/>
                      <a:pt x="483680" y="764572"/>
                      <a:pt x="464915" y="740759"/>
                    </a:cubicBezTo>
                    <a:cubicBezTo>
                      <a:pt x="446151" y="717042"/>
                      <a:pt x="404908" y="680657"/>
                      <a:pt x="341090" y="631793"/>
                    </a:cubicBezTo>
                    <a:cubicBezTo>
                      <a:pt x="219551" y="538734"/>
                      <a:pt x="141065" y="466916"/>
                      <a:pt x="105633" y="416338"/>
                    </a:cubicBezTo>
                    <a:cubicBezTo>
                      <a:pt x="70199" y="365760"/>
                      <a:pt x="52483" y="315278"/>
                      <a:pt x="52483" y="264986"/>
                    </a:cubicBezTo>
                    <a:cubicBezTo>
                      <a:pt x="52483" y="192310"/>
                      <a:pt x="82010" y="130016"/>
                      <a:pt x="140970" y="78010"/>
                    </a:cubicBezTo>
                    <a:cubicBezTo>
                      <a:pt x="199930" y="26003"/>
                      <a:pt x="272701" y="0"/>
                      <a:pt x="359283" y="0"/>
                    </a:cubicBezTo>
                    <a:cubicBezTo>
                      <a:pt x="415004" y="0"/>
                      <a:pt x="467963" y="12097"/>
                      <a:pt x="518350" y="36290"/>
                    </a:cubicBezTo>
                    <a:cubicBezTo>
                      <a:pt x="568547" y="60579"/>
                      <a:pt x="623031" y="104775"/>
                      <a:pt x="681800" y="1688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336538" y="6522307"/>
                <a:ext cx="64950" cy="123341"/>
              </a:xfrm>
              <a:custGeom>
                <a:rect b="b" l="l" r="r" t="t"/>
                <a:pathLst>
                  <a:path extrusionOk="0" h="1099756" w="579120">
                    <a:moveTo>
                      <a:pt x="0" y="0"/>
                    </a:moveTo>
                    <a:lnTo>
                      <a:pt x="579120" y="0"/>
                    </a:lnTo>
                    <a:lnTo>
                      <a:pt x="579120" y="196596"/>
                    </a:lnTo>
                    <a:lnTo>
                      <a:pt x="388239" y="196596"/>
                    </a:lnTo>
                    <a:lnTo>
                      <a:pt x="388239" y="1099757"/>
                    </a:lnTo>
                    <a:lnTo>
                      <a:pt x="185928" y="1099757"/>
                    </a:lnTo>
                    <a:lnTo>
                      <a:pt x="185928" y="196596"/>
                    </a:lnTo>
                    <a:lnTo>
                      <a:pt x="0" y="196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420278" y="6522307"/>
                <a:ext cx="75312" cy="123331"/>
              </a:xfrm>
              <a:custGeom>
                <a:rect b="b" l="l" r="r" t="t"/>
                <a:pathLst>
                  <a:path extrusionOk="0" h="1099661" w="671512">
                    <a:moveTo>
                      <a:pt x="0" y="0"/>
                    </a:moveTo>
                    <a:lnTo>
                      <a:pt x="211360" y="0"/>
                    </a:lnTo>
                    <a:cubicBezTo>
                      <a:pt x="327089" y="0"/>
                      <a:pt x="409480" y="10858"/>
                      <a:pt x="458629" y="32480"/>
                    </a:cubicBezTo>
                    <a:cubicBezTo>
                      <a:pt x="507682" y="54197"/>
                      <a:pt x="547211" y="90202"/>
                      <a:pt x="577120" y="140494"/>
                    </a:cubicBezTo>
                    <a:cubicBezTo>
                      <a:pt x="607029" y="190881"/>
                      <a:pt x="621982" y="250412"/>
                      <a:pt x="621982" y="319183"/>
                    </a:cubicBezTo>
                    <a:cubicBezTo>
                      <a:pt x="621982" y="391478"/>
                      <a:pt x="605504" y="451866"/>
                      <a:pt x="572453" y="500444"/>
                    </a:cubicBezTo>
                    <a:cubicBezTo>
                      <a:pt x="539496" y="549021"/>
                      <a:pt x="489681" y="585788"/>
                      <a:pt x="423291" y="610743"/>
                    </a:cubicBezTo>
                    <a:lnTo>
                      <a:pt x="671513" y="1099661"/>
                    </a:lnTo>
                    <a:lnTo>
                      <a:pt x="453485" y="1099661"/>
                    </a:lnTo>
                    <a:lnTo>
                      <a:pt x="217837" y="633889"/>
                    </a:lnTo>
                    <a:lnTo>
                      <a:pt x="199549" y="633889"/>
                    </a:lnTo>
                    <a:lnTo>
                      <a:pt x="199549" y="1099661"/>
                    </a:lnTo>
                    <a:lnTo>
                      <a:pt x="95" y="1099661"/>
                    </a:lnTo>
                    <a:lnTo>
                      <a:pt x="95" y="0"/>
                    </a:lnTo>
                    <a:close/>
                    <a:moveTo>
                      <a:pt x="199454" y="429863"/>
                    </a:moveTo>
                    <a:lnTo>
                      <a:pt x="261938" y="429863"/>
                    </a:lnTo>
                    <a:cubicBezTo>
                      <a:pt x="325374" y="429863"/>
                      <a:pt x="368998" y="421100"/>
                      <a:pt x="392906" y="403574"/>
                    </a:cubicBezTo>
                    <a:cubicBezTo>
                      <a:pt x="416814" y="386048"/>
                      <a:pt x="428720" y="357092"/>
                      <a:pt x="428720" y="316516"/>
                    </a:cubicBezTo>
                    <a:cubicBezTo>
                      <a:pt x="428720" y="292513"/>
                      <a:pt x="422815" y="271653"/>
                      <a:pt x="411004" y="253936"/>
                    </a:cubicBezTo>
                    <a:cubicBezTo>
                      <a:pt x="399193" y="236220"/>
                      <a:pt x="383286" y="223456"/>
                      <a:pt x="363379" y="215646"/>
                    </a:cubicBezTo>
                    <a:cubicBezTo>
                      <a:pt x="343471" y="207931"/>
                      <a:pt x="307086" y="204025"/>
                      <a:pt x="254032" y="204025"/>
                    </a:cubicBezTo>
                    <a:lnTo>
                      <a:pt x="199358" y="204025"/>
                    </a:lnTo>
                    <a:lnTo>
                      <a:pt x="199358" y="4298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504468" y="6522307"/>
                <a:ext cx="122156" cy="123437"/>
              </a:xfrm>
              <a:custGeom>
                <a:rect b="b" l="l" r="r" t="t"/>
                <a:pathLst>
                  <a:path extrusionOk="0" h="1100613" w="1089184">
                    <a:moveTo>
                      <a:pt x="546735" y="0"/>
                    </a:moveTo>
                    <a:cubicBezTo>
                      <a:pt x="694944" y="0"/>
                      <a:pt x="822484" y="53626"/>
                      <a:pt x="929164" y="160973"/>
                    </a:cubicBezTo>
                    <a:cubicBezTo>
                      <a:pt x="1035844" y="268319"/>
                      <a:pt x="1089184" y="399098"/>
                      <a:pt x="1089184" y="553498"/>
                    </a:cubicBezTo>
                    <a:cubicBezTo>
                      <a:pt x="1089184" y="706374"/>
                      <a:pt x="1036511" y="835819"/>
                      <a:pt x="931259" y="941737"/>
                    </a:cubicBezTo>
                    <a:cubicBezTo>
                      <a:pt x="826008" y="1047655"/>
                      <a:pt x="698278" y="1100614"/>
                      <a:pt x="548164" y="1100614"/>
                    </a:cubicBezTo>
                    <a:cubicBezTo>
                      <a:pt x="390906" y="1100614"/>
                      <a:pt x="260223" y="1046226"/>
                      <a:pt x="156115" y="937451"/>
                    </a:cubicBezTo>
                    <a:cubicBezTo>
                      <a:pt x="52007" y="828675"/>
                      <a:pt x="0" y="699516"/>
                      <a:pt x="0" y="549974"/>
                    </a:cubicBezTo>
                    <a:cubicBezTo>
                      <a:pt x="0" y="449771"/>
                      <a:pt x="24194" y="357664"/>
                      <a:pt x="72676" y="273558"/>
                    </a:cubicBezTo>
                    <a:cubicBezTo>
                      <a:pt x="121158" y="189548"/>
                      <a:pt x="187833" y="122873"/>
                      <a:pt x="272605" y="73723"/>
                    </a:cubicBezTo>
                    <a:cubicBezTo>
                      <a:pt x="357474" y="24574"/>
                      <a:pt x="448818" y="0"/>
                      <a:pt x="546735" y="0"/>
                    </a:cubicBezTo>
                    <a:close/>
                    <a:moveTo>
                      <a:pt x="544639" y="195167"/>
                    </a:moveTo>
                    <a:cubicBezTo>
                      <a:pt x="447675" y="195167"/>
                      <a:pt x="366141" y="228886"/>
                      <a:pt x="300038" y="296323"/>
                    </a:cubicBezTo>
                    <a:cubicBezTo>
                      <a:pt x="233934" y="363760"/>
                      <a:pt x="200883" y="449485"/>
                      <a:pt x="200883" y="553498"/>
                    </a:cubicBezTo>
                    <a:cubicBezTo>
                      <a:pt x="200883" y="669322"/>
                      <a:pt x="242507" y="761048"/>
                      <a:pt x="325660" y="828485"/>
                    </a:cubicBezTo>
                    <a:cubicBezTo>
                      <a:pt x="390335" y="881158"/>
                      <a:pt x="464439" y="907542"/>
                      <a:pt x="548164" y="907542"/>
                    </a:cubicBezTo>
                    <a:cubicBezTo>
                      <a:pt x="642747" y="907542"/>
                      <a:pt x="723329" y="873347"/>
                      <a:pt x="789908" y="804958"/>
                    </a:cubicBezTo>
                    <a:cubicBezTo>
                      <a:pt x="856488" y="736568"/>
                      <a:pt x="889731" y="652272"/>
                      <a:pt x="889731" y="552069"/>
                    </a:cubicBezTo>
                    <a:cubicBezTo>
                      <a:pt x="889731" y="452342"/>
                      <a:pt x="856202" y="367951"/>
                      <a:pt x="789147" y="298799"/>
                    </a:cubicBezTo>
                    <a:cubicBezTo>
                      <a:pt x="722186" y="229648"/>
                      <a:pt x="640652" y="195167"/>
                      <a:pt x="544639" y="195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550861" y="6572408"/>
                <a:ext cx="179095" cy="105264"/>
              </a:xfrm>
              <a:custGeom>
                <a:rect b="b" l="l" r="r" t="t"/>
                <a:pathLst>
                  <a:path extrusionOk="0" h="938572" w="1596871">
                    <a:moveTo>
                      <a:pt x="929866" y="348739"/>
                    </a:moveTo>
                    <a:cubicBezTo>
                      <a:pt x="929866" y="348739"/>
                      <a:pt x="136148" y="504282"/>
                      <a:pt x="12704" y="252822"/>
                    </a:cubicBezTo>
                    <a:cubicBezTo>
                      <a:pt x="-4441" y="217961"/>
                      <a:pt x="-3870" y="176813"/>
                      <a:pt x="12228" y="141475"/>
                    </a:cubicBezTo>
                    <a:cubicBezTo>
                      <a:pt x="70044" y="14888"/>
                      <a:pt x="312075" y="-198853"/>
                      <a:pt x="992731" y="413985"/>
                    </a:cubicBezTo>
                    <a:lnTo>
                      <a:pt x="1385352" y="837181"/>
                    </a:lnTo>
                    <a:cubicBezTo>
                      <a:pt x="1385352" y="837181"/>
                      <a:pt x="1609285" y="1143124"/>
                      <a:pt x="1596331" y="692115"/>
                    </a:cubicBezTo>
                    <a:cubicBezTo>
                      <a:pt x="1583377" y="241011"/>
                      <a:pt x="1548039" y="187195"/>
                      <a:pt x="1548039" y="187195"/>
                    </a:cubicBezTo>
                    <a:lnTo>
                      <a:pt x="929866" y="34873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712109" y="6458044"/>
                <a:ext cx="146205" cy="156178"/>
              </a:xfrm>
              <a:custGeom>
                <a:rect b="b" l="l" r="r" t="t"/>
                <a:pathLst>
                  <a:path extrusionOk="0" h="1392536" w="1303615">
                    <a:moveTo>
                      <a:pt x="720952" y="1099350"/>
                    </a:moveTo>
                    <a:lnTo>
                      <a:pt x="110209" y="1206983"/>
                    </a:lnTo>
                    <a:cubicBezTo>
                      <a:pt x="110209" y="1206983"/>
                      <a:pt x="15531" y="557282"/>
                      <a:pt x="4386" y="347542"/>
                    </a:cubicBezTo>
                    <a:cubicBezTo>
                      <a:pt x="-6758" y="137801"/>
                      <a:pt x="-17902" y="-213004"/>
                      <a:pt x="258704" y="173044"/>
                    </a:cubicBezTo>
                    <a:cubicBezTo>
                      <a:pt x="535310" y="559092"/>
                      <a:pt x="719047" y="1106684"/>
                      <a:pt x="736383" y="1140117"/>
                    </a:cubicBezTo>
                    <a:cubicBezTo>
                      <a:pt x="753718" y="1173550"/>
                      <a:pt x="909642" y="1425962"/>
                      <a:pt x="1191773" y="1388815"/>
                    </a:cubicBezTo>
                    <a:cubicBezTo>
                      <a:pt x="1191773" y="1388815"/>
                      <a:pt x="1397227" y="1364050"/>
                      <a:pt x="1251209" y="1227938"/>
                    </a:cubicBezTo>
                    <a:cubicBezTo>
                      <a:pt x="1105191" y="1092016"/>
                      <a:pt x="965364" y="1084586"/>
                      <a:pt x="720952" y="109935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9f7638297_2_0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COFFEE SIREN ORDER - 아키텍처 및 배포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6" name="Google Shape;126;g2c9f7638297_2_0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7" name="Google Shape;127;g2c9f7638297_2_0"/>
          <p:cNvSpPr txBox="1"/>
          <p:nvPr>
            <p:ph idx="2" type="body"/>
          </p:nvPr>
        </p:nvSpPr>
        <p:spPr>
          <a:xfrm>
            <a:off x="3895885" y="1268871"/>
            <a:ext cx="440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배포</a:t>
            </a:r>
            <a:endParaRPr/>
          </a:p>
        </p:txBody>
      </p:sp>
      <p:sp>
        <p:nvSpPr>
          <p:cNvPr id="128" name="Google Shape;128;g2c9f7638297_2_0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29" name="Google Shape;129;g2c9f763829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5" y="2030696"/>
            <a:ext cx="114014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f2760eda4_1_0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COFFEE SIREN ORDER - 아키텍처 및 배포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5" name="Google Shape;135;g2bf2760eda4_1_0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6" name="Google Shape;136;g2bf2760eda4_1_0"/>
          <p:cNvSpPr txBox="1"/>
          <p:nvPr>
            <p:ph idx="2" type="body"/>
          </p:nvPr>
        </p:nvSpPr>
        <p:spPr>
          <a:xfrm>
            <a:off x="3895885" y="1268871"/>
            <a:ext cx="440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아키텍처</a:t>
            </a:r>
            <a:endParaRPr/>
          </a:p>
        </p:txBody>
      </p:sp>
      <p:sp>
        <p:nvSpPr>
          <p:cNvPr id="137" name="Google Shape;137;g2bf2760eda4_1_0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38" name="Google Shape;138;g2bf2760eda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900" y="1819975"/>
            <a:ext cx="6499200" cy="503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0" y="2776205"/>
            <a:ext cx="7765473" cy="1573002"/>
          </a:xfrm>
          <a:prstGeom prst="rect">
            <a:avLst/>
          </a:prstGeom>
          <a:gradFill>
            <a:gsLst>
              <a:gs pos="0">
                <a:srgbClr val="004ABF"/>
              </a:gs>
              <a:gs pos="1000">
                <a:srgbClr val="004ABF"/>
              </a:gs>
              <a:gs pos="87000">
                <a:srgbClr val="00317F">
                  <a:alpha val="0"/>
                </a:srgbClr>
              </a:gs>
              <a:gs pos="100000">
                <a:srgbClr val="00317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구현 과정 및 기능</a:t>
            </a:r>
            <a:endParaRPr i="0" sz="2400" u="none" cap="none" strike="noStrike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167326" y="1442165"/>
            <a:ext cx="107240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ko-KR" sz="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11566" y="2261088"/>
            <a:ext cx="985847" cy="282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757D92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endParaRPr b="1" i="0" sz="1600" u="none" cap="none" strike="noStrike">
              <a:solidFill>
                <a:srgbClr val="757D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694850" y="5966909"/>
            <a:ext cx="3079369" cy="493672"/>
            <a:chOff x="694850" y="5966909"/>
            <a:chExt cx="3079369" cy="493672"/>
          </a:xfrm>
        </p:grpSpPr>
        <p:sp>
          <p:nvSpPr>
            <p:cNvPr id="147" name="Google Shape;147;p4"/>
            <p:cNvSpPr txBox="1"/>
            <p:nvPr/>
          </p:nvSpPr>
          <p:spPr>
            <a:xfrm>
              <a:off x="694850" y="6322082"/>
              <a:ext cx="3079369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ⓒ 2023. OKESTRO CLOUD, All Rights Reserved.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" name="Google Shape;148;p4"/>
            <p:cNvGrpSpPr/>
            <p:nvPr/>
          </p:nvGrpSpPr>
          <p:grpSpPr>
            <a:xfrm>
              <a:off x="694850" y="5966909"/>
              <a:ext cx="1088014" cy="222907"/>
              <a:chOff x="550861" y="6458044"/>
              <a:chExt cx="1075763" cy="219628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922458" y="6522307"/>
                <a:ext cx="122156" cy="123437"/>
              </a:xfrm>
              <a:custGeom>
                <a:rect b="b" l="l" r="r" t="t"/>
                <a:pathLst>
                  <a:path extrusionOk="0" h="1100613" w="1089183">
                    <a:moveTo>
                      <a:pt x="546735" y="0"/>
                    </a:moveTo>
                    <a:cubicBezTo>
                      <a:pt x="694944" y="0"/>
                      <a:pt x="822484" y="53626"/>
                      <a:pt x="929164" y="160973"/>
                    </a:cubicBezTo>
                    <a:cubicBezTo>
                      <a:pt x="1035844" y="268319"/>
                      <a:pt x="1089184" y="399098"/>
                      <a:pt x="1089184" y="553498"/>
                    </a:cubicBezTo>
                    <a:cubicBezTo>
                      <a:pt x="1089184" y="706374"/>
                      <a:pt x="1036511" y="835819"/>
                      <a:pt x="931259" y="941737"/>
                    </a:cubicBezTo>
                    <a:cubicBezTo>
                      <a:pt x="826008" y="1047655"/>
                      <a:pt x="698278" y="1100614"/>
                      <a:pt x="548164" y="1100614"/>
                    </a:cubicBezTo>
                    <a:cubicBezTo>
                      <a:pt x="390906" y="1100614"/>
                      <a:pt x="260223" y="1046226"/>
                      <a:pt x="156115" y="937451"/>
                    </a:cubicBezTo>
                    <a:cubicBezTo>
                      <a:pt x="52006" y="828675"/>
                      <a:pt x="0" y="699516"/>
                      <a:pt x="0" y="549974"/>
                    </a:cubicBezTo>
                    <a:cubicBezTo>
                      <a:pt x="0" y="449771"/>
                      <a:pt x="24194" y="357664"/>
                      <a:pt x="72676" y="273558"/>
                    </a:cubicBezTo>
                    <a:cubicBezTo>
                      <a:pt x="121158" y="189548"/>
                      <a:pt x="187833" y="122873"/>
                      <a:pt x="272605" y="73723"/>
                    </a:cubicBezTo>
                    <a:cubicBezTo>
                      <a:pt x="357473" y="24574"/>
                      <a:pt x="448818" y="0"/>
                      <a:pt x="546735" y="0"/>
                    </a:cubicBezTo>
                    <a:close/>
                    <a:moveTo>
                      <a:pt x="544639" y="195167"/>
                    </a:moveTo>
                    <a:cubicBezTo>
                      <a:pt x="447675" y="195167"/>
                      <a:pt x="366141" y="228886"/>
                      <a:pt x="300038" y="296323"/>
                    </a:cubicBezTo>
                    <a:cubicBezTo>
                      <a:pt x="233934" y="363760"/>
                      <a:pt x="200882" y="449485"/>
                      <a:pt x="200882" y="553498"/>
                    </a:cubicBezTo>
                    <a:cubicBezTo>
                      <a:pt x="200882" y="669322"/>
                      <a:pt x="242506" y="761048"/>
                      <a:pt x="325660" y="828485"/>
                    </a:cubicBezTo>
                    <a:cubicBezTo>
                      <a:pt x="390334" y="881158"/>
                      <a:pt x="464439" y="907542"/>
                      <a:pt x="548164" y="907542"/>
                    </a:cubicBezTo>
                    <a:cubicBezTo>
                      <a:pt x="642747" y="907542"/>
                      <a:pt x="723329" y="873347"/>
                      <a:pt x="789908" y="804958"/>
                    </a:cubicBezTo>
                    <a:cubicBezTo>
                      <a:pt x="856488" y="736568"/>
                      <a:pt x="889730" y="652272"/>
                      <a:pt x="889730" y="552069"/>
                    </a:cubicBezTo>
                    <a:cubicBezTo>
                      <a:pt x="889730" y="452342"/>
                      <a:pt x="856202" y="367951"/>
                      <a:pt x="789146" y="298799"/>
                    </a:cubicBezTo>
                    <a:cubicBezTo>
                      <a:pt x="722186" y="229648"/>
                      <a:pt x="640651" y="195167"/>
                      <a:pt x="544639" y="195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1062571" y="6522307"/>
                <a:ext cx="85354" cy="123341"/>
              </a:xfrm>
              <a:custGeom>
                <a:rect b="b" l="l" r="r" t="t"/>
                <a:pathLst>
                  <a:path extrusionOk="0" h="1099756" w="761047">
                    <a:moveTo>
                      <a:pt x="0" y="0"/>
                    </a:moveTo>
                    <a:lnTo>
                      <a:pt x="201549" y="0"/>
                    </a:lnTo>
                    <a:lnTo>
                      <a:pt x="201549" y="379095"/>
                    </a:lnTo>
                    <a:lnTo>
                      <a:pt x="485966" y="0"/>
                    </a:lnTo>
                    <a:lnTo>
                      <a:pt x="725424" y="0"/>
                    </a:lnTo>
                    <a:lnTo>
                      <a:pt x="359569" y="490823"/>
                    </a:lnTo>
                    <a:lnTo>
                      <a:pt x="761047" y="1099757"/>
                    </a:lnTo>
                    <a:lnTo>
                      <a:pt x="524542" y="1099757"/>
                    </a:lnTo>
                    <a:lnTo>
                      <a:pt x="201549" y="611124"/>
                    </a:lnTo>
                    <a:lnTo>
                      <a:pt x="201549" y="1099757"/>
                    </a:lnTo>
                    <a:lnTo>
                      <a:pt x="0" y="1099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1163394" y="6522307"/>
                <a:ext cx="65581" cy="123331"/>
              </a:xfrm>
              <a:custGeom>
                <a:rect b="b" l="l" r="r" t="t"/>
                <a:pathLst>
                  <a:path extrusionOk="0" h="1099661" w="584739">
                    <a:moveTo>
                      <a:pt x="0" y="0"/>
                    </a:moveTo>
                    <a:lnTo>
                      <a:pt x="584740" y="0"/>
                    </a:lnTo>
                    <a:lnTo>
                      <a:pt x="584740" y="204883"/>
                    </a:lnTo>
                    <a:lnTo>
                      <a:pt x="202406" y="204883"/>
                    </a:lnTo>
                    <a:lnTo>
                      <a:pt x="202406" y="392621"/>
                    </a:lnTo>
                    <a:lnTo>
                      <a:pt x="584740" y="392621"/>
                    </a:lnTo>
                    <a:lnTo>
                      <a:pt x="584740" y="593693"/>
                    </a:lnTo>
                    <a:lnTo>
                      <a:pt x="202406" y="593693"/>
                    </a:lnTo>
                    <a:lnTo>
                      <a:pt x="202406" y="894112"/>
                    </a:lnTo>
                    <a:lnTo>
                      <a:pt x="584740" y="894112"/>
                    </a:lnTo>
                    <a:lnTo>
                      <a:pt x="584740" y="1099661"/>
                    </a:lnTo>
                    <a:lnTo>
                      <a:pt x="0" y="1099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1245757" y="6522296"/>
                <a:ext cx="78667" cy="123427"/>
              </a:xfrm>
              <a:custGeom>
                <a:rect b="b" l="l" r="r" t="t"/>
                <a:pathLst>
                  <a:path extrusionOk="0" h="1100518" w="701421">
                    <a:moveTo>
                      <a:pt x="681800" y="168878"/>
                    </a:moveTo>
                    <a:lnTo>
                      <a:pt x="524542" y="299275"/>
                    </a:lnTo>
                    <a:cubicBezTo>
                      <a:pt x="469297" y="227076"/>
                      <a:pt x="413099" y="190976"/>
                      <a:pt x="355854" y="190976"/>
                    </a:cubicBezTo>
                    <a:cubicBezTo>
                      <a:pt x="328041" y="190976"/>
                      <a:pt x="305181" y="198025"/>
                      <a:pt x="287464" y="212027"/>
                    </a:cubicBezTo>
                    <a:cubicBezTo>
                      <a:pt x="269748" y="226028"/>
                      <a:pt x="260890" y="241840"/>
                      <a:pt x="260890" y="259366"/>
                    </a:cubicBezTo>
                    <a:cubicBezTo>
                      <a:pt x="260890" y="276892"/>
                      <a:pt x="267176" y="293561"/>
                      <a:pt x="279845" y="309182"/>
                    </a:cubicBezTo>
                    <a:cubicBezTo>
                      <a:pt x="297085" y="330041"/>
                      <a:pt x="348996" y="374999"/>
                      <a:pt x="435578" y="443770"/>
                    </a:cubicBezTo>
                    <a:cubicBezTo>
                      <a:pt x="516636" y="507397"/>
                      <a:pt x="565690" y="547497"/>
                      <a:pt x="582930" y="564166"/>
                    </a:cubicBezTo>
                    <a:cubicBezTo>
                      <a:pt x="625983" y="605028"/>
                      <a:pt x="656463" y="644081"/>
                      <a:pt x="674465" y="681323"/>
                    </a:cubicBezTo>
                    <a:cubicBezTo>
                      <a:pt x="692468" y="718566"/>
                      <a:pt x="701421" y="759333"/>
                      <a:pt x="701421" y="803529"/>
                    </a:cubicBezTo>
                    <a:cubicBezTo>
                      <a:pt x="701421" y="889445"/>
                      <a:pt x="669798" y="960501"/>
                      <a:pt x="606552" y="1016508"/>
                    </a:cubicBezTo>
                    <a:cubicBezTo>
                      <a:pt x="543306" y="1072515"/>
                      <a:pt x="460820" y="1100518"/>
                      <a:pt x="359093" y="1100518"/>
                    </a:cubicBezTo>
                    <a:cubicBezTo>
                      <a:pt x="279654" y="1100518"/>
                      <a:pt x="210408" y="1082231"/>
                      <a:pt x="151448" y="1045655"/>
                    </a:cubicBezTo>
                    <a:cubicBezTo>
                      <a:pt x="92488" y="1009079"/>
                      <a:pt x="42006" y="951643"/>
                      <a:pt x="0" y="873252"/>
                    </a:cubicBezTo>
                    <a:lnTo>
                      <a:pt x="178498" y="772097"/>
                    </a:lnTo>
                    <a:cubicBezTo>
                      <a:pt x="232220" y="864680"/>
                      <a:pt x="293941" y="910971"/>
                      <a:pt x="363855" y="910971"/>
                    </a:cubicBezTo>
                    <a:cubicBezTo>
                      <a:pt x="400336" y="910971"/>
                      <a:pt x="430911" y="900970"/>
                      <a:pt x="455772" y="881063"/>
                    </a:cubicBezTo>
                    <a:cubicBezTo>
                      <a:pt x="480536" y="861155"/>
                      <a:pt x="493014" y="838105"/>
                      <a:pt x="493014" y="812006"/>
                    </a:cubicBezTo>
                    <a:cubicBezTo>
                      <a:pt x="493014" y="788289"/>
                      <a:pt x="483680" y="764572"/>
                      <a:pt x="464915" y="740759"/>
                    </a:cubicBezTo>
                    <a:cubicBezTo>
                      <a:pt x="446151" y="717042"/>
                      <a:pt x="404908" y="680657"/>
                      <a:pt x="341090" y="631793"/>
                    </a:cubicBezTo>
                    <a:cubicBezTo>
                      <a:pt x="219551" y="538734"/>
                      <a:pt x="141065" y="466916"/>
                      <a:pt x="105633" y="416338"/>
                    </a:cubicBezTo>
                    <a:cubicBezTo>
                      <a:pt x="70199" y="365760"/>
                      <a:pt x="52483" y="315278"/>
                      <a:pt x="52483" y="264986"/>
                    </a:cubicBezTo>
                    <a:cubicBezTo>
                      <a:pt x="52483" y="192310"/>
                      <a:pt x="82010" y="130016"/>
                      <a:pt x="140970" y="78010"/>
                    </a:cubicBezTo>
                    <a:cubicBezTo>
                      <a:pt x="199930" y="26003"/>
                      <a:pt x="272701" y="0"/>
                      <a:pt x="359283" y="0"/>
                    </a:cubicBezTo>
                    <a:cubicBezTo>
                      <a:pt x="415004" y="0"/>
                      <a:pt x="467963" y="12097"/>
                      <a:pt x="518350" y="36290"/>
                    </a:cubicBezTo>
                    <a:cubicBezTo>
                      <a:pt x="568547" y="60579"/>
                      <a:pt x="623031" y="104775"/>
                      <a:pt x="681800" y="1688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1336538" y="6522307"/>
                <a:ext cx="64950" cy="123341"/>
              </a:xfrm>
              <a:custGeom>
                <a:rect b="b" l="l" r="r" t="t"/>
                <a:pathLst>
                  <a:path extrusionOk="0" h="1099756" w="579120">
                    <a:moveTo>
                      <a:pt x="0" y="0"/>
                    </a:moveTo>
                    <a:lnTo>
                      <a:pt x="579120" y="0"/>
                    </a:lnTo>
                    <a:lnTo>
                      <a:pt x="579120" y="196596"/>
                    </a:lnTo>
                    <a:lnTo>
                      <a:pt x="388239" y="196596"/>
                    </a:lnTo>
                    <a:lnTo>
                      <a:pt x="388239" y="1099757"/>
                    </a:lnTo>
                    <a:lnTo>
                      <a:pt x="185928" y="1099757"/>
                    </a:lnTo>
                    <a:lnTo>
                      <a:pt x="185928" y="196596"/>
                    </a:lnTo>
                    <a:lnTo>
                      <a:pt x="0" y="196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1420278" y="6522307"/>
                <a:ext cx="75312" cy="123331"/>
              </a:xfrm>
              <a:custGeom>
                <a:rect b="b" l="l" r="r" t="t"/>
                <a:pathLst>
                  <a:path extrusionOk="0" h="1099661" w="671512">
                    <a:moveTo>
                      <a:pt x="0" y="0"/>
                    </a:moveTo>
                    <a:lnTo>
                      <a:pt x="211360" y="0"/>
                    </a:lnTo>
                    <a:cubicBezTo>
                      <a:pt x="327089" y="0"/>
                      <a:pt x="409480" y="10858"/>
                      <a:pt x="458629" y="32480"/>
                    </a:cubicBezTo>
                    <a:cubicBezTo>
                      <a:pt x="507682" y="54197"/>
                      <a:pt x="547211" y="90202"/>
                      <a:pt x="577120" y="140494"/>
                    </a:cubicBezTo>
                    <a:cubicBezTo>
                      <a:pt x="607029" y="190881"/>
                      <a:pt x="621982" y="250412"/>
                      <a:pt x="621982" y="319183"/>
                    </a:cubicBezTo>
                    <a:cubicBezTo>
                      <a:pt x="621982" y="391478"/>
                      <a:pt x="605504" y="451866"/>
                      <a:pt x="572453" y="500444"/>
                    </a:cubicBezTo>
                    <a:cubicBezTo>
                      <a:pt x="539496" y="549021"/>
                      <a:pt x="489681" y="585788"/>
                      <a:pt x="423291" y="610743"/>
                    </a:cubicBezTo>
                    <a:lnTo>
                      <a:pt x="671513" y="1099661"/>
                    </a:lnTo>
                    <a:lnTo>
                      <a:pt x="453485" y="1099661"/>
                    </a:lnTo>
                    <a:lnTo>
                      <a:pt x="217837" y="633889"/>
                    </a:lnTo>
                    <a:lnTo>
                      <a:pt x="199549" y="633889"/>
                    </a:lnTo>
                    <a:lnTo>
                      <a:pt x="199549" y="1099661"/>
                    </a:lnTo>
                    <a:lnTo>
                      <a:pt x="95" y="1099661"/>
                    </a:lnTo>
                    <a:lnTo>
                      <a:pt x="95" y="0"/>
                    </a:lnTo>
                    <a:close/>
                    <a:moveTo>
                      <a:pt x="199454" y="429863"/>
                    </a:moveTo>
                    <a:lnTo>
                      <a:pt x="261938" y="429863"/>
                    </a:lnTo>
                    <a:cubicBezTo>
                      <a:pt x="325374" y="429863"/>
                      <a:pt x="368998" y="421100"/>
                      <a:pt x="392906" y="403574"/>
                    </a:cubicBezTo>
                    <a:cubicBezTo>
                      <a:pt x="416814" y="386048"/>
                      <a:pt x="428720" y="357092"/>
                      <a:pt x="428720" y="316516"/>
                    </a:cubicBezTo>
                    <a:cubicBezTo>
                      <a:pt x="428720" y="292513"/>
                      <a:pt x="422815" y="271653"/>
                      <a:pt x="411004" y="253936"/>
                    </a:cubicBezTo>
                    <a:cubicBezTo>
                      <a:pt x="399193" y="236220"/>
                      <a:pt x="383286" y="223456"/>
                      <a:pt x="363379" y="215646"/>
                    </a:cubicBezTo>
                    <a:cubicBezTo>
                      <a:pt x="343471" y="207931"/>
                      <a:pt x="307086" y="204025"/>
                      <a:pt x="254032" y="204025"/>
                    </a:cubicBezTo>
                    <a:lnTo>
                      <a:pt x="199358" y="204025"/>
                    </a:lnTo>
                    <a:lnTo>
                      <a:pt x="199358" y="4298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1504468" y="6522307"/>
                <a:ext cx="122156" cy="123437"/>
              </a:xfrm>
              <a:custGeom>
                <a:rect b="b" l="l" r="r" t="t"/>
                <a:pathLst>
                  <a:path extrusionOk="0" h="1100613" w="1089184">
                    <a:moveTo>
                      <a:pt x="546735" y="0"/>
                    </a:moveTo>
                    <a:cubicBezTo>
                      <a:pt x="694944" y="0"/>
                      <a:pt x="822484" y="53626"/>
                      <a:pt x="929164" y="160973"/>
                    </a:cubicBezTo>
                    <a:cubicBezTo>
                      <a:pt x="1035844" y="268319"/>
                      <a:pt x="1089184" y="399098"/>
                      <a:pt x="1089184" y="553498"/>
                    </a:cubicBezTo>
                    <a:cubicBezTo>
                      <a:pt x="1089184" y="706374"/>
                      <a:pt x="1036511" y="835819"/>
                      <a:pt x="931259" y="941737"/>
                    </a:cubicBezTo>
                    <a:cubicBezTo>
                      <a:pt x="826008" y="1047655"/>
                      <a:pt x="698278" y="1100614"/>
                      <a:pt x="548164" y="1100614"/>
                    </a:cubicBezTo>
                    <a:cubicBezTo>
                      <a:pt x="390906" y="1100614"/>
                      <a:pt x="260223" y="1046226"/>
                      <a:pt x="156115" y="937451"/>
                    </a:cubicBezTo>
                    <a:cubicBezTo>
                      <a:pt x="52007" y="828675"/>
                      <a:pt x="0" y="699516"/>
                      <a:pt x="0" y="549974"/>
                    </a:cubicBezTo>
                    <a:cubicBezTo>
                      <a:pt x="0" y="449771"/>
                      <a:pt x="24194" y="357664"/>
                      <a:pt x="72676" y="273558"/>
                    </a:cubicBezTo>
                    <a:cubicBezTo>
                      <a:pt x="121158" y="189548"/>
                      <a:pt x="187833" y="122873"/>
                      <a:pt x="272605" y="73723"/>
                    </a:cubicBezTo>
                    <a:cubicBezTo>
                      <a:pt x="357474" y="24574"/>
                      <a:pt x="448818" y="0"/>
                      <a:pt x="546735" y="0"/>
                    </a:cubicBezTo>
                    <a:close/>
                    <a:moveTo>
                      <a:pt x="544639" y="195167"/>
                    </a:moveTo>
                    <a:cubicBezTo>
                      <a:pt x="447675" y="195167"/>
                      <a:pt x="366141" y="228886"/>
                      <a:pt x="300038" y="296323"/>
                    </a:cubicBezTo>
                    <a:cubicBezTo>
                      <a:pt x="233934" y="363760"/>
                      <a:pt x="200883" y="449485"/>
                      <a:pt x="200883" y="553498"/>
                    </a:cubicBezTo>
                    <a:cubicBezTo>
                      <a:pt x="200883" y="669322"/>
                      <a:pt x="242507" y="761048"/>
                      <a:pt x="325660" y="828485"/>
                    </a:cubicBezTo>
                    <a:cubicBezTo>
                      <a:pt x="390335" y="881158"/>
                      <a:pt x="464439" y="907542"/>
                      <a:pt x="548164" y="907542"/>
                    </a:cubicBezTo>
                    <a:cubicBezTo>
                      <a:pt x="642747" y="907542"/>
                      <a:pt x="723329" y="873347"/>
                      <a:pt x="789908" y="804958"/>
                    </a:cubicBezTo>
                    <a:cubicBezTo>
                      <a:pt x="856488" y="736568"/>
                      <a:pt x="889731" y="652272"/>
                      <a:pt x="889731" y="552069"/>
                    </a:cubicBezTo>
                    <a:cubicBezTo>
                      <a:pt x="889731" y="452342"/>
                      <a:pt x="856202" y="367951"/>
                      <a:pt x="789147" y="298799"/>
                    </a:cubicBezTo>
                    <a:cubicBezTo>
                      <a:pt x="722186" y="229648"/>
                      <a:pt x="640652" y="195167"/>
                      <a:pt x="544639" y="195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50861" y="6572408"/>
                <a:ext cx="179095" cy="105264"/>
              </a:xfrm>
              <a:custGeom>
                <a:rect b="b" l="l" r="r" t="t"/>
                <a:pathLst>
                  <a:path extrusionOk="0" h="938572" w="1596871">
                    <a:moveTo>
                      <a:pt x="929866" y="348739"/>
                    </a:moveTo>
                    <a:cubicBezTo>
                      <a:pt x="929866" y="348739"/>
                      <a:pt x="136148" y="504282"/>
                      <a:pt x="12704" y="252822"/>
                    </a:cubicBezTo>
                    <a:cubicBezTo>
                      <a:pt x="-4441" y="217961"/>
                      <a:pt x="-3870" y="176813"/>
                      <a:pt x="12228" y="141475"/>
                    </a:cubicBezTo>
                    <a:cubicBezTo>
                      <a:pt x="70044" y="14888"/>
                      <a:pt x="312075" y="-198853"/>
                      <a:pt x="992731" y="413985"/>
                    </a:cubicBezTo>
                    <a:lnTo>
                      <a:pt x="1385352" y="837181"/>
                    </a:lnTo>
                    <a:cubicBezTo>
                      <a:pt x="1385352" y="837181"/>
                      <a:pt x="1609285" y="1143124"/>
                      <a:pt x="1596331" y="692115"/>
                    </a:cubicBezTo>
                    <a:cubicBezTo>
                      <a:pt x="1583377" y="241011"/>
                      <a:pt x="1548039" y="187195"/>
                      <a:pt x="1548039" y="187195"/>
                    </a:cubicBezTo>
                    <a:lnTo>
                      <a:pt x="929866" y="34873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712109" y="6458044"/>
                <a:ext cx="146205" cy="156178"/>
              </a:xfrm>
              <a:custGeom>
                <a:rect b="b" l="l" r="r" t="t"/>
                <a:pathLst>
                  <a:path extrusionOk="0" h="1392536" w="1303615">
                    <a:moveTo>
                      <a:pt x="720952" y="1099350"/>
                    </a:moveTo>
                    <a:lnTo>
                      <a:pt x="110209" y="1206983"/>
                    </a:lnTo>
                    <a:cubicBezTo>
                      <a:pt x="110209" y="1206983"/>
                      <a:pt x="15531" y="557282"/>
                      <a:pt x="4386" y="347542"/>
                    </a:cubicBezTo>
                    <a:cubicBezTo>
                      <a:pt x="-6758" y="137801"/>
                      <a:pt x="-17902" y="-213004"/>
                      <a:pt x="258704" y="173044"/>
                    </a:cubicBezTo>
                    <a:cubicBezTo>
                      <a:pt x="535310" y="559092"/>
                      <a:pt x="719047" y="1106684"/>
                      <a:pt x="736383" y="1140117"/>
                    </a:cubicBezTo>
                    <a:cubicBezTo>
                      <a:pt x="753718" y="1173550"/>
                      <a:pt x="909642" y="1425962"/>
                      <a:pt x="1191773" y="1388815"/>
                    </a:cubicBezTo>
                    <a:cubicBezTo>
                      <a:pt x="1191773" y="1388815"/>
                      <a:pt x="1397227" y="1364050"/>
                      <a:pt x="1251209" y="1227938"/>
                    </a:cubicBezTo>
                    <a:cubicBezTo>
                      <a:pt x="1105191" y="1092016"/>
                      <a:pt x="965364" y="1084586"/>
                      <a:pt x="720952" y="109935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f2760eda4_1_62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3" name="Google Shape;163;g2bf2760eda4_1_62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4" name="Google Shape;164;g2bf2760eda4_1_62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구현 과정</a:t>
            </a:r>
            <a:endParaRPr/>
          </a:p>
        </p:txBody>
      </p:sp>
      <p:sp>
        <p:nvSpPr>
          <p:cNvPr id="165" name="Google Shape;165;g2bf2760eda4_1_62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6" name="Google Shape;166;g2bf2760eda4_1_62"/>
          <p:cNvSpPr txBox="1"/>
          <p:nvPr/>
        </p:nvSpPr>
        <p:spPr>
          <a:xfrm>
            <a:off x="690800" y="1647000"/>
            <a:ext cx="11058300" cy="46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이미지 빌드, 이미지 푸시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보안 - </a:t>
            </a: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JWT Token(Spring Security), 비대칭키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Kafka UI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Microservice 연동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MySQL PV, PVC 배포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개발, 배포 환경 분리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Spring Cloud Gateway CORS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Swagger API 문서 통합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a64991d22_0_65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이미</a:t>
            </a:r>
            <a:r>
              <a:rPr lang="ko-KR">
                <a:latin typeface="Do Hyeon"/>
                <a:ea typeface="Do Hyeon"/>
                <a:cs typeface="Do Hyeon"/>
                <a:sym typeface="Do Hyeon"/>
              </a:rPr>
              <a:t>지 빌드, 이미지 푸시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2" name="Google Shape;172;g2ca64991d22_0_65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4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3" name="Google Shape;173;g2ca64991d22_0_65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30200" lvl="0" marL="4572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0" lang="ko-KR">
                <a:solidFill>
                  <a:schemeClr val="dk1"/>
                </a:solidFill>
              </a:rPr>
              <a:t>이미지 빌드, 이미지 푸시</a:t>
            </a:r>
            <a:endParaRPr/>
          </a:p>
        </p:txBody>
      </p:sp>
      <p:sp>
        <p:nvSpPr>
          <p:cNvPr id="174" name="Google Shape;174;g2ca64991d22_0_65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5" name="Google Shape;175;g2ca64991d22_0_65"/>
          <p:cNvSpPr txBox="1"/>
          <p:nvPr/>
        </p:nvSpPr>
        <p:spPr>
          <a:xfrm>
            <a:off x="690825" y="1916125"/>
            <a:ext cx="110583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원인 : 쿠버네티스는 https 사용, harbor는 http 사용 =&gt; http를 사용하는 docker registry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													- msa.harbor.com을 /etc/hosts에 등록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													- insecure-registries 설정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													=&gt; /etc/docker/daemon.json에 msa.harbor.com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76" name="Google Shape;176;g2ca64991d22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213" y="2683338"/>
            <a:ext cx="402907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ca64991d22_0_65"/>
          <p:cNvSpPr/>
          <p:nvPr/>
        </p:nvSpPr>
        <p:spPr>
          <a:xfrm>
            <a:off x="5321275" y="3640238"/>
            <a:ext cx="1267200" cy="8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2ca64991d22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173" y="3640250"/>
            <a:ext cx="4040350" cy="9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a64991d22_0_73"/>
          <p:cNvSpPr txBox="1"/>
          <p:nvPr>
            <p:ph type="title"/>
          </p:nvPr>
        </p:nvSpPr>
        <p:spPr>
          <a:xfrm>
            <a:off x="942273" y="561557"/>
            <a:ext cx="6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구현 과정 - 보안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4" name="Google Shape;184;g2ca64991d22_0_73"/>
          <p:cNvSpPr txBox="1"/>
          <p:nvPr>
            <p:ph idx="1" type="body"/>
          </p:nvPr>
        </p:nvSpPr>
        <p:spPr>
          <a:xfrm>
            <a:off x="442915" y="552646"/>
            <a:ext cx="387300" cy="387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BF"/>
              </a:buClr>
              <a:buSzPts val="2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5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5" name="Google Shape;185;g2ca64991d22_0_73"/>
          <p:cNvSpPr txBox="1"/>
          <p:nvPr>
            <p:ph idx="2" type="body"/>
          </p:nvPr>
        </p:nvSpPr>
        <p:spPr>
          <a:xfrm>
            <a:off x="1018527" y="1268875"/>
            <a:ext cx="987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lang="ko-KR">
                <a:solidFill>
                  <a:schemeClr val="dk1"/>
                </a:solidFill>
              </a:rPr>
              <a:t>2. 보안</a:t>
            </a:r>
            <a:endParaRPr/>
          </a:p>
        </p:txBody>
      </p:sp>
      <p:sp>
        <p:nvSpPr>
          <p:cNvPr id="186" name="Google Shape;186;g2ca64991d22_0_73"/>
          <p:cNvSpPr txBox="1"/>
          <p:nvPr>
            <p:ph idx="3" type="body"/>
          </p:nvPr>
        </p:nvSpPr>
        <p:spPr>
          <a:xfrm>
            <a:off x="438679" y="299633"/>
            <a:ext cx="392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D92"/>
              </a:buClr>
              <a:buSzPts val="1200"/>
              <a:buNone/>
            </a:pPr>
            <a:r>
              <a:rPr lang="ko-KR">
                <a:latin typeface="Do Hyeon"/>
                <a:ea typeface="Do Hyeon"/>
                <a:cs typeface="Do Hyeon"/>
                <a:sym typeface="Do Hyeon"/>
              </a:rPr>
              <a:t>최종 발표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7" name="Google Shape;187;g2ca64991d22_0_73"/>
          <p:cNvSpPr txBox="1"/>
          <p:nvPr/>
        </p:nvSpPr>
        <p:spPr>
          <a:xfrm>
            <a:off x="690825" y="1916125"/>
            <a:ext cx="109536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Config Server 이미지 생성 시, Dockerfile에 ,jks keystore를 복사해서 이미지 생성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해당 key를 사용하여 DB URL, password, IP, Token 등을 암호화해서 설정 파일에 저장.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사용 시에는 Config Server가 복호화해서 원본 text 사용 가능</a:t>
            </a:r>
            <a:b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AutoNum type="arabicPeriod"/>
            </a:pP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API Gateway</a:t>
            </a: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와 </a:t>
            </a: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Spring Security</a:t>
            </a:r>
            <a:r>
              <a:rPr lang="ko-KR" sz="2000">
                <a:solidFill>
                  <a:schemeClr val="dk1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를 사용하여 특정 API(회원가입, 로그인 등)를 제외한 API는 JWT Token을 사용하여 인증을 요구함.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오케스트로 템플릿 B(2023)">
  <a:themeElements>
    <a:clrScheme name="표준컬러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2A68"/>
      </a:accent1>
      <a:accent2>
        <a:srgbClr val="0064FF"/>
      </a:accent2>
      <a:accent3>
        <a:srgbClr val="01AAFF"/>
      </a:accent3>
      <a:accent4>
        <a:srgbClr val="A8E818"/>
      </a:accent4>
      <a:accent5>
        <a:srgbClr val="EF5928"/>
      </a:accent5>
      <a:accent6>
        <a:srgbClr val="A7ACB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2022-08-08T08:26:04Z</dcterms:created>
  <dc:creator>EUN JI HONG</dc:creator>
</cp:coreProperties>
</file>