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DBA9F-3024-B000-D6A6-D4BF6DBFCBD4}" v="16" dt="2021-04-04T02:17:04.944"/>
    <p1510:client id="{D85E2399-05B6-4130-B54C-1A1CD2C3C174}" v="1777" dt="2021-04-04T02:14:05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46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77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88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6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0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30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0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4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4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3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4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6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5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3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32" name="Picture 11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5" name="Picture 14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982132"/>
            <a:ext cx="4094017" cy="282388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262626"/>
                </a:solidFill>
                <a:cs typeface="Calibri Light"/>
              </a:rPr>
              <a:t>Funding Strategy</a:t>
            </a:r>
            <a:endParaRPr lang="en-US" sz="4800">
              <a:solidFill>
                <a:srgbClr val="262626"/>
              </a:solidFill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58961E5-FDD0-427B-BD26-5797479A0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67" r="4" b="5291"/>
          <a:stretch/>
        </p:blipFill>
        <p:spPr>
          <a:xfrm>
            <a:off x="5418668" y="1002491"/>
            <a:ext cx="5469466" cy="485301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4A14-708A-47D5-9718-2B96125E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cs typeface="Calibri Light"/>
              </a:rPr>
              <a:t>Sad Pumpkin Games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1B30-9728-454C-BC45-A77C58A1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262626"/>
                </a:solidFill>
                <a:cs typeface="Calibri"/>
              </a:rPr>
              <a:t>Indie game development by veteran industry professionals.</a:t>
            </a:r>
          </a:p>
          <a:p>
            <a:r>
              <a:rPr lang="en-US">
                <a:solidFill>
                  <a:srgbClr val="262626"/>
                </a:solidFill>
                <a:cs typeface="Calibri"/>
              </a:rPr>
              <a:t>Democratized game development.</a:t>
            </a:r>
            <a:endParaRPr lang="en-US">
              <a:solidFill>
                <a:srgbClr val="262626"/>
              </a:solidFill>
            </a:endParaRPr>
          </a:p>
          <a:p>
            <a:r>
              <a:rPr lang="en-US">
                <a:solidFill>
                  <a:srgbClr val="262626"/>
                </a:solidFill>
                <a:cs typeface="Calibri"/>
              </a:rPr>
              <a:t>Transparent design and development process.</a:t>
            </a:r>
          </a:p>
          <a:p>
            <a:r>
              <a:rPr lang="en-US">
                <a:solidFill>
                  <a:srgbClr val="262626"/>
                </a:solidFill>
                <a:cs typeface="Calibri"/>
              </a:rPr>
              <a:t>Lean product development. Only build what the users want.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EA66D9-6AF1-4DDD-94E0-6ED8C9937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58" y="2757636"/>
            <a:ext cx="2648064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8170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7D0FD-C7C9-45B9-AB21-CDE00E95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Founding Team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2476-0EA2-4145-87B4-29E26823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Industry professional engineers.</a:t>
            </a:r>
          </a:p>
          <a:p>
            <a:r>
              <a:rPr lang="en-US">
                <a:cs typeface="Calibri"/>
              </a:rPr>
              <a:t>Combined 20+ years' experience.</a:t>
            </a:r>
          </a:p>
          <a:p>
            <a:r>
              <a:rPr lang="en-US">
                <a:cs typeface="Calibri"/>
              </a:rPr>
              <a:t>Involvement in titles and companies of all sizes.</a:t>
            </a:r>
          </a:p>
          <a:p>
            <a:r>
              <a:rPr lang="en-US">
                <a:cs typeface="Calibri"/>
              </a:rPr>
              <a:t>Experience on a variety of platforms and game engines.</a:t>
            </a:r>
          </a:p>
          <a:p>
            <a:r>
              <a:rPr lang="en-US">
                <a:cs typeface="Calibri"/>
              </a:rPr>
              <a:t>Experience developing in dozens of game genres.</a:t>
            </a:r>
          </a:p>
        </p:txBody>
      </p:sp>
    </p:spTree>
    <p:extLst>
      <p:ext uri="{BB962C8B-B14F-4D97-AF65-F5344CB8AC3E}">
        <p14:creationId xmlns:p14="http://schemas.microsoft.com/office/powerpoint/2010/main" val="223551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3C491-2E63-424F-AECE-29FB5F25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cs typeface="Calibri Light"/>
              </a:rPr>
              <a:t>Funding Goal:</a:t>
            </a:r>
            <a:br>
              <a:rPr lang="en-US" sz="4800" dirty="0">
                <a:solidFill>
                  <a:schemeClr val="tx2"/>
                </a:solidFill>
                <a:cs typeface="Calibri Light"/>
              </a:rPr>
            </a:br>
            <a:r>
              <a:rPr lang="en-US" sz="4800" dirty="0">
                <a:solidFill>
                  <a:schemeClr val="tx2"/>
                </a:solidFill>
                <a:cs typeface="Calibri Light"/>
              </a:rPr>
              <a:t>'Year One'</a:t>
            </a:r>
            <a:endParaRPr lang="en-US" sz="4800">
              <a:solidFill>
                <a:schemeClr val="tx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AF1E-FADC-45A4-88FB-F06963ED7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Funding goal for a minimum-viable lean studio.</a:t>
            </a:r>
          </a:p>
          <a:p>
            <a:pPr marL="457200" indent="-457200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Funds development of 2 MVP titles ready for crowdfunding.</a:t>
            </a:r>
          </a:p>
          <a:p>
            <a:pPr marL="457200" indent="-457200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Relies on unpaid founder contribution on a part-time basis.</a:t>
            </a:r>
          </a:p>
          <a:p>
            <a:pPr marL="457200" indent="-457200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Total funding needed: $14,000</a:t>
            </a:r>
          </a:p>
          <a:p>
            <a:pPr marL="457200" indent="-457200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Key expenses: outsourced art &amp; audio, marketing.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8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AD990-778F-44EA-8DCB-50553334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cs typeface="Calibri Light"/>
              </a:rPr>
              <a:t>Funding Goal:</a:t>
            </a:r>
            <a:br>
              <a:rPr lang="en-US" sz="4800" dirty="0">
                <a:solidFill>
                  <a:schemeClr val="tx2"/>
                </a:solidFill>
                <a:cs typeface="Calibri Light"/>
              </a:rPr>
            </a:br>
            <a:r>
              <a:rPr lang="en-US" sz="4800" dirty="0">
                <a:solidFill>
                  <a:schemeClr val="tx2"/>
                </a:solidFill>
                <a:cs typeface="Calibri Light"/>
              </a:rPr>
              <a:t>'Year Two'</a:t>
            </a:r>
            <a:endParaRPr lang="en-US" sz="4800">
              <a:solidFill>
                <a:schemeClr val="tx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E682-0B72-4553-84A0-1DC4F338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cs typeface="Calibri"/>
              </a:rPr>
              <a:t>Funding goal for full-time game development for one year.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Funds completed development of 2 'year one' MVP titles.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Accounts for full-time employees.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Total funding needed: $220,000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Key expense: employees.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517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5EB9-3A98-47ED-91B7-FF3FCDA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Vendor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ABBF8-987F-4A73-B07B-F2C4A39EA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Google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E9A93-E02E-41D2-A2A3-1A5A6AB899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Google Firebase</a:t>
            </a:r>
          </a:p>
          <a:p>
            <a:pPr lvl="1"/>
            <a:r>
              <a:rPr lang="en-US" dirty="0">
                <a:cs typeface="Calibri"/>
              </a:rPr>
              <a:t>Server and database solution.</a:t>
            </a:r>
          </a:p>
          <a:p>
            <a:pPr lvl="1"/>
            <a:r>
              <a:rPr lang="en-US" dirty="0">
                <a:cs typeface="Calibri"/>
              </a:rPr>
              <a:t>One-stop-shop for authentication, in-app ads, marketing campaigns, and analytics.</a:t>
            </a:r>
          </a:p>
          <a:p>
            <a:r>
              <a:rPr lang="en-US" dirty="0">
                <a:cs typeface="Calibri"/>
              </a:rPr>
              <a:t>Google Workspace</a:t>
            </a:r>
          </a:p>
          <a:p>
            <a:pPr lvl="1"/>
            <a:r>
              <a:rPr lang="en-US" dirty="0">
                <a:cs typeface="Calibri"/>
              </a:rPr>
              <a:t>Website creation and hosting.</a:t>
            </a:r>
          </a:p>
          <a:p>
            <a:pPr lvl="1"/>
            <a:r>
              <a:rPr lang="en-US" dirty="0">
                <a:cs typeface="Calibri"/>
              </a:rPr>
              <a:t>Employee and company email.</a:t>
            </a:r>
          </a:p>
          <a:p>
            <a:pPr lvl="1"/>
            <a:r>
              <a:rPr lang="en-US" dirty="0">
                <a:cs typeface="Calibri"/>
              </a:rPr>
              <a:t>Productivity and collaboration solutions.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BCD45-CCB1-48D5-AD70-F5D5059B8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Fiverr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09324-3227-4B72-A5FB-5736DD20AB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Thousands of organized and vetted contractors.</a:t>
            </a:r>
          </a:p>
          <a:p>
            <a:r>
              <a:rPr lang="en-US" dirty="0">
                <a:cs typeface="Calibri"/>
              </a:rPr>
              <a:t>Clear pricing structure.</a:t>
            </a:r>
          </a:p>
          <a:p>
            <a:r>
              <a:rPr lang="en-US" dirty="0">
                <a:cs typeface="Calibri"/>
              </a:rPr>
              <a:t>Offloads cost of locating and managing external contractors.</a:t>
            </a:r>
          </a:p>
        </p:txBody>
      </p:sp>
    </p:spTree>
    <p:extLst>
      <p:ext uri="{BB962C8B-B14F-4D97-AF65-F5344CB8AC3E}">
        <p14:creationId xmlns:p14="http://schemas.microsoft.com/office/powerpoint/2010/main" val="1062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9C35-D5CF-489D-96B6-5727926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Investor Target: Fig / Kickstarter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0B31A-7026-4F9A-80FC-DB0499EFE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1065C-9DBC-4AFB-87F1-8722A2681D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Game-focused crowdfunding.</a:t>
            </a:r>
          </a:p>
          <a:p>
            <a:r>
              <a:rPr lang="en-US" dirty="0">
                <a:cs typeface="Calibri"/>
              </a:rPr>
              <a:t>Supports equity investment in addition to pledge investment.</a:t>
            </a:r>
          </a:p>
          <a:p>
            <a:r>
              <a:rPr lang="en-US" dirty="0">
                <a:cs typeface="Calibri"/>
              </a:rPr>
              <a:t>Provides publisher services.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4700E-42CB-4A7C-8070-F16182951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Kickstarter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BBB9D-4CCB-48D7-918D-5F6CA341AA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General purpose crowdfunding.</a:t>
            </a:r>
          </a:p>
          <a:p>
            <a:r>
              <a:rPr lang="en-US" dirty="0">
                <a:cs typeface="Calibri"/>
              </a:rPr>
              <a:t>Extreme competition and noise from thousands of other campaigns.</a:t>
            </a:r>
          </a:p>
          <a:p>
            <a:r>
              <a:rPr lang="en-US" dirty="0">
                <a:cs typeface="Calibri"/>
              </a:rPr>
              <a:t>Clunky design for backer rewards.</a:t>
            </a:r>
          </a:p>
          <a:p>
            <a:r>
              <a:rPr lang="en-US" dirty="0">
                <a:cs typeface="Calibri"/>
              </a:rPr>
              <a:t>No option for equity investment.</a:t>
            </a:r>
          </a:p>
        </p:txBody>
      </p:sp>
    </p:spTree>
    <p:extLst>
      <p:ext uri="{BB962C8B-B14F-4D97-AF65-F5344CB8AC3E}">
        <p14:creationId xmlns:p14="http://schemas.microsoft.com/office/powerpoint/2010/main" val="397736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C47F2-217B-4171-BE93-3F699DA6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Investor Target: Indie Fund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01FD-80B6-439C-BAC5-F655B32C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Indie developer focused investment syndicate.</a:t>
            </a:r>
          </a:p>
          <a:p>
            <a:r>
              <a:rPr lang="en-US">
                <a:cs typeface="Calibri"/>
              </a:rPr>
              <a:t>Non-equity investments.</a:t>
            </a:r>
          </a:p>
          <a:p>
            <a:r>
              <a:rPr lang="en-US">
                <a:cs typeface="Calibri"/>
              </a:rPr>
              <a:t>Clear repayment and investment terms.</a:t>
            </a:r>
          </a:p>
          <a:p>
            <a:r>
              <a:rPr lang="en-US">
                <a:cs typeface="Calibri"/>
              </a:rPr>
              <a:t>No long-term obligations (whether a profit is made or not).</a:t>
            </a:r>
          </a:p>
          <a:p>
            <a:r>
              <a:rPr lang="en-US">
                <a:cs typeface="Calibri"/>
              </a:rPr>
              <a:t>Access to advisors with decades of indie development experience.</a:t>
            </a:r>
          </a:p>
        </p:txBody>
      </p:sp>
    </p:spTree>
    <p:extLst>
      <p:ext uri="{BB962C8B-B14F-4D97-AF65-F5344CB8AC3E}">
        <p14:creationId xmlns:p14="http://schemas.microsoft.com/office/powerpoint/2010/main" val="114373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Funding Strategy</vt:lpstr>
      <vt:lpstr>Sad Pumpkin Games</vt:lpstr>
      <vt:lpstr>Founding Team</vt:lpstr>
      <vt:lpstr>Funding Goal: 'Year One'</vt:lpstr>
      <vt:lpstr>Funding Goal: 'Year Two'</vt:lpstr>
      <vt:lpstr>Vendor Selection</vt:lpstr>
      <vt:lpstr>Investor Target: Fig / Kickstarter</vt:lpstr>
      <vt:lpstr>Investor Target: Indie Fund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157</cp:revision>
  <dcterms:created xsi:type="dcterms:W3CDTF">2021-04-04T01:43:04Z</dcterms:created>
  <dcterms:modified xsi:type="dcterms:W3CDTF">2021-04-04T02:17:38Z</dcterms:modified>
</cp:coreProperties>
</file>