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93A42-024F-4B86-B165-4D2CBA956A80}" v="1380" dt="2021-03-22T01:40:35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F81BE-590B-4573-B986-0FBE4A6CC6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C91EF0-8DF8-429B-AC50-AFC7B9FE4BED}">
      <dgm:prSet/>
      <dgm:spPr/>
      <dgm:t>
        <a:bodyPr/>
        <a:lstStyle/>
        <a:p>
          <a:r>
            <a:rPr lang="en-US"/>
            <a:t>Bootstrapping</a:t>
          </a:r>
        </a:p>
      </dgm:t>
    </dgm:pt>
    <dgm:pt modelId="{940FAF9F-263E-4DD2-A9C5-09AA43475130}" type="parTrans" cxnId="{6BC09FE2-CC87-4C01-A4D0-B80E1A9BE905}">
      <dgm:prSet/>
      <dgm:spPr/>
      <dgm:t>
        <a:bodyPr/>
        <a:lstStyle/>
        <a:p>
          <a:endParaRPr lang="en-US"/>
        </a:p>
      </dgm:t>
    </dgm:pt>
    <dgm:pt modelId="{9F5EA834-6EFC-43B4-A186-0F4F9F78F776}" type="sibTrans" cxnId="{6BC09FE2-CC87-4C01-A4D0-B80E1A9BE905}">
      <dgm:prSet/>
      <dgm:spPr/>
      <dgm:t>
        <a:bodyPr/>
        <a:lstStyle/>
        <a:p>
          <a:endParaRPr lang="en-US"/>
        </a:p>
      </dgm:t>
    </dgm:pt>
    <dgm:pt modelId="{F42C2B9B-D050-4D40-A0DA-C3772044291B}">
      <dgm:prSet/>
      <dgm:spPr/>
      <dgm:t>
        <a:bodyPr/>
        <a:lstStyle/>
        <a:p>
          <a:r>
            <a:rPr lang="en-US"/>
            <a:t>Investment Funds</a:t>
          </a:r>
        </a:p>
      </dgm:t>
    </dgm:pt>
    <dgm:pt modelId="{AF062739-A859-4D2D-8216-C734AFFC0F87}" type="parTrans" cxnId="{D63C6B0E-362D-49B9-A992-E2C479BC2FC8}">
      <dgm:prSet/>
      <dgm:spPr/>
      <dgm:t>
        <a:bodyPr/>
        <a:lstStyle/>
        <a:p>
          <a:endParaRPr lang="en-US"/>
        </a:p>
      </dgm:t>
    </dgm:pt>
    <dgm:pt modelId="{F031FDDD-C0BB-4D6E-9ECF-0ACFBF87EDF6}" type="sibTrans" cxnId="{D63C6B0E-362D-49B9-A992-E2C479BC2FC8}">
      <dgm:prSet/>
      <dgm:spPr/>
      <dgm:t>
        <a:bodyPr/>
        <a:lstStyle/>
        <a:p>
          <a:endParaRPr lang="en-US"/>
        </a:p>
      </dgm:t>
    </dgm:pt>
    <dgm:pt modelId="{56DA4BC0-B923-4E1D-8445-602AAB013811}">
      <dgm:prSet/>
      <dgm:spPr/>
      <dgm:t>
        <a:bodyPr/>
        <a:lstStyle/>
        <a:p>
          <a:r>
            <a:rPr lang="en-US"/>
            <a:t>Game Publishers</a:t>
          </a:r>
        </a:p>
      </dgm:t>
    </dgm:pt>
    <dgm:pt modelId="{38AFBE05-DA57-4D9A-95DF-BCFFBBCA4759}" type="parTrans" cxnId="{C7381DC0-83BE-46DD-A59F-94E870E64F0D}">
      <dgm:prSet/>
      <dgm:spPr/>
      <dgm:t>
        <a:bodyPr/>
        <a:lstStyle/>
        <a:p>
          <a:endParaRPr lang="en-US"/>
        </a:p>
      </dgm:t>
    </dgm:pt>
    <dgm:pt modelId="{80C8F0C5-B59F-417A-B007-9D8C088720DF}" type="sibTrans" cxnId="{C7381DC0-83BE-46DD-A59F-94E870E64F0D}">
      <dgm:prSet/>
      <dgm:spPr/>
      <dgm:t>
        <a:bodyPr/>
        <a:lstStyle/>
        <a:p>
          <a:endParaRPr lang="en-US"/>
        </a:p>
      </dgm:t>
    </dgm:pt>
    <dgm:pt modelId="{EB96E762-C051-443A-A3A8-EB9CA524ABDE}">
      <dgm:prSet/>
      <dgm:spPr/>
      <dgm:t>
        <a:bodyPr/>
        <a:lstStyle/>
        <a:p>
          <a:r>
            <a:rPr lang="en-US"/>
            <a:t>Crowdfunding</a:t>
          </a:r>
        </a:p>
      </dgm:t>
    </dgm:pt>
    <dgm:pt modelId="{2007BD04-A04A-49BB-9E8A-BAC1677148B5}" type="parTrans" cxnId="{1B892242-A50C-48DD-98D6-3F4F43FFC3D4}">
      <dgm:prSet/>
      <dgm:spPr/>
      <dgm:t>
        <a:bodyPr/>
        <a:lstStyle/>
        <a:p>
          <a:endParaRPr lang="en-US"/>
        </a:p>
      </dgm:t>
    </dgm:pt>
    <dgm:pt modelId="{9F00BA3A-FE3B-4D1E-8FB5-B852FDD01345}" type="sibTrans" cxnId="{1B892242-A50C-48DD-98D6-3F4F43FFC3D4}">
      <dgm:prSet/>
      <dgm:spPr/>
      <dgm:t>
        <a:bodyPr/>
        <a:lstStyle/>
        <a:p>
          <a:endParaRPr lang="en-US"/>
        </a:p>
      </dgm:t>
    </dgm:pt>
    <dgm:pt modelId="{B820CB8F-8CCE-4784-B4C5-12BC29D2C18D}" type="pres">
      <dgm:prSet presAssocID="{AE5F81BE-590B-4573-B986-0FBE4A6CC6B3}" presName="root" presStyleCnt="0">
        <dgm:presLayoutVars>
          <dgm:dir/>
          <dgm:resizeHandles val="exact"/>
        </dgm:presLayoutVars>
      </dgm:prSet>
      <dgm:spPr/>
    </dgm:pt>
    <dgm:pt modelId="{8AE834E6-05FD-49D1-8806-DB23F4FE0ECA}" type="pres">
      <dgm:prSet presAssocID="{7EC91EF0-8DF8-429B-AC50-AFC7B9FE4BED}" presName="compNode" presStyleCnt="0"/>
      <dgm:spPr/>
    </dgm:pt>
    <dgm:pt modelId="{385AE869-461C-4E8A-BDF7-D6603B77C226}" type="pres">
      <dgm:prSet presAssocID="{7EC91EF0-8DF8-429B-AC50-AFC7B9FE4BED}" presName="bgRect" presStyleLbl="bgShp" presStyleIdx="0" presStyleCnt="4"/>
      <dgm:spPr/>
    </dgm:pt>
    <dgm:pt modelId="{03CDE24D-85BE-4274-838C-7AB7A166E1C1}" type="pres">
      <dgm:prSet presAssocID="{7EC91EF0-8DF8-429B-AC50-AFC7B9FE4B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53DA16EE-F589-4194-AC0E-7A74EEBCFBBA}" type="pres">
      <dgm:prSet presAssocID="{7EC91EF0-8DF8-429B-AC50-AFC7B9FE4BED}" presName="spaceRect" presStyleCnt="0"/>
      <dgm:spPr/>
    </dgm:pt>
    <dgm:pt modelId="{B1A66209-6531-4996-834B-63C7C5BDE751}" type="pres">
      <dgm:prSet presAssocID="{7EC91EF0-8DF8-429B-AC50-AFC7B9FE4BED}" presName="parTx" presStyleLbl="revTx" presStyleIdx="0" presStyleCnt="4">
        <dgm:presLayoutVars>
          <dgm:chMax val="0"/>
          <dgm:chPref val="0"/>
        </dgm:presLayoutVars>
      </dgm:prSet>
      <dgm:spPr/>
    </dgm:pt>
    <dgm:pt modelId="{4973E03D-1BA7-43E9-87B0-8988DF4DB03B}" type="pres">
      <dgm:prSet presAssocID="{9F5EA834-6EFC-43B4-A186-0F4F9F78F776}" presName="sibTrans" presStyleCnt="0"/>
      <dgm:spPr/>
    </dgm:pt>
    <dgm:pt modelId="{3C59BBEB-7598-4297-83EB-4ECCD0372619}" type="pres">
      <dgm:prSet presAssocID="{F42C2B9B-D050-4D40-A0DA-C3772044291B}" presName="compNode" presStyleCnt="0"/>
      <dgm:spPr/>
    </dgm:pt>
    <dgm:pt modelId="{E49C1360-A6F8-4D98-B5BB-97414EDF0A99}" type="pres">
      <dgm:prSet presAssocID="{F42C2B9B-D050-4D40-A0DA-C3772044291B}" presName="bgRect" presStyleLbl="bgShp" presStyleIdx="1" presStyleCnt="4"/>
      <dgm:spPr/>
    </dgm:pt>
    <dgm:pt modelId="{77B14811-18DD-46F2-8AA7-2C0495FDE7F7}" type="pres">
      <dgm:prSet presAssocID="{F42C2B9B-D050-4D40-A0DA-C377204429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E8FE17F-DEF9-4420-8236-8111CBD3CF3B}" type="pres">
      <dgm:prSet presAssocID="{F42C2B9B-D050-4D40-A0DA-C3772044291B}" presName="spaceRect" presStyleCnt="0"/>
      <dgm:spPr/>
    </dgm:pt>
    <dgm:pt modelId="{04FCB390-D945-477F-959E-5DF72E3EFC0C}" type="pres">
      <dgm:prSet presAssocID="{F42C2B9B-D050-4D40-A0DA-C3772044291B}" presName="parTx" presStyleLbl="revTx" presStyleIdx="1" presStyleCnt="4">
        <dgm:presLayoutVars>
          <dgm:chMax val="0"/>
          <dgm:chPref val="0"/>
        </dgm:presLayoutVars>
      </dgm:prSet>
      <dgm:spPr/>
    </dgm:pt>
    <dgm:pt modelId="{B2CF78C0-ABD2-4FDD-8BCE-9AF72F98B7E9}" type="pres">
      <dgm:prSet presAssocID="{F031FDDD-C0BB-4D6E-9ECF-0ACFBF87EDF6}" presName="sibTrans" presStyleCnt="0"/>
      <dgm:spPr/>
    </dgm:pt>
    <dgm:pt modelId="{5C5A6885-A973-48D6-9B4A-F5926DF5DD01}" type="pres">
      <dgm:prSet presAssocID="{56DA4BC0-B923-4E1D-8445-602AAB013811}" presName="compNode" presStyleCnt="0"/>
      <dgm:spPr/>
    </dgm:pt>
    <dgm:pt modelId="{41CC5568-A55E-418D-9B7C-6C5E4D9F8B08}" type="pres">
      <dgm:prSet presAssocID="{56DA4BC0-B923-4E1D-8445-602AAB013811}" presName="bgRect" presStyleLbl="bgShp" presStyleIdx="2" presStyleCnt="4"/>
      <dgm:spPr/>
    </dgm:pt>
    <dgm:pt modelId="{E18BF4B5-5209-4AD9-BBBB-C7D798E0620D}" type="pres">
      <dgm:prSet presAssocID="{56DA4BC0-B923-4E1D-8445-602AAB0138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6ABC13C-A884-4535-BDBD-731B2631F228}" type="pres">
      <dgm:prSet presAssocID="{56DA4BC0-B923-4E1D-8445-602AAB013811}" presName="spaceRect" presStyleCnt="0"/>
      <dgm:spPr/>
    </dgm:pt>
    <dgm:pt modelId="{AE0C9915-22A7-4C84-83B5-85F7EEFDD313}" type="pres">
      <dgm:prSet presAssocID="{56DA4BC0-B923-4E1D-8445-602AAB013811}" presName="parTx" presStyleLbl="revTx" presStyleIdx="2" presStyleCnt="4">
        <dgm:presLayoutVars>
          <dgm:chMax val="0"/>
          <dgm:chPref val="0"/>
        </dgm:presLayoutVars>
      </dgm:prSet>
      <dgm:spPr/>
    </dgm:pt>
    <dgm:pt modelId="{001448A4-E414-4A70-AFC6-9088F5D88ABD}" type="pres">
      <dgm:prSet presAssocID="{80C8F0C5-B59F-417A-B007-9D8C088720DF}" presName="sibTrans" presStyleCnt="0"/>
      <dgm:spPr/>
    </dgm:pt>
    <dgm:pt modelId="{F17890FE-B47D-4FBB-AF83-65474EFBFBB3}" type="pres">
      <dgm:prSet presAssocID="{EB96E762-C051-443A-A3A8-EB9CA524ABDE}" presName="compNode" presStyleCnt="0"/>
      <dgm:spPr/>
    </dgm:pt>
    <dgm:pt modelId="{C364BDCE-CFA0-4E54-979B-0C8F84725590}" type="pres">
      <dgm:prSet presAssocID="{EB96E762-C051-443A-A3A8-EB9CA524ABDE}" presName="bgRect" presStyleLbl="bgShp" presStyleIdx="3" presStyleCnt="4"/>
      <dgm:spPr/>
    </dgm:pt>
    <dgm:pt modelId="{F2EAE426-C5F6-4C00-AA24-D2E6C5C5B905}" type="pres">
      <dgm:prSet presAssocID="{EB96E762-C051-443A-A3A8-EB9CA524AB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1AB85AE-B633-4D5F-9DF7-F675D999DF06}" type="pres">
      <dgm:prSet presAssocID="{EB96E762-C051-443A-A3A8-EB9CA524ABDE}" presName="spaceRect" presStyleCnt="0"/>
      <dgm:spPr/>
    </dgm:pt>
    <dgm:pt modelId="{4DC63D76-5065-46F7-A9BF-278F84DA2F07}" type="pres">
      <dgm:prSet presAssocID="{EB96E762-C051-443A-A3A8-EB9CA524AB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3C6B0E-362D-49B9-A992-E2C479BC2FC8}" srcId="{AE5F81BE-590B-4573-B986-0FBE4A6CC6B3}" destId="{F42C2B9B-D050-4D40-A0DA-C3772044291B}" srcOrd="1" destOrd="0" parTransId="{AF062739-A859-4D2D-8216-C734AFFC0F87}" sibTransId="{F031FDDD-C0BB-4D6E-9ECF-0ACFBF87EDF6}"/>
    <dgm:cxn modelId="{1B892242-A50C-48DD-98D6-3F4F43FFC3D4}" srcId="{AE5F81BE-590B-4573-B986-0FBE4A6CC6B3}" destId="{EB96E762-C051-443A-A3A8-EB9CA524ABDE}" srcOrd="3" destOrd="0" parTransId="{2007BD04-A04A-49BB-9E8A-BAC1677148B5}" sibTransId="{9F00BA3A-FE3B-4D1E-8FB5-B852FDD01345}"/>
    <dgm:cxn modelId="{2748214D-39FB-4124-8095-368E32BEDE55}" type="presOf" srcId="{AE5F81BE-590B-4573-B986-0FBE4A6CC6B3}" destId="{B820CB8F-8CCE-4784-B4C5-12BC29D2C18D}" srcOrd="0" destOrd="0" presId="urn:microsoft.com/office/officeart/2018/2/layout/IconVerticalSolidList"/>
    <dgm:cxn modelId="{F794F16E-C2A8-4696-AC0F-4356D197B3C6}" type="presOf" srcId="{56DA4BC0-B923-4E1D-8445-602AAB013811}" destId="{AE0C9915-22A7-4C84-83B5-85F7EEFDD313}" srcOrd="0" destOrd="0" presId="urn:microsoft.com/office/officeart/2018/2/layout/IconVerticalSolidList"/>
    <dgm:cxn modelId="{B1B62889-B9EF-4D2E-AA23-A75FF97011E3}" type="presOf" srcId="{7EC91EF0-8DF8-429B-AC50-AFC7B9FE4BED}" destId="{B1A66209-6531-4996-834B-63C7C5BDE751}" srcOrd="0" destOrd="0" presId="urn:microsoft.com/office/officeart/2018/2/layout/IconVerticalSolidList"/>
    <dgm:cxn modelId="{5D23E789-7DA5-41F1-8E74-CA02D4B09341}" type="presOf" srcId="{F42C2B9B-D050-4D40-A0DA-C3772044291B}" destId="{04FCB390-D945-477F-959E-5DF72E3EFC0C}" srcOrd="0" destOrd="0" presId="urn:microsoft.com/office/officeart/2018/2/layout/IconVerticalSolidList"/>
    <dgm:cxn modelId="{C7381DC0-83BE-46DD-A59F-94E870E64F0D}" srcId="{AE5F81BE-590B-4573-B986-0FBE4A6CC6B3}" destId="{56DA4BC0-B923-4E1D-8445-602AAB013811}" srcOrd="2" destOrd="0" parTransId="{38AFBE05-DA57-4D9A-95DF-BCFFBBCA4759}" sibTransId="{80C8F0C5-B59F-417A-B007-9D8C088720DF}"/>
    <dgm:cxn modelId="{447503D3-5EB7-4DAD-8CE1-239C951DAB14}" type="presOf" srcId="{EB96E762-C051-443A-A3A8-EB9CA524ABDE}" destId="{4DC63D76-5065-46F7-A9BF-278F84DA2F07}" srcOrd="0" destOrd="0" presId="urn:microsoft.com/office/officeart/2018/2/layout/IconVerticalSolidList"/>
    <dgm:cxn modelId="{6BC09FE2-CC87-4C01-A4D0-B80E1A9BE905}" srcId="{AE5F81BE-590B-4573-B986-0FBE4A6CC6B3}" destId="{7EC91EF0-8DF8-429B-AC50-AFC7B9FE4BED}" srcOrd="0" destOrd="0" parTransId="{940FAF9F-263E-4DD2-A9C5-09AA43475130}" sibTransId="{9F5EA834-6EFC-43B4-A186-0F4F9F78F776}"/>
    <dgm:cxn modelId="{013A26BC-5CEE-4D50-B845-0E722511F4F8}" type="presParOf" srcId="{B820CB8F-8CCE-4784-B4C5-12BC29D2C18D}" destId="{8AE834E6-05FD-49D1-8806-DB23F4FE0ECA}" srcOrd="0" destOrd="0" presId="urn:microsoft.com/office/officeart/2018/2/layout/IconVerticalSolidList"/>
    <dgm:cxn modelId="{91A28FB5-0061-468D-8DA0-8DEAA3A6C103}" type="presParOf" srcId="{8AE834E6-05FD-49D1-8806-DB23F4FE0ECA}" destId="{385AE869-461C-4E8A-BDF7-D6603B77C226}" srcOrd="0" destOrd="0" presId="urn:microsoft.com/office/officeart/2018/2/layout/IconVerticalSolidList"/>
    <dgm:cxn modelId="{F2D5CDAC-80AB-4F6F-8471-EAEB8CD4B0D4}" type="presParOf" srcId="{8AE834E6-05FD-49D1-8806-DB23F4FE0ECA}" destId="{03CDE24D-85BE-4274-838C-7AB7A166E1C1}" srcOrd="1" destOrd="0" presId="urn:microsoft.com/office/officeart/2018/2/layout/IconVerticalSolidList"/>
    <dgm:cxn modelId="{027A49AC-F88A-4BCF-A61C-5557B030A97C}" type="presParOf" srcId="{8AE834E6-05FD-49D1-8806-DB23F4FE0ECA}" destId="{53DA16EE-F589-4194-AC0E-7A74EEBCFBBA}" srcOrd="2" destOrd="0" presId="urn:microsoft.com/office/officeart/2018/2/layout/IconVerticalSolidList"/>
    <dgm:cxn modelId="{90F9352A-348A-4E0B-9BED-FAD9CA831A07}" type="presParOf" srcId="{8AE834E6-05FD-49D1-8806-DB23F4FE0ECA}" destId="{B1A66209-6531-4996-834B-63C7C5BDE751}" srcOrd="3" destOrd="0" presId="urn:microsoft.com/office/officeart/2018/2/layout/IconVerticalSolidList"/>
    <dgm:cxn modelId="{62ED00F5-31D0-499E-8279-BFF35E1CEA33}" type="presParOf" srcId="{B820CB8F-8CCE-4784-B4C5-12BC29D2C18D}" destId="{4973E03D-1BA7-43E9-87B0-8988DF4DB03B}" srcOrd="1" destOrd="0" presId="urn:microsoft.com/office/officeart/2018/2/layout/IconVerticalSolidList"/>
    <dgm:cxn modelId="{B2405BDD-B8B0-4EEA-A8F7-A45F8974D9A0}" type="presParOf" srcId="{B820CB8F-8CCE-4784-B4C5-12BC29D2C18D}" destId="{3C59BBEB-7598-4297-83EB-4ECCD0372619}" srcOrd="2" destOrd="0" presId="urn:microsoft.com/office/officeart/2018/2/layout/IconVerticalSolidList"/>
    <dgm:cxn modelId="{57E6426B-C11A-45CD-BC12-04C183B2EE27}" type="presParOf" srcId="{3C59BBEB-7598-4297-83EB-4ECCD0372619}" destId="{E49C1360-A6F8-4D98-B5BB-97414EDF0A99}" srcOrd="0" destOrd="0" presId="urn:microsoft.com/office/officeart/2018/2/layout/IconVerticalSolidList"/>
    <dgm:cxn modelId="{B8930A95-8FAA-4297-831B-949966C99A46}" type="presParOf" srcId="{3C59BBEB-7598-4297-83EB-4ECCD0372619}" destId="{77B14811-18DD-46F2-8AA7-2C0495FDE7F7}" srcOrd="1" destOrd="0" presId="urn:microsoft.com/office/officeart/2018/2/layout/IconVerticalSolidList"/>
    <dgm:cxn modelId="{05F6E779-1913-43D7-9647-613F6EA98B3B}" type="presParOf" srcId="{3C59BBEB-7598-4297-83EB-4ECCD0372619}" destId="{2E8FE17F-DEF9-4420-8236-8111CBD3CF3B}" srcOrd="2" destOrd="0" presId="urn:microsoft.com/office/officeart/2018/2/layout/IconVerticalSolidList"/>
    <dgm:cxn modelId="{B3C4A51C-DB82-450E-81D4-9762E0E60F5A}" type="presParOf" srcId="{3C59BBEB-7598-4297-83EB-4ECCD0372619}" destId="{04FCB390-D945-477F-959E-5DF72E3EFC0C}" srcOrd="3" destOrd="0" presId="urn:microsoft.com/office/officeart/2018/2/layout/IconVerticalSolidList"/>
    <dgm:cxn modelId="{3D733DC5-EB6B-45FF-AA3F-E4ED7E7F6BB8}" type="presParOf" srcId="{B820CB8F-8CCE-4784-B4C5-12BC29D2C18D}" destId="{B2CF78C0-ABD2-4FDD-8BCE-9AF72F98B7E9}" srcOrd="3" destOrd="0" presId="urn:microsoft.com/office/officeart/2018/2/layout/IconVerticalSolidList"/>
    <dgm:cxn modelId="{1EC08685-F1B3-457A-B788-A15D22697FE3}" type="presParOf" srcId="{B820CB8F-8CCE-4784-B4C5-12BC29D2C18D}" destId="{5C5A6885-A973-48D6-9B4A-F5926DF5DD01}" srcOrd="4" destOrd="0" presId="urn:microsoft.com/office/officeart/2018/2/layout/IconVerticalSolidList"/>
    <dgm:cxn modelId="{9DEBEA83-4495-47C2-BEA3-ACF0083402BA}" type="presParOf" srcId="{5C5A6885-A973-48D6-9B4A-F5926DF5DD01}" destId="{41CC5568-A55E-418D-9B7C-6C5E4D9F8B08}" srcOrd="0" destOrd="0" presId="urn:microsoft.com/office/officeart/2018/2/layout/IconVerticalSolidList"/>
    <dgm:cxn modelId="{74033C7E-F055-4A95-8904-03B2D6F11F12}" type="presParOf" srcId="{5C5A6885-A973-48D6-9B4A-F5926DF5DD01}" destId="{E18BF4B5-5209-4AD9-BBBB-C7D798E0620D}" srcOrd="1" destOrd="0" presId="urn:microsoft.com/office/officeart/2018/2/layout/IconVerticalSolidList"/>
    <dgm:cxn modelId="{EF78F37F-CD23-4007-B02B-747705D495BF}" type="presParOf" srcId="{5C5A6885-A973-48D6-9B4A-F5926DF5DD01}" destId="{86ABC13C-A884-4535-BDBD-731B2631F228}" srcOrd="2" destOrd="0" presId="urn:microsoft.com/office/officeart/2018/2/layout/IconVerticalSolidList"/>
    <dgm:cxn modelId="{AD501B54-4863-47FB-88D9-F43185B4F451}" type="presParOf" srcId="{5C5A6885-A973-48D6-9B4A-F5926DF5DD01}" destId="{AE0C9915-22A7-4C84-83B5-85F7EEFDD313}" srcOrd="3" destOrd="0" presId="urn:microsoft.com/office/officeart/2018/2/layout/IconVerticalSolidList"/>
    <dgm:cxn modelId="{80D012B2-9C57-40D2-A2D3-5F1872A48B10}" type="presParOf" srcId="{B820CB8F-8CCE-4784-B4C5-12BC29D2C18D}" destId="{001448A4-E414-4A70-AFC6-9088F5D88ABD}" srcOrd="5" destOrd="0" presId="urn:microsoft.com/office/officeart/2018/2/layout/IconVerticalSolidList"/>
    <dgm:cxn modelId="{0DE27BDE-C079-4E19-AF46-33A067CEDC12}" type="presParOf" srcId="{B820CB8F-8CCE-4784-B4C5-12BC29D2C18D}" destId="{F17890FE-B47D-4FBB-AF83-65474EFBFBB3}" srcOrd="6" destOrd="0" presId="urn:microsoft.com/office/officeart/2018/2/layout/IconVerticalSolidList"/>
    <dgm:cxn modelId="{71A04E82-B76B-4F3B-B4E1-79B50DCFAB2F}" type="presParOf" srcId="{F17890FE-B47D-4FBB-AF83-65474EFBFBB3}" destId="{C364BDCE-CFA0-4E54-979B-0C8F84725590}" srcOrd="0" destOrd="0" presId="urn:microsoft.com/office/officeart/2018/2/layout/IconVerticalSolidList"/>
    <dgm:cxn modelId="{A3F6E189-A575-42DA-9B3D-B2D34098F453}" type="presParOf" srcId="{F17890FE-B47D-4FBB-AF83-65474EFBFBB3}" destId="{F2EAE426-C5F6-4C00-AA24-D2E6C5C5B905}" srcOrd="1" destOrd="0" presId="urn:microsoft.com/office/officeart/2018/2/layout/IconVerticalSolidList"/>
    <dgm:cxn modelId="{E6F06D5B-A759-4D34-8FA1-257BDB311A9A}" type="presParOf" srcId="{F17890FE-B47D-4FBB-AF83-65474EFBFBB3}" destId="{F1AB85AE-B633-4D5F-9DF7-F675D999DF06}" srcOrd="2" destOrd="0" presId="urn:microsoft.com/office/officeart/2018/2/layout/IconVerticalSolidList"/>
    <dgm:cxn modelId="{4E12446E-E96B-41A4-BC64-11DDD2BC2C68}" type="presParOf" srcId="{F17890FE-B47D-4FBB-AF83-65474EFBFBB3}" destId="{4DC63D76-5065-46F7-A9BF-278F84DA2F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AE869-461C-4E8A-BDF7-D6603B77C226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DE24D-85BE-4274-838C-7AB7A166E1C1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6209-6531-4996-834B-63C7C5BDE751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Bootstrapping</a:t>
          </a:r>
        </a:p>
      </dsp:txBody>
      <dsp:txXfrm>
        <a:off x="1403800" y="2398"/>
        <a:ext cx="5265630" cy="1215411"/>
      </dsp:txXfrm>
    </dsp:sp>
    <dsp:sp modelId="{E49C1360-A6F8-4D98-B5BB-97414EDF0A99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14811-18DD-46F2-8AA7-2C0495FDE7F7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CB390-D945-477F-959E-5DF72E3EFC0C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Investment Funds</a:t>
          </a:r>
        </a:p>
      </dsp:txBody>
      <dsp:txXfrm>
        <a:off x="1403800" y="1521662"/>
        <a:ext cx="5265630" cy="1215411"/>
      </dsp:txXfrm>
    </dsp:sp>
    <dsp:sp modelId="{41CC5568-A55E-418D-9B7C-6C5E4D9F8B08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BF4B5-5209-4AD9-BBBB-C7D798E0620D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C9915-22A7-4C84-83B5-85F7EEFDD313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Game Publishers</a:t>
          </a:r>
        </a:p>
      </dsp:txBody>
      <dsp:txXfrm>
        <a:off x="1403800" y="3040926"/>
        <a:ext cx="5265630" cy="1215411"/>
      </dsp:txXfrm>
    </dsp:sp>
    <dsp:sp modelId="{C364BDCE-CFA0-4E54-979B-0C8F84725590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AE426-C5F6-4C00-AA24-D2E6C5C5B905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63D76-5065-46F7-A9BF-278F84DA2F07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Crowdfunding</a:t>
          </a:r>
        </a:p>
      </dsp:txBody>
      <dsp:txXfrm>
        <a:off x="1403800" y="4560190"/>
        <a:ext cx="5265630" cy="121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022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1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4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6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" name="Freeform: Shape 1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FUNDING Plan</a:t>
            </a:r>
            <a:endParaRPr lang="en-US" dirty="0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11280E2-A171-4927-8AF7-6F903549E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3" r="4445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863-926E-410A-BEE6-DA2CFAEE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Sad Pumpkin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0BD7-E433-49A4-A536-D89B5C30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>
                <a:solidFill>
                  <a:srgbClr val="FFFFFF"/>
                </a:solidFill>
              </a:rPr>
              <a:t>Indie game developer.</a:t>
            </a: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Founded by game industry professionals.</a:t>
            </a: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Extensively player-driven development.</a:t>
            </a: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Lean development methodologies.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A7F0-BCEA-4792-99BC-61212FB6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5F09-D6CA-4D2D-9A9F-0DD5290509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Lean Bootstrap</a:t>
            </a:r>
          </a:p>
          <a:p>
            <a:pPr marL="359410" indent="-359410"/>
            <a:r>
              <a:rPr lang="en-US">
                <a:solidFill>
                  <a:srgbClr val="FFFFFF"/>
                </a:solidFill>
              </a:rPr>
              <a:t>Feature-complete prototypes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Outsourced art, audio, and testing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Part-time engineering effort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1 year runway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$15,000 necessary capital</a:t>
            </a:r>
          </a:p>
          <a:p>
            <a:pPr marL="702310" lvl="1" indent="-342900">
              <a:buClr>
                <a:srgbClr val="EF8C6A"/>
              </a:buClr>
              <a:buFont typeface="Arial"/>
              <a:buChar char="•"/>
            </a:pPr>
            <a:r>
              <a:rPr lang="en-US" i="0">
                <a:solidFill>
                  <a:srgbClr val="FFFFFF"/>
                </a:solidFill>
              </a:rPr>
              <a:t>$5,000 /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4D34-6190-4263-A166-12E3112AC9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Full Funding</a:t>
            </a:r>
            <a:endParaRPr lang="en-US"/>
          </a:p>
          <a:p>
            <a:pPr marL="359410" indent="-359410"/>
            <a:r>
              <a:rPr lang="en-US">
                <a:solidFill>
                  <a:srgbClr val="FFFFFF"/>
                </a:solidFill>
              </a:rPr>
              <a:t>Release-ready games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Outsourced audio &amp; testing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Full-time engineering effort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In-house art and animation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1 year runway</a:t>
            </a:r>
          </a:p>
          <a:p>
            <a:pPr marL="359410" indent="-359410">
              <a:buClr>
                <a:srgbClr val="EF8C6A"/>
              </a:buClr>
            </a:pPr>
            <a:r>
              <a:rPr lang="en-US">
                <a:solidFill>
                  <a:srgbClr val="FFFFFF"/>
                </a:solidFill>
              </a:rPr>
              <a:t>$160,000 necessary capital</a:t>
            </a:r>
          </a:p>
          <a:p>
            <a:pPr marL="702310" lvl="1" indent="-342900">
              <a:buClr>
                <a:srgbClr val="EF8C6A"/>
              </a:buClr>
              <a:buFont typeface="Arial"/>
              <a:buChar char="•"/>
            </a:pPr>
            <a:r>
              <a:rPr lang="en-US" i="0">
                <a:solidFill>
                  <a:srgbClr val="FFFFFF"/>
                </a:solidFill>
              </a:rPr>
              <a:t>~$53,000 / title</a:t>
            </a:r>
            <a:endParaRPr lang="en-US" i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6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D6E89-EA74-4772-8C9B-45F88007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Funding Avenues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1F98F4-B03D-4CFD-BFA1-A0FFB1BF1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72875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78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F224-C122-4CE8-8DF3-45791D6F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Bootstrapping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6C58E3F-363B-44EF-B4E6-FC6BC08F3624}"/>
              </a:ext>
            </a:extLst>
          </p:cNvPr>
          <p:cNvSpPr txBox="1">
            <a:spLocks/>
          </p:cNvSpPr>
          <p:nvPr/>
        </p:nvSpPr>
        <p:spPr>
          <a:xfrm>
            <a:off x="2748757" y="2759076"/>
            <a:ext cx="6694487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spcBef>
                <a:spcPts val="0"/>
              </a:spcBef>
              <a:spcAft>
                <a:spcPts val="600"/>
              </a:spcAft>
            </a:pPr>
            <a:r>
              <a:rPr lang="en-US"/>
              <a:t>Fully founder-funded.</a:t>
            </a:r>
          </a:p>
          <a:p>
            <a:pPr marL="359410" indent="-359410">
              <a:spcBef>
                <a:spcPts val="0"/>
              </a:spcBef>
              <a:spcAft>
                <a:spcPts val="600"/>
              </a:spcAft>
            </a:pPr>
            <a:r>
              <a:rPr lang="en-US"/>
              <a:t>Highest risk of loss and failure.</a:t>
            </a:r>
          </a:p>
          <a:p>
            <a:pPr marL="359410" indent="-359410">
              <a:spcBef>
                <a:spcPts val="0"/>
              </a:spcBef>
              <a:spcAft>
                <a:spcPts val="600"/>
              </a:spcAft>
            </a:pPr>
            <a:r>
              <a:rPr lang="en-US"/>
              <a:t>Initial funding method regardless of funding goal.</a:t>
            </a:r>
          </a:p>
          <a:p>
            <a:pPr marL="359410" indent="-359410">
              <a:spcBef>
                <a:spcPts val="0"/>
              </a:spcBef>
              <a:spcAft>
                <a:spcPts val="600"/>
              </a:spcAft>
            </a:pPr>
            <a:r>
              <a:rPr lang="en-US"/>
              <a:t>Only allows for part-time or short-term full-time founder focus.</a:t>
            </a:r>
          </a:p>
        </p:txBody>
      </p:sp>
    </p:spTree>
    <p:extLst>
      <p:ext uri="{BB962C8B-B14F-4D97-AF65-F5344CB8AC3E}">
        <p14:creationId xmlns:p14="http://schemas.microsoft.com/office/powerpoint/2010/main" val="57872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5773C-626B-49A7-BA8B-D080CA35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Investment Funds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8931-BAA6-4877-81A9-AA67CD3D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/>
              <a:t>Indie-focused non-equity funds.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Offer small loans for project completion.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Simple contract terms and repayment goals.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Run by successful indie developers with years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26878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31FD-31A5-4980-9B50-98C6EC48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Game Publishers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0A5F-5B90-4D4E-9A26-B9E01EE5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/>
              <a:t>Traditional funding source.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Offer additional services.</a:t>
            </a:r>
          </a:p>
          <a:p>
            <a:pPr marL="702310" lvl="1" indent="-342900">
              <a:buClr>
                <a:srgbClr val="EF8C6A"/>
              </a:buClr>
              <a:buFont typeface="Arial"/>
              <a:buChar char="•"/>
            </a:pPr>
            <a:r>
              <a:rPr lang="en-US" i="0"/>
              <a:t>Marketing</a:t>
            </a:r>
          </a:p>
          <a:p>
            <a:pPr marL="702310" lvl="1" indent="-342900">
              <a:buClr>
                <a:srgbClr val="EF8C6A"/>
              </a:buClr>
              <a:buFont typeface="Arial"/>
              <a:buChar char="•"/>
            </a:pPr>
            <a:r>
              <a:rPr lang="en-US" i="0"/>
              <a:t>External testing support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/>
              <a:t>Expect permanent 20-30% royalty.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May expect some level of control.</a:t>
            </a:r>
          </a:p>
        </p:txBody>
      </p:sp>
    </p:spTree>
    <p:extLst>
      <p:ext uri="{BB962C8B-B14F-4D97-AF65-F5344CB8AC3E}">
        <p14:creationId xmlns:p14="http://schemas.microsoft.com/office/powerpoint/2010/main" val="228426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671B-3328-4868-93B1-97746EC8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Crowdfunding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0283-D069-4F05-8C2C-11673776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/>
              <a:t>Least stable source of funding.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Requires functional product with appealing art and design.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Funding can exceed established goals.</a:t>
            </a:r>
          </a:p>
          <a:p>
            <a:pPr marL="359410" indent="-359410">
              <a:buClr>
                <a:srgbClr val="EF8C6A"/>
              </a:buClr>
            </a:pPr>
            <a:r>
              <a:rPr lang="en-US"/>
              <a:t>No loss of equity or control.</a:t>
            </a:r>
          </a:p>
        </p:txBody>
      </p:sp>
    </p:spTree>
    <p:extLst>
      <p:ext uri="{BB962C8B-B14F-4D97-AF65-F5344CB8AC3E}">
        <p14:creationId xmlns:p14="http://schemas.microsoft.com/office/powerpoint/2010/main" val="134730692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LeafVTI</vt:lpstr>
      <vt:lpstr>FUNDING Plan</vt:lpstr>
      <vt:lpstr>Sad Pumpkin Games</vt:lpstr>
      <vt:lpstr>Funding Goals</vt:lpstr>
      <vt:lpstr>Funding Avenues</vt:lpstr>
      <vt:lpstr>Bootstrapping</vt:lpstr>
      <vt:lpstr>Investment Funds</vt:lpstr>
      <vt:lpstr>Game Publishers</vt:lpstr>
      <vt:lpstr>Crowdfunding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2021-03-22T00:32:42Z</dcterms:created>
  <dcterms:modified xsi:type="dcterms:W3CDTF">2021-03-22T01:40:59Z</dcterms:modified>
</cp:coreProperties>
</file>