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9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5EBE7C-0529-4BA9-93F9-20AAA5543CFE}" v="1185" dt="2021-03-28T03:06:42.5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3/27/2021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653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3/27/2021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979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3/27/2021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39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3/27/2021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126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3/27/2021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847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3/27/2021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188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3/27/2021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162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3/27/2021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598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3/27/2021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137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3/27/2021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763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3/27/2021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388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3/27/2021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3435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2" r:id="rId6"/>
    <p:sldLayoutId id="2147483748" r:id="rId7"/>
    <p:sldLayoutId id="2147483749" r:id="rId8"/>
    <p:sldLayoutId id="2147483750" r:id="rId9"/>
    <p:sldLayoutId id="2147483751" r:id="rId10"/>
    <p:sldLayoutId id="214748375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47267009-EB2E-48D9-8C93-651BB13F5E97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 rotWithShape="1">
          <a:blip r:embed="rId2"/>
          <a:srcRect t="14663" b="13668"/>
          <a:stretch/>
        </p:blipFill>
        <p:spPr>
          <a:xfrm>
            <a:off x="-32" y="10"/>
            <a:ext cx="12192031" cy="4915066"/>
          </a:xfrm>
          <a:prstGeom prst="rect">
            <a:avLst/>
          </a:prstGeom>
        </p:spPr>
      </p:pic>
      <p:sp>
        <p:nvSpPr>
          <p:cNvPr id="21" name="Rectangle 19">
            <a:extLst>
              <a:ext uri="{FF2B5EF4-FFF2-40B4-BE49-F238E27FC236}">
                <a16:creationId xmlns:a16="http://schemas.microsoft.com/office/drawing/2014/main" id="{0B4FB531-34DA-4777-9BD5-5B885DC38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15076"/>
            <a:ext cx="12188952" cy="194292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FD2AD6A-9A3D-4A14-8BB3-2626D47DE4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8675" y="5120639"/>
            <a:ext cx="7137263" cy="1280161"/>
          </a:xfrm>
        </p:spPr>
        <p:txBody>
          <a:bodyPr anchor="ctr">
            <a:normAutofit/>
          </a:bodyPr>
          <a:lstStyle/>
          <a:p>
            <a:pPr algn="r"/>
            <a:r>
              <a:rPr lang="en-US" sz="4800">
                <a:solidFill>
                  <a:srgbClr val="FFFFFF"/>
                </a:solidFill>
              </a:rPr>
              <a:t>Costing and Budget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9EFA2D95-C121-46D6-A971-F93858D507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89580" y="5120639"/>
            <a:ext cx="3073745" cy="1280160"/>
          </a:xfrm>
        </p:spPr>
        <p:txBody>
          <a:bodyPr anchor="ctr">
            <a:normAutofit/>
          </a:bodyPr>
          <a:lstStyle/>
          <a:p>
            <a:r>
              <a:rPr lang="en-US" sz="1500">
                <a:solidFill>
                  <a:srgbClr val="FFFFFF"/>
                </a:solidFill>
              </a:rPr>
              <a:t>Sad Pumpkin Games</a:t>
            </a:r>
          </a:p>
        </p:txBody>
      </p:sp>
      <p:cxnSp>
        <p:nvCxnSpPr>
          <p:cNvPr id="23" name="Straight Connector 21">
            <a:extLst>
              <a:ext uri="{FF2B5EF4-FFF2-40B4-BE49-F238E27FC236}">
                <a16:creationId xmlns:a16="http://schemas.microsoft.com/office/drawing/2014/main" id="{D5B557D3-D7B4-404B-84A1-9BD182BE5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7532813" y="5760720"/>
            <a:ext cx="11887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648593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24AED9-80E7-40CA-BC75-8621914E2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605896"/>
            <a:ext cx="3642309" cy="5646208"/>
          </a:xfrm>
        </p:spPr>
        <p:txBody>
          <a:bodyPr anchor="ctr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Sad Pumpkin Games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5E194-2FB6-4FD3-B4A4-9B7C0E6F2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1958" y="605896"/>
            <a:ext cx="5923721" cy="5646208"/>
          </a:xfr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sz="2400" dirty="0"/>
              <a:t>Indie game developer.</a:t>
            </a:r>
          </a:p>
          <a:p>
            <a:r>
              <a:rPr lang="en-US" sz="2400" dirty="0"/>
              <a:t>Founded by game industry professionals.</a:t>
            </a:r>
          </a:p>
          <a:p>
            <a:r>
              <a:rPr lang="en-US" sz="2400" dirty="0"/>
              <a:t>Intensely player-focused development.</a:t>
            </a:r>
          </a:p>
          <a:p>
            <a:r>
              <a:rPr lang="en-US" sz="2400" dirty="0"/>
              <a:t>Lean development methodologies.</a:t>
            </a:r>
          </a:p>
        </p:txBody>
      </p:sp>
    </p:spTree>
    <p:extLst>
      <p:ext uri="{BB962C8B-B14F-4D97-AF65-F5344CB8AC3E}">
        <p14:creationId xmlns:p14="http://schemas.microsoft.com/office/powerpoint/2010/main" val="4064457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199A6F-4ED0-4E84-AA4B-8DD584061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Total Budget Need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AFE13-DB31-4B85-B941-9C76759EB2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2675694"/>
            <a:ext cx="10058400" cy="3193294"/>
          </a:xfrm>
        </p:spPr>
        <p:txBody>
          <a:bodyPr vert="horz" lIns="0" tIns="45720" rIns="0" bIns="45720" rtlCol="0">
            <a:normAutofit/>
          </a:bodyPr>
          <a:lstStyle/>
          <a:p>
            <a:r>
              <a:rPr lang="en-US" dirty="0"/>
              <a:t>Total budget: $230,000</a:t>
            </a:r>
          </a:p>
          <a:p>
            <a:r>
              <a:rPr lang="en-US" dirty="0"/>
              <a:t>One year of full-time game development.</a:t>
            </a:r>
          </a:p>
          <a:p>
            <a:r>
              <a:rPr lang="en-US" dirty="0"/>
              <a:t>Funds the development of 2-3 MVP titles ready for crowdfunding to completion.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97201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FE735-50D5-4DD1-BFE9-BA38D8DBE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Budget Highlights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1F7D8A-DCEC-47CE-8B58-4A98C6C4B9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External Costs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738E5E-E4CC-4139-9F61-35E5E54B2B9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383540" lvl="1"/>
            <a:r>
              <a:rPr lang="en-US" dirty="0"/>
              <a:t>Audio - $3,000</a:t>
            </a:r>
          </a:p>
          <a:p>
            <a:pPr marL="383540" lvl="1"/>
            <a:r>
              <a:rPr lang="en-US" dirty="0"/>
              <a:t>Art - $1,000</a:t>
            </a:r>
          </a:p>
          <a:p>
            <a:pPr marL="383540" lvl="1"/>
            <a:r>
              <a:rPr lang="en-US" dirty="0"/>
              <a:t>QA - $5,400</a:t>
            </a:r>
          </a:p>
          <a:p>
            <a:pPr marL="383540" lvl="1"/>
            <a:r>
              <a:rPr lang="en-US" dirty="0"/>
              <a:t>Marketing - $6,000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B1B5DC-24BF-4103-8678-AD7A18F13C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Internal Costs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64C778-4DD4-4149-9227-C89B7DA384B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383540" lvl="1"/>
            <a:r>
              <a:rPr lang="en-US" dirty="0"/>
              <a:t>2 Engineers - $120,000</a:t>
            </a:r>
          </a:p>
          <a:p>
            <a:pPr marL="383540" lvl="1"/>
            <a:r>
              <a:rPr lang="en-US" dirty="0"/>
              <a:t>2 Artists - $80,000</a:t>
            </a:r>
          </a:p>
          <a:p>
            <a:pPr marL="383540" lvl="1"/>
            <a:r>
              <a:rPr lang="en-US" dirty="0"/>
              <a:t>Software Licenses:</a:t>
            </a:r>
          </a:p>
          <a:p>
            <a:pPr marL="566420" lvl="2"/>
            <a:r>
              <a:rPr lang="en-US" dirty="0"/>
              <a:t>Unity - $7,200</a:t>
            </a:r>
          </a:p>
          <a:p>
            <a:pPr marL="566420" lvl="2"/>
            <a:r>
              <a:rPr lang="en-US" dirty="0"/>
              <a:t>Google - $576</a:t>
            </a:r>
          </a:p>
          <a:p>
            <a:pPr marL="566420" lvl="2"/>
            <a:r>
              <a:rPr lang="en-US" dirty="0"/>
              <a:t>GitLab - $912</a:t>
            </a:r>
          </a:p>
        </p:txBody>
      </p:sp>
    </p:spTree>
    <p:extLst>
      <p:ext uri="{BB962C8B-B14F-4D97-AF65-F5344CB8AC3E}">
        <p14:creationId xmlns:p14="http://schemas.microsoft.com/office/powerpoint/2010/main" val="2107508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437971-0810-42EB-9861-00C9D9592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Minimum Viable Budget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CCBE8-1DB3-4BDD-B8AD-A126930055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2675694"/>
            <a:ext cx="10058400" cy="3193294"/>
          </a:xfrm>
        </p:spPr>
        <p:txBody>
          <a:bodyPr vert="horz" lIns="0" tIns="45720" rIns="0" bIns="45720" rtlCol="0">
            <a:normAutofit/>
          </a:bodyPr>
          <a:lstStyle/>
          <a:p>
            <a:r>
              <a:rPr lang="en-US" dirty="0"/>
              <a:t>Total budget: $15,000</a:t>
            </a:r>
          </a:p>
          <a:p>
            <a:r>
              <a:rPr lang="en-US" dirty="0"/>
              <a:t>Fully bootstrapped, no full-time employees.</a:t>
            </a:r>
          </a:p>
          <a:p>
            <a:r>
              <a:rPr lang="en-US" dirty="0"/>
              <a:t>Same 2-3 MVP title goal in year one.</a:t>
            </a:r>
          </a:p>
          <a:p>
            <a:r>
              <a:rPr lang="en-US" dirty="0"/>
              <a:t>Reduced labor costs and software license costs.</a:t>
            </a:r>
          </a:p>
          <a:p>
            <a:r>
              <a:rPr lang="en-US" dirty="0"/>
              <a:t>Increased external contract costs to account for skill deficits.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51302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DBC8A-40CD-45B5-A6EE-EF6805F3F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Vendor Selection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D6BF8D-2F0D-407B-9D50-1BC8C16565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Google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CD5FF6-4AE6-4007-8851-61DD3433EFB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0" tIns="45720" rIns="0" bIns="45720" rtlCol="0" anchor="t">
            <a:normAutofit fontScale="92500" lnSpcReduction="10000"/>
          </a:bodyPr>
          <a:lstStyle/>
          <a:p>
            <a:r>
              <a:rPr lang="en-US" dirty="0"/>
              <a:t>Workspace</a:t>
            </a:r>
          </a:p>
          <a:p>
            <a:pPr marL="383540" lvl="1"/>
            <a:r>
              <a:rPr lang="en-US" dirty="0"/>
              <a:t>Website hosting</a:t>
            </a:r>
          </a:p>
          <a:p>
            <a:pPr marL="383540" lvl="1"/>
            <a:r>
              <a:rPr lang="en-US" dirty="0"/>
              <a:t>Company email</a:t>
            </a:r>
          </a:p>
          <a:p>
            <a:pPr marL="383540" lvl="1"/>
            <a:r>
              <a:rPr lang="en-US" dirty="0"/>
              <a:t>Document storage</a:t>
            </a:r>
          </a:p>
          <a:p>
            <a:pPr>
              <a:buClr>
                <a:srgbClr val="1CADE4"/>
              </a:buClr>
            </a:pPr>
            <a:r>
              <a:rPr lang="en-US" dirty="0"/>
              <a:t>Firebase</a:t>
            </a:r>
          </a:p>
          <a:p>
            <a:pPr marL="383540" lvl="1"/>
            <a:r>
              <a:rPr lang="en-US" dirty="0"/>
              <a:t>User authentication</a:t>
            </a:r>
          </a:p>
          <a:p>
            <a:pPr marL="383540" lvl="1"/>
            <a:r>
              <a:rPr lang="en-US" dirty="0"/>
              <a:t>Servers, databases, and tools</a:t>
            </a:r>
          </a:p>
          <a:p>
            <a:pPr marL="383540" lvl="1"/>
            <a:r>
              <a:rPr lang="en-US" dirty="0"/>
              <a:t>Ads, analytics, and push notifications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8BC3E5-AB38-4F50-B808-4D855273BB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Fiverr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8CD823-9158-4FE6-A622-81B6AF66ED6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0" tIns="45720" rIns="0" bIns="45720" rtlCol="0" anchor="t">
            <a:normAutofit fontScale="92500" lnSpcReduction="10000"/>
          </a:bodyPr>
          <a:lstStyle/>
          <a:p>
            <a:r>
              <a:rPr lang="en-US" dirty="0"/>
              <a:t>Wide variety of contract workers</a:t>
            </a:r>
          </a:p>
          <a:p>
            <a:r>
              <a:rPr lang="en-US" dirty="0"/>
              <a:t>Clear contract terms</a:t>
            </a:r>
          </a:p>
          <a:p>
            <a:r>
              <a:rPr lang="en-US" dirty="0"/>
              <a:t>Clear pricing structure</a:t>
            </a:r>
          </a:p>
        </p:txBody>
      </p:sp>
    </p:spTree>
    <p:extLst>
      <p:ext uri="{BB962C8B-B14F-4D97-AF65-F5344CB8AC3E}">
        <p14:creationId xmlns:p14="http://schemas.microsoft.com/office/powerpoint/2010/main" val="153398658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Avenir Next LT Pro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venir Next LT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RetrospectVTI</vt:lpstr>
      <vt:lpstr>Costing and Budget</vt:lpstr>
      <vt:lpstr>Sad Pumpkin Games</vt:lpstr>
      <vt:lpstr>Total Budget Need</vt:lpstr>
      <vt:lpstr>Total Budget Highlights</vt:lpstr>
      <vt:lpstr>Minimum Viable Budget</vt:lpstr>
      <vt:lpstr>Vendor Selection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124</cp:revision>
  <dcterms:created xsi:type="dcterms:W3CDTF">2021-03-28T02:43:12Z</dcterms:created>
  <dcterms:modified xsi:type="dcterms:W3CDTF">2021-03-28T03:06:55Z</dcterms:modified>
</cp:coreProperties>
</file>