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8E1DB-F144-4883-A8F5-27945C0A6DA7}" v="1570" dt="2021-04-10T07:19:54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6263E-3B1F-4D2F-B5F2-1EFF3B85CF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687B42-7F0C-4268-87B8-EEBC6E9ABF6C}">
      <dgm:prSet/>
      <dgm:spPr/>
      <dgm:t>
        <a:bodyPr/>
        <a:lstStyle/>
        <a:p>
          <a:r>
            <a:rPr lang="en-US" dirty="0"/>
            <a:t>Natural language describing game logic.</a:t>
          </a:r>
        </a:p>
      </dgm:t>
    </dgm:pt>
    <dgm:pt modelId="{0F2F7C0E-2FDB-4B66-88BE-1375DC0E5448}" type="parTrans" cxnId="{D1E89BC1-69A5-40FF-B454-4C30E77D6724}">
      <dgm:prSet/>
      <dgm:spPr/>
      <dgm:t>
        <a:bodyPr/>
        <a:lstStyle/>
        <a:p>
          <a:endParaRPr lang="en-US"/>
        </a:p>
      </dgm:t>
    </dgm:pt>
    <dgm:pt modelId="{62F5D117-7EF1-42F9-B74C-1B23D34AA959}" type="sibTrans" cxnId="{D1E89BC1-69A5-40FF-B454-4C30E77D6724}">
      <dgm:prSet/>
      <dgm:spPr/>
      <dgm:t>
        <a:bodyPr/>
        <a:lstStyle/>
        <a:p>
          <a:endParaRPr lang="en-US"/>
        </a:p>
      </dgm:t>
    </dgm:pt>
    <dgm:pt modelId="{CAD8AFF7-FEB3-4EB2-A47C-F9F3F6F8A8CE}">
      <dgm:prSet/>
      <dgm:spPr/>
      <dgm:t>
        <a:bodyPr/>
        <a:lstStyle/>
        <a:p>
          <a:r>
            <a:rPr lang="en-US" dirty="0"/>
            <a:t>Written by non-engineers using human-readable text.</a:t>
          </a:r>
        </a:p>
      </dgm:t>
    </dgm:pt>
    <dgm:pt modelId="{6725B0CF-3DD0-49F6-BF19-2E0FAD81C837}" type="parTrans" cxnId="{964425D6-DB4D-4281-A23F-A38FAA00162F}">
      <dgm:prSet/>
      <dgm:spPr/>
      <dgm:t>
        <a:bodyPr/>
        <a:lstStyle/>
        <a:p>
          <a:endParaRPr lang="en-US"/>
        </a:p>
      </dgm:t>
    </dgm:pt>
    <dgm:pt modelId="{8DF84584-0901-445B-9457-3C3A857C06BD}" type="sibTrans" cxnId="{964425D6-DB4D-4281-A23F-A38FAA00162F}">
      <dgm:prSet/>
      <dgm:spPr/>
      <dgm:t>
        <a:bodyPr/>
        <a:lstStyle/>
        <a:p>
          <a:endParaRPr lang="en-US"/>
        </a:p>
      </dgm:t>
    </dgm:pt>
    <dgm:pt modelId="{2B9ED0E1-2798-4EAA-8B36-371C1ABD49A1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Specific words and phrases have functional meanings.</a:t>
          </a:r>
          <a:endParaRPr lang="en-US" dirty="0"/>
        </a:p>
      </dgm:t>
    </dgm:pt>
    <dgm:pt modelId="{53773498-97F4-47E1-A1EF-D712D8F124C5}" type="parTrans" cxnId="{2ABA667D-03AD-41C4-BC33-96F2931359A6}">
      <dgm:prSet/>
      <dgm:spPr/>
      <dgm:t>
        <a:bodyPr/>
        <a:lstStyle/>
        <a:p>
          <a:endParaRPr lang="en-US"/>
        </a:p>
      </dgm:t>
    </dgm:pt>
    <dgm:pt modelId="{F1D7D1B4-FC62-4578-9546-5767D76EB4B2}" type="sibTrans" cxnId="{2ABA667D-03AD-41C4-BC33-96F2931359A6}">
      <dgm:prSet/>
      <dgm:spPr/>
      <dgm:t>
        <a:bodyPr/>
        <a:lstStyle/>
        <a:p>
          <a:endParaRPr lang="en-US"/>
        </a:p>
      </dgm:t>
    </dgm:pt>
    <dgm:pt modelId="{6F9D40F4-AB3B-4276-AD81-3A7E2F0BB5D1}" type="pres">
      <dgm:prSet presAssocID="{3BC6263E-3B1F-4D2F-B5F2-1EFF3B85CF51}" presName="root" presStyleCnt="0">
        <dgm:presLayoutVars>
          <dgm:dir/>
          <dgm:resizeHandles val="exact"/>
        </dgm:presLayoutVars>
      </dgm:prSet>
      <dgm:spPr/>
    </dgm:pt>
    <dgm:pt modelId="{7E828004-CF58-4748-B3E1-E08BCD25C281}" type="pres">
      <dgm:prSet presAssocID="{04687B42-7F0C-4268-87B8-EEBC6E9ABF6C}" presName="compNode" presStyleCnt="0"/>
      <dgm:spPr/>
    </dgm:pt>
    <dgm:pt modelId="{AC532DF9-2CBD-4068-BE88-34E9F369565B}" type="pres">
      <dgm:prSet presAssocID="{04687B42-7F0C-4268-87B8-EEBC6E9ABF6C}" presName="bgRect" presStyleLbl="bgShp" presStyleIdx="0" presStyleCnt="3"/>
      <dgm:spPr/>
    </dgm:pt>
    <dgm:pt modelId="{074B94EF-1EEC-4184-A196-876C1FCAD5F6}" type="pres">
      <dgm:prSet presAssocID="{04687B42-7F0C-4268-87B8-EEBC6E9ABF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4E45A7A-0A90-44C8-997E-0525FC3FFA32}" type="pres">
      <dgm:prSet presAssocID="{04687B42-7F0C-4268-87B8-EEBC6E9ABF6C}" presName="spaceRect" presStyleCnt="0"/>
      <dgm:spPr/>
    </dgm:pt>
    <dgm:pt modelId="{8ADC20BA-8F26-44C9-B109-EDB0B8DFD79B}" type="pres">
      <dgm:prSet presAssocID="{04687B42-7F0C-4268-87B8-EEBC6E9ABF6C}" presName="parTx" presStyleLbl="revTx" presStyleIdx="0" presStyleCnt="3">
        <dgm:presLayoutVars>
          <dgm:chMax val="0"/>
          <dgm:chPref val="0"/>
        </dgm:presLayoutVars>
      </dgm:prSet>
      <dgm:spPr/>
    </dgm:pt>
    <dgm:pt modelId="{A64856B7-AE6C-43DA-B705-992A5A02F76E}" type="pres">
      <dgm:prSet presAssocID="{62F5D117-7EF1-42F9-B74C-1B23D34AA959}" presName="sibTrans" presStyleCnt="0"/>
      <dgm:spPr/>
    </dgm:pt>
    <dgm:pt modelId="{B263715F-99E0-46BA-BA24-A4A3AD32CFBC}" type="pres">
      <dgm:prSet presAssocID="{CAD8AFF7-FEB3-4EB2-A47C-F9F3F6F8A8CE}" presName="compNode" presStyleCnt="0"/>
      <dgm:spPr/>
    </dgm:pt>
    <dgm:pt modelId="{06992DF4-CFE4-4EBD-920B-86B37C9DE4CD}" type="pres">
      <dgm:prSet presAssocID="{CAD8AFF7-FEB3-4EB2-A47C-F9F3F6F8A8CE}" presName="bgRect" presStyleLbl="bgShp" presStyleIdx="1" presStyleCnt="3"/>
      <dgm:spPr/>
    </dgm:pt>
    <dgm:pt modelId="{BC270139-7D38-4292-A886-F58F85750DFF}" type="pres">
      <dgm:prSet presAssocID="{CAD8AFF7-FEB3-4EB2-A47C-F9F3F6F8A8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7B04056-BF43-45EE-961A-7CDB04A07BF1}" type="pres">
      <dgm:prSet presAssocID="{CAD8AFF7-FEB3-4EB2-A47C-F9F3F6F8A8CE}" presName="spaceRect" presStyleCnt="0"/>
      <dgm:spPr/>
    </dgm:pt>
    <dgm:pt modelId="{03E780B3-AB74-42EE-9376-7B94D0D2F69F}" type="pres">
      <dgm:prSet presAssocID="{CAD8AFF7-FEB3-4EB2-A47C-F9F3F6F8A8CE}" presName="parTx" presStyleLbl="revTx" presStyleIdx="1" presStyleCnt="3">
        <dgm:presLayoutVars>
          <dgm:chMax val="0"/>
          <dgm:chPref val="0"/>
        </dgm:presLayoutVars>
      </dgm:prSet>
      <dgm:spPr/>
    </dgm:pt>
    <dgm:pt modelId="{D6FA8F91-21F1-4079-87AC-0464CBCB9737}" type="pres">
      <dgm:prSet presAssocID="{8DF84584-0901-445B-9457-3C3A857C06BD}" presName="sibTrans" presStyleCnt="0"/>
      <dgm:spPr/>
    </dgm:pt>
    <dgm:pt modelId="{8540B699-52DC-4724-B353-2408B0E09912}" type="pres">
      <dgm:prSet presAssocID="{2B9ED0E1-2798-4EAA-8B36-371C1ABD49A1}" presName="compNode" presStyleCnt="0"/>
      <dgm:spPr/>
    </dgm:pt>
    <dgm:pt modelId="{415B527F-A0B5-4783-9980-D9CC323E449B}" type="pres">
      <dgm:prSet presAssocID="{2B9ED0E1-2798-4EAA-8B36-371C1ABD49A1}" presName="bgRect" presStyleLbl="bgShp" presStyleIdx="2" presStyleCnt="3"/>
      <dgm:spPr/>
    </dgm:pt>
    <dgm:pt modelId="{0A27FC22-02D9-4917-8283-8E9AF9AA2344}" type="pres">
      <dgm:prSet presAssocID="{2B9ED0E1-2798-4EAA-8B36-371C1ABD49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FBAD1AF-C842-4C15-8A02-1C6EFC89725D}" type="pres">
      <dgm:prSet presAssocID="{2B9ED0E1-2798-4EAA-8B36-371C1ABD49A1}" presName="spaceRect" presStyleCnt="0"/>
      <dgm:spPr/>
    </dgm:pt>
    <dgm:pt modelId="{66CA0BD3-D59E-459F-97F9-0C16A31CFDFE}" type="pres">
      <dgm:prSet presAssocID="{2B9ED0E1-2798-4EAA-8B36-371C1ABD49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57164A-E382-4E04-97CB-8A71C4804782}" type="presOf" srcId="{2B9ED0E1-2798-4EAA-8B36-371C1ABD49A1}" destId="{66CA0BD3-D59E-459F-97F9-0C16A31CFDFE}" srcOrd="0" destOrd="0" presId="urn:microsoft.com/office/officeart/2018/2/layout/IconVerticalSolidList"/>
    <dgm:cxn modelId="{2ABA667D-03AD-41C4-BC33-96F2931359A6}" srcId="{3BC6263E-3B1F-4D2F-B5F2-1EFF3B85CF51}" destId="{2B9ED0E1-2798-4EAA-8B36-371C1ABD49A1}" srcOrd="2" destOrd="0" parTransId="{53773498-97F4-47E1-A1EF-D712D8F124C5}" sibTransId="{F1D7D1B4-FC62-4578-9546-5767D76EB4B2}"/>
    <dgm:cxn modelId="{9175C091-15FC-4B79-B9FA-A15828BC8079}" type="presOf" srcId="{3BC6263E-3B1F-4D2F-B5F2-1EFF3B85CF51}" destId="{6F9D40F4-AB3B-4276-AD81-3A7E2F0BB5D1}" srcOrd="0" destOrd="0" presId="urn:microsoft.com/office/officeart/2018/2/layout/IconVerticalSolidList"/>
    <dgm:cxn modelId="{D1E89BC1-69A5-40FF-B454-4C30E77D6724}" srcId="{3BC6263E-3B1F-4D2F-B5F2-1EFF3B85CF51}" destId="{04687B42-7F0C-4268-87B8-EEBC6E9ABF6C}" srcOrd="0" destOrd="0" parTransId="{0F2F7C0E-2FDB-4B66-88BE-1375DC0E5448}" sibTransId="{62F5D117-7EF1-42F9-B74C-1B23D34AA959}"/>
    <dgm:cxn modelId="{964425D6-DB4D-4281-A23F-A38FAA00162F}" srcId="{3BC6263E-3B1F-4D2F-B5F2-1EFF3B85CF51}" destId="{CAD8AFF7-FEB3-4EB2-A47C-F9F3F6F8A8CE}" srcOrd="1" destOrd="0" parTransId="{6725B0CF-3DD0-49F6-BF19-2E0FAD81C837}" sibTransId="{8DF84584-0901-445B-9457-3C3A857C06BD}"/>
    <dgm:cxn modelId="{5BD552D7-7FAC-48B4-88D4-37954D656B48}" type="presOf" srcId="{04687B42-7F0C-4268-87B8-EEBC6E9ABF6C}" destId="{8ADC20BA-8F26-44C9-B109-EDB0B8DFD79B}" srcOrd="0" destOrd="0" presId="urn:microsoft.com/office/officeart/2018/2/layout/IconVerticalSolidList"/>
    <dgm:cxn modelId="{FB0EDAE2-6AAB-4E1F-9BCA-FEBF92B7CA95}" type="presOf" srcId="{CAD8AFF7-FEB3-4EB2-A47C-F9F3F6F8A8CE}" destId="{03E780B3-AB74-42EE-9376-7B94D0D2F69F}" srcOrd="0" destOrd="0" presId="urn:microsoft.com/office/officeart/2018/2/layout/IconVerticalSolidList"/>
    <dgm:cxn modelId="{A94BDD3B-1122-4060-BA16-A55CACEB9039}" type="presParOf" srcId="{6F9D40F4-AB3B-4276-AD81-3A7E2F0BB5D1}" destId="{7E828004-CF58-4748-B3E1-E08BCD25C281}" srcOrd="0" destOrd="0" presId="urn:microsoft.com/office/officeart/2018/2/layout/IconVerticalSolidList"/>
    <dgm:cxn modelId="{01E74E31-0B63-4787-9399-1D8B4976A26D}" type="presParOf" srcId="{7E828004-CF58-4748-B3E1-E08BCD25C281}" destId="{AC532DF9-2CBD-4068-BE88-34E9F369565B}" srcOrd="0" destOrd="0" presId="urn:microsoft.com/office/officeart/2018/2/layout/IconVerticalSolidList"/>
    <dgm:cxn modelId="{78918D26-ABBC-4738-99AA-253DFAB61883}" type="presParOf" srcId="{7E828004-CF58-4748-B3E1-E08BCD25C281}" destId="{074B94EF-1EEC-4184-A196-876C1FCAD5F6}" srcOrd="1" destOrd="0" presId="urn:microsoft.com/office/officeart/2018/2/layout/IconVerticalSolidList"/>
    <dgm:cxn modelId="{297471B1-67F5-4399-8A95-20AA2664784A}" type="presParOf" srcId="{7E828004-CF58-4748-B3E1-E08BCD25C281}" destId="{94E45A7A-0A90-44C8-997E-0525FC3FFA32}" srcOrd="2" destOrd="0" presId="urn:microsoft.com/office/officeart/2018/2/layout/IconVerticalSolidList"/>
    <dgm:cxn modelId="{9266A0DD-719C-4A8B-9B2D-AF59F91528F7}" type="presParOf" srcId="{7E828004-CF58-4748-B3E1-E08BCD25C281}" destId="{8ADC20BA-8F26-44C9-B109-EDB0B8DFD79B}" srcOrd="3" destOrd="0" presId="urn:microsoft.com/office/officeart/2018/2/layout/IconVerticalSolidList"/>
    <dgm:cxn modelId="{C0D5E895-2E87-4D12-98CD-92DBB9D27054}" type="presParOf" srcId="{6F9D40F4-AB3B-4276-AD81-3A7E2F0BB5D1}" destId="{A64856B7-AE6C-43DA-B705-992A5A02F76E}" srcOrd="1" destOrd="0" presId="urn:microsoft.com/office/officeart/2018/2/layout/IconVerticalSolidList"/>
    <dgm:cxn modelId="{798074B4-E9D3-489B-ADAC-6CF372C79A3E}" type="presParOf" srcId="{6F9D40F4-AB3B-4276-AD81-3A7E2F0BB5D1}" destId="{B263715F-99E0-46BA-BA24-A4A3AD32CFBC}" srcOrd="2" destOrd="0" presId="urn:microsoft.com/office/officeart/2018/2/layout/IconVerticalSolidList"/>
    <dgm:cxn modelId="{A672D0D3-C10C-471F-9491-62D8C41B29D8}" type="presParOf" srcId="{B263715F-99E0-46BA-BA24-A4A3AD32CFBC}" destId="{06992DF4-CFE4-4EBD-920B-86B37C9DE4CD}" srcOrd="0" destOrd="0" presId="urn:microsoft.com/office/officeart/2018/2/layout/IconVerticalSolidList"/>
    <dgm:cxn modelId="{F15AAD2D-893E-4535-A980-6CC181C3B1D6}" type="presParOf" srcId="{B263715F-99E0-46BA-BA24-A4A3AD32CFBC}" destId="{BC270139-7D38-4292-A886-F58F85750DFF}" srcOrd="1" destOrd="0" presId="urn:microsoft.com/office/officeart/2018/2/layout/IconVerticalSolidList"/>
    <dgm:cxn modelId="{876BDC24-99DB-4DDA-8F67-2E74A70D7763}" type="presParOf" srcId="{B263715F-99E0-46BA-BA24-A4A3AD32CFBC}" destId="{37B04056-BF43-45EE-961A-7CDB04A07BF1}" srcOrd="2" destOrd="0" presId="urn:microsoft.com/office/officeart/2018/2/layout/IconVerticalSolidList"/>
    <dgm:cxn modelId="{B5EFDD79-20F5-49AE-99D1-CA1FA12A619D}" type="presParOf" srcId="{B263715F-99E0-46BA-BA24-A4A3AD32CFBC}" destId="{03E780B3-AB74-42EE-9376-7B94D0D2F69F}" srcOrd="3" destOrd="0" presId="urn:microsoft.com/office/officeart/2018/2/layout/IconVerticalSolidList"/>
    <dgm:cxn modelId="{6AE55974-C0A2-485F-8C17-21CE6CCA0CA7}" type="presParOf" srcId="{6F9D40F4-AB3B-4276-AD81-3A7E2F0BB5D1}" destId="{D6FA8F91-21F1-4079-87AC-0464CBCB9737}" srcOrd="3" destOrd="0" presId="urn:microsoft.com/office/officeart/2018/2/layout/IconVerticalSolidList"/>
    <dgm:cxn modelId="{94F1E7EE-D14A-452B-A336-F78616036106}" type="presParOf" srcId="{6F9D40F4-AB3B-4276-AD81-3A7E2F0BB5D1}" destId="{8540B699-52DC-4724-B353-2408B0E09912}" srcOrd="4" destOrd="0" presId="urn:microsoft.com/office/officeart/2018/2/layout/IconVerticalSolidList"/>
    <dgm:cxn modelId="{D1A8C92D-7ED8-4595-B849-2C1C32D0F4B4}" type="presParOf" srcId="{8540B699-52DC-4724-B353-2408B0E09912}" destId="{415B527F-A0B5-4783-9980-D9CC323E449B}" srcOrd="0" destOrd="0" presId="urn:microsoft.com/office/officeart/2018/2/layout/IconVerticalSolidList"/>
    <dgm:cxn modelId="{72C2298B-7123-4A80-A000-38DD128476B2}" type="presParOf" srcId="{8540B699-52DC-4724-B353-2408B0E09912}" destId="{0A27FC22-02D9-4917-8283-8E9AF9AA2344}" srcOrd="1" destOrd="0" presId="urn:microsoft.com/office/officeart/2018/2/layout/IconVerticalSolidList"/>
    <dgm:cxn modelId="{1EAD1FB4-A020-4AA4-9492-7ABD86C9EBFA}" type="presParOf" srcId="{8540B699-52DC-4724-B353-2408B0E09912}" destId="{6FBAD1AF-C842-4C15-8A02-1C6EFC89725D}" srcOrd="2" destOrd="0" presId="urn:microsoft.com/office/officeart/2018/2/layout/IconVerticalSolidList"/>
    <dgm:cxn modelId="{BAAB55EF-90C3-4C98-B97F-26114184DA92}" type="presParOf" srcId="{8540B699-52DC-4724-B353-2408B0E09912}" destId="{66CA0BD3-D59E-459F-97F9-0C16A31CF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2DF9-2CBD-4068-BE88-34E9F369565B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B94EF-1EEC-4184-A196-876C1FCAD5F6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C20BA-8F26-44C9-B109-EDB0B8DFD79B}">
      <dsp:nvSpPr>
        <dsp:cNvPr id="0" name=""/>
        <dsp:cNvSpPr/>
      </dsp:nvSpPr>
      <dsp:spPr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Natural language describing game logic.</a:t>
          </a:r>
        </a:p>
      </dsp:txBody>
      <dsp:txXfrm>
        <a:off x="1828170" y="676"/>
        <a:ext cx="4984109" cy="1582831"/>
      </dsp:txXfrm>
    </dsp:sp>
    <dsp:sp modelId="{06992DF4-CFE4-4EBD-920B-86B37C9DE4CD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0139-7D38-4292-A886-F58F85750DFF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80B3-AB74-42EE-9376-7B94D0D2F69F}">
      <dsp:nvSpPr>
        <dsp:cNvPr id="0" name=""/>
        <dsp:cNvSpPr/>
      </dsp:nvSpPr>
      <dsp:spPr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Written by non-engineers using human-readable text.</a:t>
          </a:r>
        </a:p>
      </dsp:txBody>
      <dsp:txXfrm>
        <a:off x="1828170" y="1979216"/>
        <a:ext cx="4984109" cy="1582831"/>
      </dsp:txXfrm>
    </dsp:sp>
    <dsp:sp modelId="{415B527F-A0B5-4783-9980-D9CC323E449B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7FC22-02D9-4917-8283-8E9AF9AA2344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A0BD3-D59E-459F-97F9-0C16A31CFDFE}">
      <dsp:nvSpPr>
        <dsp:cNvPr id="0" name=""/>
        <dsp:cNvSpPr/>
      </dsp:nvSpPr>
      <dsp:spPr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eue Haas Grotesk Text Pro"/>
            </a:rPr>
            <a:t>Specific words and phrases have functional meanings.</a:t>
          </a:r>
          <a:endParaRPr lang="en-US" sz="2500" kern="1200" dirty="0"/>
        </a:p>
      </dsp:txBody>
      <dsp:txXfrm>
        <a:off x="1828170" y="3957755"/>
        <a:ext cx="4984109" cy="1582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90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4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E56F9-9C9D-4575-B4A1-D50271715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 dirty="0">
                <a:cs typeface="Calibri Light"/>
              </a:rPr>
              <a:t>NLP Chunking</a:t>
            </a:r>
            <a:br>
              <a:rPr lang="en-US" sz="5100" dirty="0">
                <a:cs typeface="Calibri Light"/>
              </a:rPr>
            </a:br>
            <a:r>
              <a:rPr lang="en-US" sz="5100" dirty="0">
                <a:cs typeface="Calibri Light"/>
              </a:rPr>
              <a:t>for</a:t>
            </a:r>
            <a:br>
              <a:rPr lang="en-US" sz="5100" dirty="0">
                <a:cs typeface="Calibri Light"/>
              </a:rPr>
            </a:br>
            <a:r>
              <a:rPr lang="en-US" sz="5100" dirty="0">
                <a:cs typeface="Calibri Light"/>
              </a:rPr>
              <a:t>Game Rules Parsing</a:t>
            </a:r>
          </a:p>
        </p:txBody>
      </p:sp>
      <p:sp>
        <p:nvSpPr>
          <p:cNvPr id="30" name="Rectangle: Rounded Corners 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>
                <a:cs typeface="Calibri"/>
              </a:rPr>
              <a:t>MS548 NLP Teach-back</a:t>
            </a:r>
          </a:p>
          <a:p>
            <a:pPr>
              <a:lnSpc>
                <a:spcPct val="100000"/>
              </a:lnSpc>
            </a:pPr>
            <a:r>
              <a:rPr lang="en-US" sz="1100">
                <a:cs typeface="Calibri"/>
              </a:rPr>
              <a:t>Jake O'Connor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9495-B573-4316-9656-BF8CD1CE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10E0-D519-462A-B017-65F68090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Extracting meaning from patterns in natural language.</a:t>
            </a:r>
          </a:p>
          <a:p>
            <a:r>
              <a:rPr lang="en-US" dirty="0"/>
              <a:t>Heavily relies on POS tagging.</a:t>
            </a:r>
          </a:p>
          <a:p>
            <a:r>
              <a:rPr lang="en-US" dirty="0"/>
              <a:t>Patterns depend on language and context.</a:t>
            </a:r>
          </a:p>
          <a:p>
            <a:r>
              <a:rPr lang="en-US" dirty="0"/>
              <a:t>Chunks can range from general or specific (chunking-up or -down).</a:t>
            </a:r>
          </a:p>
          <a:p>
            <a:r>
              <a:rPr lang="en-US" dirty="0"/>
              <a:t>Often visualized as trees.</a:t>
            </a:r>
          </a:p>
        </p:txBody>
      </p:sp>
    </p:spTree>
    <p:extLst>
      <p:ext uri="{BB962C8B-B14F-4D97-AF65-F5344CB8AC3E}">
        <p14:creationId xmlns:p14="http://schemas.microsoft.com/office/powerpoint/2010/main" val="12835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12209-08DE-4DD2-BC5B-D0BA415C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What are Game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E5009D-C643-4A3D-95A2-9E954CEBA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508401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5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24663-B839-40BF-99E8-7F3E4B32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"Draw a card."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E78B-FA5B-40DC-91B3-916E97AE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Very simple example.</a:t>
            </a:r>
          </a:p>
          <a:p>
            <a:r>
              <a:rPr lang="en-US" sz="1800"/>
              <a:t>Single effect, with no cost or additional parts.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5B60ACA-AE94-4C73-9E83-3B2A03631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0577" y="2734056"/>
            <a:ext cx="495923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633D7-37D4-4C2B-9E1D-70E6FA62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"Pay 123: Destroy target green creature."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32D3-C1CB-4375-8EFC-B0C260D9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Intermediate example.</a:t>
            </a:r>
          </a:p>
          <a:p>
            <a:r>
              <a:rPr lang="en-US" sz="1800"/>
              <a:t>Includes both a cost and effect group, including noun qualifiers.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94FF020-8064-445D-8C14-B3C4E3556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1320" y="2734056"/>
            <a:ext cx="1063775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474AE-89CE-447A-8E36-3F539138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"Pay 2: Deal 1 damage to each opponent."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1CDD-666F-46CF-AF16-F8F2D047B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Advanced example.</a:t>
            </a:r>
          </a:p>
          <a:p>
            <a:r>
              <a:rPr lang="en-US" sz="1800"/>
              <a:t>Cost phrase, as well as a complex Effect phrase with numbers, determiners, and an action target.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92B328D-7400-4F1E-8BC2-2A394B705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1713"/>
          <a:stretch/>
        </p:blipFill>
        <p:spPr>
          <a:xfrm>
            <a:off x="558232" y="2734056"/>
            <a:ext cx="111639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C25E7-6D33-46AE-875F-25650868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does any of this work?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8943ED8-1CF0-44DC-A5FA-BC035A07F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0928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8ACB-6D33-46B6-A12F-761B831D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342900">
              <a:lnSpc>
                <a:spcPct val="100000"/>
              </a:lnSpc>
              <a:buAutoNum type="arabicPeriod"/>
            </a:pPr>
            <a:r>
              <a:rPr lang="en-US" sz="1500" dirty="0"/>
              <a:t>Tokenize the phrase into words.</a:t>
            </a:r>
            <a:endParaRPr lang="en-US" dirty="0"/>
          </a:p>
          <a:p>
            <a:pPr marL="571500" indent="-342900">
              <a:lnSpc>
                <a:spcPct val="100000"/>
              </a:lnSpc>
              <a:buAutoNum type="arabicPeriod"/>
            </a:pPr>
            <a:r>
              <a:rPr lang="en-US" sz="1500" dirty="0"/>
              <a:t>Tag each word with its part-of-speech.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Default NLTK tagger used here, real code would need a better POS tagger.</a:t>
            </a:r>
          </a:p>
          <a:p>
            <a:pPr marL="571500" indent="-342900">
              <a:lnSpc>
                <a:spcPct val="100000"/>
              </a:lnSpc>
              <a:buAutoNum type="arabicPeriod"/>
            </a:pPr>
            <a:r>
              <a:rPr lang="en-US" sz="1500" dirty="0"/>
              <a:t>Parse the tag collection using the Regex parser.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Cost defined as verb pairs or numerals followed by a colon.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Effect defined as verb pairs, noun pairs, and/or groups of effects.</a:t>
            </a:r>
          </a:p>
        </p:txBody>
      </p:sp>
    </p:spTree>
    <p:extLst>
      <p:ext uri="{BB962C8B-B14F-4D97-AF65-F5344CB8AC3E}">
        <p14:creationId xmlns:p14="http://schemas.microsoft.com/office/powerpoint/2010/main" val="266642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93C36-394B-464F-8BF2-E06A038A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/>
              <a:t>But why would this ever be useful?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2D2D-9186-4DA2-990B-B53A61D8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Hard-coding logic is expensive, bad, and fragile.</a:t>
            </a:r>
          </a:p>
          <a:p>
            <a:r>
              <a:rPr lang="en-US" sz="2000"/>
              <a:t>As new chunk-patterns emerge, they can be codified into game logic.</a:t>
            </a:r>
          </a:p>
          <a:p>
            <a:r>
              <a:rPr lang="en-US" sz="2000"/>
              <a:t>Allows non-engineers to create, iterate, and expand upon game rules without engineer support (to an extent).</a:t>
            </a:r>
          </a:p>
          <a:p>
            <a:r>
              <a:rPr lang="en-US" sz="2000"/>
              <a:t>Allows smaller teams to support larger projects.</a:t>
            </a:r>
          </a:p>
        </p:txBody>
      </p:sp>
    </p:spTree>
    <p:extLst>
      <p:ext uri="{BB962C8B-B14F-4D97-AF65-F5344CB8AC3E}">
        <p14:creationId xmlns:p14="http://schemas.microsoft.com/office/powerpoint/2010/main" val="28436647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63A44"/>
      </a:accent1>
      <a:accent2>
        <a:srgbClr val="C42874"/>
      </a:accent2>
      <a:accent3>
        <a:srgbClr val="D63AC7"/>
      </a:accent3>
      <a:accent4>
        <a:srgbClr val="9328C4"/>
      </a:accent4>
      <a:accent5>
        <a:srgbClr val="633AD6"/>
      </a:accent5>
      <a:accent6>
        <a:srgbClr val="2B42C5"/>
      </a:accent6>
      <a:hlink>
        <a:srgbClr val="76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NLP Chunking for Game Rules Parsing</vt:lpstr>
      <vt:lpstr>What is Chunking</vt:lpstr>
      <vt:lpstr>What are Game Rules</vt:lpstr>
      <vt:lpstr>"Draw a card."</vt:lpstr>
      <vt:lpstr>"Pay 123: Destroy target green creature."</vt:lpstr>
      <vt:lpstr>"Pay 2: Deal 1 damage to each opponent."</vt:lpstr>
      <vt:lpstr>How does any of this work?</vt:lpstr>
      <vt:lpstr>But why would this ever be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2021-04-10T06:39:01Z</dcterms:created>
  <dcterms:modified xsi:type="dcterms:W3CDTF">2021-04-10T07:41:52Z</dcterms:modified>
</cp:coreProperties>
</file>