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0EE24-6991-4B5D-8C79-0B92F3F5F258}" v="1001" dt="2021-04-25T06:47:18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A7DBA7-9E06-4D75-968E-9792094A6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52" r="-1" b="1515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890" y="5093208"/>
            <a:ext cx="10466902" cy="126187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Marketing Strategy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C175E-B63C-4F9F-999F-C0F0140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Sad Pumpkin Games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39F-7DA8-494D-9400-9DF9BB98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cs typeface="Calibri"/>
              </a:rPr>
              <a:t>Indie game development startup.</a:t>
            </a: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Boutique developer focusing on player input.</a:t>
            </a: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Transparent, equitable, and accountable processes.</a:t>
            </a: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Founded by industry veterans.</a:t>
            </a:r>
          </a:p>
        </p:txBody>
      </p:sp>
    </p:spTree>
    <p:extLst>
      <p:ext uri="{BB962C8B-B14F-4D97-AF65-F5344CB8AC3E}">
        <p14:creationId xmlns:p14="http://schemas.microsoft.com/office/powerpoint/2010/main" val="19587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BF181-E83F-4A00-BE78-63D402A5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  <a:cs typeface="Calibri Light"/>
              </a:rPr>
              <a:t>Growth Cycle Plan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876B-C1D7-490C-A3A5-7A08094F2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 panose="020F0502020204030204"/>
              </a:rPr>
              <a:t>Stage 1</a:t>
            </a:r>
          </a:p>
          <a:p>
            <a:r>
              <a:rPr lang="en-US" sz="2000">
                <a:cs typeface="Calibri" panose="020F0502020204030204"/>
              </a:rPr>
              <a:t>Lean, bootstrapped operation.</a:t>
            </a:r>
          </a:p>
          <a:p>
            <a:r>
              <a:rPr lang="en-US" sz="2000">
                <a:cs typeface="Calibri" panose="020F0502020204030204"/>
              </a:rPr>
              <a:t>Iterating on prototypes.</a:t>
            </a:r>
          </a:p>
          <a:p>
            <a:r>
              <a:rPr lang="en-US" sz="2000">
                <a:cs typeface="Calibri" panose="020F0502020204030204"/>
              </a:rPr>
              <a:t>Gathering audience feedback.</a:t>
            </a:r>
          </a:p>
          <a:p>
            <a:r>
              <a:rPr lang="en-US" sz="2000">
                <a:cs typeface="Calibri" panose="020F0502020204030204"/>
              </a:rPr>
              <a:t>Extremely limited budget.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F853D-D7F2-442A-ADE4-BD5BB96A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Stage 2</a:t>
            </a:r>
          </a:p>
          <a:p>
            <a:r>
              <a:rPr lang="en-US" sz="2000">
                <a:cs typeface="Calibri"/>
              </a:rPr>
              <a:t>Lean, startup operation.</a:t>
            </a:r>
          </a:p>
          <a:p>
            <a:r>
              <a:rPr lang="en-US" sz="2000">
                <a:cs typeface="Calibri"/>
              </a:rPr>
              <a:t>Fleshing out existing game.</a:t>
            </a:r>
          </a:p>
          <a:p>
            <a:r>
              <a:rPr lang="en-US" sz="2000">
                <a:cs typeface="Calibri"/>
              </a:rPr>
              <a:t>Adding features based on audience feedback.</a:t>
            </a:r>
          </a:p>
          <a:p>
            <a:r>
              <a:rPr lang="en-US" sz="2000">
                <a:cs typeface="Calibri"/>
              </a:rPr>
              <a:t>Preparing title for release.</a:t>
            </a:r>
          </a:p>
          <a:p>
            <a:r>
              <a:rPr lang="en-US" sz="2000">
                <a:cs typeface="Calibri"/>
              </a:rPr>
              <a:t>Larger budget.</a:t>
            </a:r>
          </a:p>
        </p:txBody>
      </p:sp>
    </p:spTree>
    <p:extLst>
      <p:ext uri="{BB962C8B-B14F-4D97-AF65-F5344CB8AC3E}">
        <p14:creationId xmlns:p14="http://schemas.microsoft.com/office/powerpoint/2010/main" val="260257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1D3C1-74EB-4197-8DDA-31176EE1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Marketing Channel Strategy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45B7-B13A-4FF1-805C-A48FBDD7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FFFF"/>
                </a:solidFill>
                <a:cs typeface="Calibri" panose="020F0502020204030204"/>
              </a:rPr>
              <a:t>Websites and SEO</a:t>
            </a:r>
          </a:p>
          <a:p>
            <a:pPr marL="457200" indent="-457200"/>
            <a:r>
              <a:rPr lang="en-US" sz="2400">
                <a:solidFill>
                  <a:srgbClr val="FFFFFF"/>
                </a:solidFill>
                <a:cs typeface="Calibri" panose="020F0502020204030204"/>
              </a:rPr>
              <a:t>Sites per-title and for the studio.</a:t>
            </a:r>
          </a:p>
          <a:p>
            <a:pPr marL="457200" indent="-457200"/>
            <a:r>
              <a:rPr lang="en-US" sz="2400">
                <a:solidFill>
                  <a:srgbClr val="FFFFFF"/>
                </a:solidFill>
                <a:cs typeface="Calibri" panose="020F0502020204030204"/>
              </a:rPr>
              <a:t>Great jump-off point for existing audiences.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FFFF"/>
                </a:solidFill>
                <a:cs typeface="Calibri" panose="020F0502020204030204"/>
              </a:rPr>
              <a:t>Content Marketing</a:t>
            </a:r>
          </a:p>
          <a:p>
            <a:pPr marL="457200" indent="-457200"/>
            <a:r>
              <a:rPr lang="en-US" sz="2400">
                <a:solidFill>
                  <a:srgbClr val="FFFFFF"/>
                </a:solidFill>
                <a:cs typeface="Calibri" panose="020F0502020204030204"/>
              </a:rPr>
              <a:t>Developer diaries, Q&amp;A sessions, etc.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FFFF"/>
                </a:solidFill>
                <a:cs typeface="Calibri" panose="020F0502020204030204"/>
              </a:rPr>
              <a:t>Targeted Advertisements</a:t>
            </a:r>
          </a:p>
          <a:p>
            <a:pPr marL="457200" indent="-457200"/>
            <a:r>
              <a:rPr lang="en-US" sz="2400">
                <a:solidFill>
                  <a:srgbClr val="FFFFFF"/>
                </a:solidFill>
                <a:cs typeface="Calibri" panose="020F0502020204030204"/>
              </a:rPr>
              <a:t>Limited budget.</a:t>
            </a:r>
          </a:p>
          <a:p>
            <a:pPr marL="457200" indent="-457200"/>
            <a:r>
              <a:rPr lang="en-US" sz="2400">
                <a:solidFill>
                  <a:srgbClr val="FFFFFF"/>
                </a:solidFill>
                <a:cs typeface="Calibri" panose="020F0502020204030204"/>
              </a:rPr>
              <a:t>Specific targeting maximizes potential return.</a:t>
            </a:r>
          </a:p>
        </p:txBody>
      </p:sp>
    </p:spTree>
    <p:extLst>
      <p:ext uri="{BB962C8B-B14F-4D97-AF65-F5344CB8AC3E}">
        <p14:creationId xmlns:p14="http://schemas.microsoft.com/office/powerpoint/2010/main" val="398344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3ABE0-0A73-4DCF-9DD4-CEAD31BE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Future Marketing Plans</a:t>
            </a:r>
            <a:endParaRPr lang="en-US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40D0-E81E-48CF-B654-064FE4D7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Influencer Marketing</a:t>
            </a:r>
          </a:p>
          <a:p>
            <a:pPr marL="457200" indent="-457200"/>
            <a:r>
              <a:rPr lang="en-US" sz="2400">
                <a:cs typeface="Calibri"/>
              </a:rPr>
              <a:t>Sponsorships for small creators with significant audience overlap.</a:t>
            </a:r>
          </a:p>
          <a:p>
            <a:pPr marL="457200" indent="-457200"/>
            <a:r>
              <a:rPr lang="en-US" sz="2400">
                <a:cs typeface="Calibri"/>
              </a:rPr>
              <a:t>Free game codes, beta access, etc. for influencers and their viewers.</a:t>
            </a:r>
          </a:p>
          <a:p>
            <a:pPr marL="457200" indent="-457200"/>
            <a:r>
              <a:rPr lang="en-US" sz="2400">
                <a:cs typeface="Calibri"/>
              </a:rPr>
              <a:t>Small budget, so must target creators with high potential.</a:t>
            </a:r>
          </a:p>
        </p:txBody>
      </p:sp>
    </p:spTree>
    <p:extLst>
      <p:ext uri="{BB962C8B-B14F-4D97-AF65-F5344CB8AC3E}">
        <p14:creationId xmlns:p14="http://schemas.microsoft.com/office/powerpoint/2010/main" val="151531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C3B9E-C679-4824-828E-3258F256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Brand Strategy &amp; Position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DCB0-42AF-4241-AD44-273BE34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cs typeface="Calibri"/>
              </a:rPr>
              <a:t>Players come first.</a:t>
            </a: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Players drive development.</a:t>
            </a: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Transparent, equitable, and accountable processes.</a:t>
            </a: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Products designed for niche markets.</a:t>
            </a:r>
          </a:p>
        </p:txBody>
      </p:sp>
    </p:spTree>
    <p:extLst>
      <p:ext uri="{BB962C8B-B14F-4D97-AF65-F5344CB8AC3E}">
        <p14:creationId xmlns:p14="http://schemas.microsoft.com/office/powerpoint/2010/main" val="221811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FA86-3410-4982-B671-D7D18578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Threats and Competition</a:t>
            </a:r>
            <a:endParaRPr lang="en-US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2C33-8EC8-4476-AD82-C2E1681C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Big Game Developers</a:t>
            </a:r>
          </a:p>
          <a:p>
            <a:pPr marL="457200" indent="-457200"/>
            <a:r>
              <a:rPr lang="en-US" sz="2400">
                <a:cs typeface="Calibri"/>
              </a:rPr>
              <a:t>Near-unlimited budgets.</a:t>
            </a:r>
          </a:p>
          <a:p>
            <a:pPr marL="457200" indent="-457200"/>
            <a:r>
              <a:rPr lang="en-US" sz="2400">
                <a:cs typeface="Calibri"/>
              </a:rPr>
              <a:t>Massive marketing campaigns.</a:t>
            </a:r>
          </a:p>
          <a:p>
            <a:pPr marL="457200" indent="-457200"/>
            <a:r>
              <a:rPr lang="en-US" sz="2400">
                <a:cs typeface="Calibri"/>
              </a:rPr>
              <a:t>Name recognition.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Small Game Developers</a:t>
            </a:r>
          </a:p>
          <a:p>
            <a:pPr marL="457200" indent="-457200"/>
            <a:r>
              <a:rPr lang="en-US" sz="2400">
                <a:cs typeface="Calibri"/>
              </a:rPr>
              <a:t>Passionate audiences.</a:t>
            </a:r>
          </a:p>
          <a:p>
            <a:pPr marL="457200" indent="-457200"/>
            <a:r>
              <a:rPr lang="en-US" sz="2400">
                <a:cs typeface="Calibri"/>
              </a:rPr>
              <a:t>Passionate developers.</a:t>
            </a:r>
          </a:p>
        </p:txBody>
      </p:sp>
    </p:spTree>
    <p:extLst>
      <p:ext uri="{BB962C8B-B14F-4D97-AF65-F5344CB8AC3E}">
        <p14:creationId xmlns:p14="http://schemas.microsoft.com/office/powerpoint/2010/main" val="333402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Marketing Strategy</vt:lpstr>
      <vt:lpstr>Sad Pumpkin Games</vt:lpstr>
      <vt:lpstr>Growth Cycle Plan</vt:lpstr>
      <vt:lpstr>Marketing Channel Strategy</vt:lpstr>
      <vt:lpstr>Future Marketing Plans</vt:lpstr>
      <vt:lpstr>Brand Strategy &amp; Position</vt:lpstr>
      <vt:lpstr>Threats and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</cp:revision>
  <dcterms:created xsi:type="dcterms:W3CDTF">2021-04-25T06:25:09Z</dcterms:created>
  <dcterms:modified xsi:type="dcterms:W3CDTF">2021-04-25T06:47:31Z</dcterms:modified>
</cp:coreProperties>
</file>