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AED3F-8B07-4D99-A273-9C4501F288AD}" v="1845" dt="2021-04-27T20:09:20.905"/>
    <p1510:client id="{FE6352AF-BD04-2739-B18B-5EEFDB5B6BE3}" v="2000" dt="2021-04-27T20:56:32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0640B47-8928-4E9C-8A77-59D43A9E7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5" r="1047" b="9090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  <a:cs typeface="Calibri Light"/>
              </a:rPr>
              <a:t>Final Proposal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37A3E-85E2-44F4-BE17-CD2BE3A5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Marketing Channel – Content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0C5F-7869-4AB1-B86E-05461248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Developer diaries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Updates audience on progress, delays, and features.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Generate buzz for upcoming feature development.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Q&amp;A streams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Build rapport with audience.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Humanizes developers.</a:t>
            </a:r>
          </a:p>
        </p:txBody>
      </p:sp>
    </p:spTree>
    <p:extLst>
      <p:ext uri="{BB962C8B-B14F-4D97-AF65-F5344CB8AC3E}">
        <p14:creationId xmlns:p14="http://schemas.microsoft.com/office/powerpoint/2010/main" val="229247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EC589-B8EF-4D7D-91CE-FC6FA141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Marketing Channel – Google Ads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392A-24E9-43E5-B372-EE80EB14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Small marketing budget allotment.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Maximize impact through extremely targeted marketing.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Marketing spend shifts based on stage: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Stage one prioritizes pre-crowdfunding hype.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Stage two prioritizes building consistent traffic.</a:t>
            </a:r>
          </a:p>
        </p:txBody>
      </p:sp>
    </p:spTree>
    <p:extLst>
      <p:ext uri="{BB962C8B-B14F-4D97-AF65-F5344CB8AC3E}">
        <p14:creationId xmlns:p14="http://schemas.microsoft.com/office/powerpoint/2010/main" val="194506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8B845-A0CB-4DC5-AA80-11D117F9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Future Marketing Plan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CCBE-7D82-4FE1-9A66-14F43B89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Influencer marketing: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Possible sponsorship of small creator(s) with significant audience overlap.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Free game codes, beta access, in-game rewards for influencers and/or their audiences.</a:t>
            </a:r>
          </a:p>
        </p:txBody>
      </p:sp>
    </p:spTree>
    <p:extLst>
      <p:ext uri="{BB962C8B-B14F-4D97-AF65-F5344CB8AC3E}">
        <p14:creationId xmlns:p14="http://schemas.microsoft.com/office/powerpoint/2010/main" val="202870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79FC029-BA48-4942-8303-EEF13D3A3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5154" y="1820333"/>
            <a:ext cx="3876475" cy="403618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DB90F-193A-43DE-B2CF-AB7AC4C9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Company Slogan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4072-38BE-4452-A711-1EBC1E54C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 dirty="0"/>
              <a:t>Games</a:t>
            </a:r>
            <a:endParaRPr lang="en-US" dirty="0"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First and foremost, we make games.</a:t>
            </a:r>
            <a:endParaRPr lang="en-US" sz="1900" dirty="0">
              <a:cs typeface="Calibri"/>
            </a:endParaRPr>
          </a:p>
          <a:p>
            <a:r>
              <a:rPr lang="en-US" sz="1900" b="1" dirty="0"/>
              <a:t>With</a:t>
            </a:r>
            <a:endParaRPr lang="en-US" sz="1900" dirty="0"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Our customers are our inspiration.</a:t>
            </a:r>
            <a:endParaRPr lang="en-US" sz="1900" dirty="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Players are part of development.</a:t>
            </a:r>
            <a:endParaRPr lang="en-US" sz="1900" dirty="0"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Customers have the loudest voice.</a:t>
            </a:r>
            <a:endParaRPr lang="en-US" sz="1900" dirty="0">
              <a:cs typeface="Calibri"/>
            </a:endParaRPr>
          </a:p>
          <a:p>
            <a:r>
              <a:rPr lang="en-US" sz="1900" b="1" dirty="0"/>
              <a:t>Players</a:t>
            </a:r>
            <a:endParaRPr lang="en-US" sz="1900" dirty="0"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Anyone can play, not everyone is a gamer.</a:t>
            </a:r>
            <a:endParaRPr 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41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10E2E-F2E3-4359-9CDE-287CD44C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Brand Strategy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57DC-1BFC-4F04-B266-1E4342E26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Our players inspire us.</a:t>
            </a:r>
          </a:p>
          <a:p>
            <a:r>
              <a:rPr lang="en-US" sz="2400">
                <a:cs typeface="Calibri"/>
              </a:rPr>
              <a:t>The players drive development, not the executives.</a:t>
            </a:r>
          </a:p>
          <a:p>
            <a:r>
              <a:rPr lang="en-US" sz="2400">
                <a:cs typeface="Calibri"/>
              </a:rPr>
              <a:t>Painfully-transparent development process.</a:t>
            </a:r>
          </a:p>
          <a:p>
            <a:r>
              <a:rPr lang="en-US" sz="2400">
                <a:cs typeface="Calibri"/>
              </a:rPr>
              <a:t>"Games </a:t>
            </a:r>
            <a:r>
              <a:rPr lang="en-US" sz="2400" i="1">
                <a:cs typeface="Calibri"/>
              </a:rPr>
              <a:t>without </a:t>
            </a:r>
            <a:r>
              <a:rPr lang="en-US" sz="2400">
                <a:cs typeface="Calibri"/>
              </a:rPr>
              <a:t>Players" don't get developed.</a:t>
            </a:r>
            <a:endParaRPr lang="en-US" sz="24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73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B7CEB-D69A-426C-BBDA-54A7EA19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Positioning Target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AD6F-16CF-4F8E-8055-6C1B9CD2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Sad Pumpkin Games is...</a:t>
            </a:r>
          </a:p>
          <a:p>
            <a:pPr marL="514350" indent="-514350">
              <a:buAutoNum type="arabicPeriod"/>
            </a:pPr>
            <a:r>
              <a:rPr lang="en-US" sz="2000" i="1">
                <a:solidFill>
                  <a:srgbClr val="FFFFFF"/>
                </a:solidFill>
                <a:ea typeface="+mn-lt"/>
                <a:cs typeface="+mn-lt"/>
              </a:rPr>
              <a:t>"that boutique indie game developer."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i="1">
                <a:solidFill>
                  <a:srgbClr val="FFFFFF"/>
                </a:solidFill>
                <a:ea typeface="+mn-lt"/>
                <a:cs typeface="+mn-lt"/>
              </a:rPr>
              <a:t>"that developer that really listens to players."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i="1">
                <a:solidFill>
                  <a:srgbClr val="FFFFFF"/>
                </a:solidFill>
                <a:ea typeface="+mn-lt"/>
                <a:cs typeface="+mn-lt"/>
              </a:rPr>
              <a:t>"that developer that brought my idea to life!"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i="1">
                <a:solidFill>
                  <a:srgbClr val="FFFFFF"/>
                </a:solidFill>
                <a:ea typeface="+mn-lt"/>
                <a:cs typeface="+mn-lt"/>
              </a:rPr>
              <a:t>"that developer that finally got me into gaming!"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17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CB7EC-5D07-4DF0-9E82-8A24BBCE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Sad Pumpkin Games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09AD-79AE-4F40-B023-3252881F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Indie game development studio.</a:t>
            </a:r>
          </a:p>
          <a:p>
            <a:r>
              <a:rPr lang="en-US" sz="2400">
                <a:cs typeface="Calibri"/>
              </a:rPr>
              <a:t>Boutique developer focusing on underserved players.</a:t>
            </a:r>
          </a:p>
          <a:p>
            <a:r>
              <a:rPr lang="en-US" sz="2400">
                <a:cs typeface="Calibri"/>
              </a:rPr>
              <a:t>Transparent, equitable, and accountable development.</a:t>
            </a:r>
          </a:p>
          <a:p>
            <a:r>
              <a:rPr lang="en-US" sz="2400">
                <a:cs typeface="Calibri"/>
              </a:rPr>
              <a:t>Founded by game industry veterans.</a:t>
            </a:r>
          </a:p>
        </p:txBody>
      </p:sp>
    </p:spTree>
    <p:extLst>
      <p:ext uri="{BB962C8B-B14F-4D97-AF65-F5344CB8AC3E}">
        <p14:creationId xmlns:p14="http://schemas.microsoft.com/office/powerpoint/2010/main" val="13971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7E8BE-7013-47AE-948A-22F7C42B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604294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Growth Cycle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– </a:t>
            </a:r>
            <a:r>
              <a:rPr lang="en-US" dirty="0">
                <a:solidFill>
                  <a:schemeClr val="bg1"/>
                </a:solidFill>
                <a:cs typeface="Calibri Light" panose="020F0302020204030204"/>
              </a:rPr>
              <a:t>Stage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043B-09E0-4B8B-A7DC-84EC356A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'Year one' development for an individual title.</a:t>
            </a:r>
          </a:p>
          <a:p>
            <a:r>
              <a:rPr lang="en-US" sz="2400">
                <a:cs typeface="Calibri"/>
              </a:rPr>
              <a:t>MVP creation and iteration.</a:t>
            </a:r>
          </a:p>
          <a:p>
            <a:r>
              <a:rPr lang="en-US" sz="2400">
                <a:cs typeface="Calibri"/>
              </a:rPr>
              <a:t>Preparation for crowdfunding and/or investors.</a:t>
            </a:r>
          </a:p>
          <a:p>
            <a:r>
              <a:rPr lang="en-US" sz="2400">
                <a:cs typeface="Calibri"/>
              </a:rPr>
              <a:t>Highly flexible, highly responsive to player feedback.</a:t>
            </a:r>
          </a:p>
        </p:txBody>
      </p:sp>
    </p:spTree>
    <p:extLst>
      <p:ext uri="{BB962C8B-B14F-4D97-AF65-F5344CB8AC3E}">
        <p14:creationId xmlns:p14="http://schemas.microsoft.com/office/powerpoint/2010/main" val="31079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A6198-BEF0-4B7D-82C6-726BC18B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Growth Cycle – Stage Two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8D9F-4BE1-4F51-9DEE-CBC62824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'Year two' development for an individual title.</a:t>
            </a:r>
          </a:p>
          <a:p>
            <a:r>
              <a:rPr lang="en-US" sz="2400">
                <a:cs typeface="Calibri"/>
              </a:rPr>
              <a:t>Full product development and polish.</a:t>
            </a:r>
          </a:p>
          <a:p>
            <a:r>
              <a:rPr lang="en-US" sz="2400">
                <a:cs typeface="Calibri"/>
              </a:rPr>
              <a:t>Preparation for full release.</a:t>
            </a:r>
          </a:p>
          <a:p>
            <a:r>
              <a:rPr lang="en-US" sz="2400">
                <a:cs typeface="Calibri"/>
              </a:rPr>
              <a:t>Less flexible, still highly responsive to player feedback.</a:t>
            </a:r>
          </a:p>
        </p:txBody>
      </p:sp>
    </p:spTree>
    <p:extLst>
      <p:ext uri="{BB962C8B-B14F-4D97-AF65-F5344CB8AC3E}">
        <p14:creationId xmlns:p14="http://schemas.microsoft.com/office/powerpoint/2010/main" val="39184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CA58-4ECE-4659-B62B-6DA5DE28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Funding Goal – Stage One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37E9-A91F-4506-9DBE-264E37B1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Minimum viable development.</a:t>
            </a:r>
          </a:p>
          <a:p>
            <a:r>
              <a:rPr lang="en-US" sz="2400">
                <a:cs typeface="Calibri"/>
              </a:rPr>
              <a:t>Relies on founder labor.</a:t>
            </a:r>
          </a:p>
          <a:p>
            <a:r>
              <a:rPr lang="en-US" sz="2400">
                <a:cs typeface="Calibri"/>
              </a:rPr>
              <a:t>$14,000 total funding needed.</a:t>
            </a:r>
          </a:p>
          <a:p>
            <a:r>
              <a:rPr lang="en-US" sz="2400">
                <a:cs typeface="Calibri"/>
              </a:rPr>
              <a:t>Outsourced art and asset creation as primary expenses.</a:t>
            </a:r>
          </a:p>
        </p:txBody>
      </p:sp>
    </p:spTree>
    <p:extLst>
      <p:ext uri="{BB962C8B-B14F-4D97-AF65-F5344CB8AC3E}">
        <p14:creationId xmlns:p14="http://schemas.microsoft.com/office/powerpoint/2010/main" val="2853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3038-FEAD-495C-A225-06790314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Funding Goal – Stage Two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E99C-F08B-4056-8492-ED2DE68A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Full scale development.</a:t>
            </a:r>
          </a:p>
          <a:p>
            <a:r>
              <a:rPr lang="en-US" sz="2400">
                <a:cs typeface="Calibri"/>
              </a:rPr>
              <a:t>Ramps up hiring to fill out studio weaknesses.</a:t>
            </a:r>
          </a:p>
          <a:p>
            <a:r>
              <a:rPr lang="en-US" sz="2400">
                <a:cs typeface="Calibri"/>
              </a:rPr>
              <a:t>$220,000 total funding needed.</a:t>
            </a:r>
          </a:p>
          <a:p>
            <a:r>
              <a:rPr lang="en-US" sz="2400">
                <a:cs typeface="Calibri"/>
              </a:rPr>
              <a:t>Employees as primary expenses.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8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0BBF8-2817-4189-8A2A-DD1B7635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Funding Strategy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B49C-4B21-4419-913A-F5301A46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Stage One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Lean development, minimizing outflow.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Funded by founding team.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No unnecessary expenditures.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Stage Two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Maintaining lean methodology.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Funded by crowdfunding or investment.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90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38DED-B66D-4493-ABAE-AEAF4750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Investor Targets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7174-55EC-42D4-9DBB-30863E66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Pledge-based via crowdfunding (Kickstarter, etc.)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Equity-based via crowdfunding (Fig, etc.)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Non-equity investment (Indie Fund, etc.)</a:t>
            </a:r>
          </a:p>
        </p:txBody>
      </p:sp>
    </p:spTree>
    <p:extLst>
      <p:ext uri="{BB962C8B-B14F-4D97-AF65-F5344CB8AC3E}">
        <p14:creationId xmlns:p14="http://schemas.microsoft.com/office/powerpoint/2010/main" val="60074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3DAE5-AD14-43F0-B125-6B81686E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Marketing Channel – Website &amp;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398A-5076-4C11-B8DE-8003B8F7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Studio website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Good jumping off point.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Mission and vision statements.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Cross-game promotion.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Value grows with number of titles.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Per-title website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Full details of title.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Developer diaries, blogs, Q&amp;A streams, etc.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/>
              </a:rPr>
              <a:t>SEO tagging based on target audience for title.</a:t>
            </a:r>
          </a:p>
        </p:txBody>
      </p:sp>
    </p:spTree>
    <p:extLst>
      <p:ext uri="{BB962C8B-B14F-4D97-AF65-F5344CB8AC3E}">
        <p14:creationId xmlns:p14="http://schemas.microsoft.com/office/powerpoint/2010/main" val="196933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Final Proposal</vt:lpstr>
      <vt:lpstr>Sad Pumpkin Games</vt:lpstr>
      <vt:lpstr>Growth Cycle  – Stage One</vt:lpstr>
      <vt:lpstr>Growth Cycle – Stage Two</vt:lpstr>
      <vt:lpstr>Funding Goal – Stage One</vt:lpstr>
      <vt:lpstr>Funding Goal – Stage Two</vt:lpstr>
      <vt:lpstr>Funding Strategy</vt:lpstr>
      <vt:lpstr>Investor Targets</vt:lpstr>
      <vt:lpstr>Marketing Channel – Website &amp; SEO</vt:lpstr>
      <vt:lpstr>Marketing Channel – Content</vt:lpstr>
      <vt:lpstr>Marketing Channel – Google Ads</vt:lpstr>
      <vt:lpstr>Future Marketing Plan</vt:lpstr>
      <vt:lpstr>Company Slogan</vt:lpstr>
      <vt:lpstr>Brand Strategy</vt:lpstr>
      <vt:lpstr>Positioning Target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241</cp:revision>
  <dcterms:created xsi:type="dcterms:W3CDTF">2021-04-27T17:33:05Z</dcterms:created>
  <dcterms:modified xsi:type="dcterms:W3CDTF">2021-04-27T20:58:09Z</dcterms:modified>
</cp:coreProperties>
</file>