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311" r:id="rId3"/>
    <p:sldId id="285" r:id="rId4"/>
    <p:sldId id="288" r:id="rId5"/>
    <p:sldId id="291" r:id="rId6"/>
    <p:sldId id="297" r:id="rId7"/>
    <p:sldId id="357" r:id="rId8"/>
    <p:sldId id="275" r:id="rId9"/>
    <p:sldId id="337" r:id="rId10"/>
    <p:sldId id="295" r:id="rId11"/>
    <p:sldId id="296" r:id="rId12"/>
    <p:sldId id="356" r:id="rId13"/>
    <p:sldId id="286" r:id="rId14"/>
    <p:sldId id="358"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251" autoAdjust="0"/>
  </p:normalViewPr>
  <p:slideViewPr>
    <p:cSldViewPr>
      <p:cViewPr varScale="1">
        <p:scale>
          <a:sx n="86" d="100"/>
          <a:sy n="86" d="100"/>
        </p:scale>
        <p:origin x="1268" y="64"/>
      </p:cViewPr>
      <p:guideLst>
        <p:guide orient="horz" pos="2160"/>
        <p:guide pos="2880"/>
      </p:guideLst>
    </p:cSldViewPr>
  </p:slideViewPr>
  <p:notesTextViewPr>
    <p:cViewPr>
      <p:scale>
        <a:sx n="3" d="2"/>
        <a:sy n="3" d="2"/>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1085" tIns="45542" rIns="91085" bIns="45542" rtlCol="0"/>
          <a:lstStyle>
            <a:lvl1pPr algn="l">
              <a:defRPr sz="1200"/>
            </a:lvl1pPr>
          </a:lstStyle>
          <a:p>
            <a:endParaRPr lang="en-US"/>
          </a:p>
        </p:txBody>
      </p:sp>
      <p:sp>
        <p:nvSpPr>
          <p:cNvPr id="3" name="Date Placeholder 2"/>
          <p:cNvSpPr>
            <a:spLocks noGrp="1"/>
          </p:cNvSpPr>
          <p:nvPr>
            <p:ph type="dt" sz="quarter" idx="1"/>
          </p:nvPr>
        </p:nvSpPr>
        <p:spPr>
          <a:xfrm>
            <a:off x="3970941" y="1"/>
            <a:ext cx="3037840" cy="464820"/>
          </a:xfrm>
          <a:prstGeom prst="rect">
            <a:avLst/>
          </a:prstGeom>
        </p:spPr>
        <p:txBody>
          <a:bodyPr vert="horz" lIns="91085" tIns="45542" rIns="91085" bIns="45542" rtlCol="0"/>
          <a:lstStyle>
            <a:lvl1pPr algn="r">
              <a:defRPr sz="1200"/>
            </a:lvl1pPr>
          </a:lstStyle>
          <a:p>
            <a:fld id="{DAAE9ADE-7556-4887-A7C6-41ED4D03ECF9}" type="datetimeFigureOut">
              <a:rPr lang="en-US" smtClean="0"/>
              <a:pPr/>
              <a:t>9/10/2020</a:t>
            </a:fld>
            <a:endParaRPr lang="en-US"/>
          </a:p>
        </p:txBody>
      </p:sp>
      <p:sp>
        <p:nvSpPr>
          <p:cNvPr id="4" name="Footer Placeholder 3"/>
          <p:cNvSpPr>
            <a:spLocks noGrp="1"/>
          </p:cNvSpPr>
          <p:nvPr>
            <p:ph type="ftr" sz="quarter" idx="2"/>
          </p:nvPr>
        </p:nvSpPr>
        <p:spPr>
          <a:xfrm>
            <a:off x="1" y="8829966"/>
            <a:ext cx="3037840" cy="464820"/>
          </a:xfrm>
          <a:prstGeom prst="rect">
            <a:avLst/>
          </a:prstGeom>
        </p:spPr>
        <p:txBody>
          <a:bodyPr vert="horz" lIns="91085" tIns="45542" rIns="91085" bIns="45542" rtlCol="0" anchor="b"/>
          <a:lstStyle>
            <a:lvl1pPr algn="l">
              <a:defRPr sz="1200"/>
            </a:lvl1pPr>
          </a:lstStyle>
          <a:p>
            <a:endParaRPr lang="en-US"/>
          </a:p>
        </p:txBody>
      </p:sp>
      <p:sp>
        <p:nvSpPr>
          <p:cNvPr id="5" name="Slide Number Placeholder 4"/>
          <p:cNvSpPr>
            <a:spLocks noGrp="1"/>
          </p:cNvSpPr>
          <p:nvPr>
            <p:ph type="sldNum" sz="quarter" idx="3"/>
          </p:nvPr>
        </p:nvSpPr>
        <p:spPr>
          <a:xfrm>
            <a:off x="3970941" y="8829966"/>
            <a:ext cx="3037840" cy="464820"/>
          </a:xfrm>
          <a:prstGeom prst="rect">
            <a:avLst/>
          </a:prstGeom>
        </p:spPr>
        <p:txBody>
          <a:bodyPr vert="horz" lIns="91085" tIns="45542" rIns="91085" bIns="45542" rtlCol="0" anchor="b"/>
          <a:lstStyle>
            <a:lvl1pPr algn="r">
              <a:defRPr sz="1200"/>
            </a:lvl1pPr>
          </a:lstStyle>
          <a:p>
            <a:fld id="{310D56F3-AD62-4027-B0D1-3FF5CE454A8F}" type="slidenum">
              <a:rPr lang="en-US" smtClean="0"/>
              <a:pPr/>
              <a:t>‹#›</a:t>
            </a:fld>
            <a:endParaRPr lang="en-US"/>
          </a:p>
        </p:txBody>
      </p:sp>
    </p:spTree>
    <p:extLst>
      <p:ext uri="{BB962C8B-B14F-4D97-AF65-F5344CB8AC3E}">
        <p14:creationId xmlns:p14="http://schemas.microsoft.com/office/powerpoint/2010/main" val="3931742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627" cy="46498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1172" y="1"/>
            <a:ext cx="3037627" cy="464981"/>
          </a:xfrm>
          <a:prstGeom prst="rect">
            <a:avLst/>
          </a:prstGeom>
        </p:spPr>
        <p:txBody>
          <a:bodyPr vert="horz" lIns="91440" tIns="45720" rIns="91440" bIns="45720" rtlCol="0"/>
          <a:lstStyle>
            <a:lvl1pPr algn="r">
              <a:defRPr sz="1200"/>
            </a:lvl1pPr>
          </a:lstStyle>
          <a:p>
            <a:fld id="{255B0D64-C114-418B-B2D2-66BFF58FCCB6}" type="datetimeFigureOut">
              <a:rPr lang="en-US" smtClean="0"/>
              <a:t>9/10/2020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362" y="4416511"/>
            <a:ext cx="5607679" cy="41832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822"/>
            <a:ext cx="3037627" cy="46498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1172" y="8829822"/>
            <a:ext cx="3037627" cy="464981"/>
          </a:xfrm>
          <a:prstGeom prst="rect">
            <a:avLst/>
          </a:prstGeom>
        </p:spPr>
        <p:txBody>
          <a:bodyPr vert="horz" lIns="91440" tIns="45720" rIns="91440" bIns="45720" rtlCol="0" anchor="b"/>
          <a:lstStyle>
            <a:lvl1pPr algn="r">
              <a:defRPr sz="1200"/>
            </a:lvl1pPr>
          </a:lstStyle>
          <a:p>
            <a:fld id="{7BBB0B92-E393-4A98-BF4B-D2E1267928E7}" type="slidenum">
              <a:rPr lang="en-US" smtClean="0"/>
              <a:t>‹#›</a:t>
            </a:fld>
            <a:endParaRPr lang="en-US"/>
          </a:p>
        </p:txBody>
      </p:sp>
    </p:spTree>
    <p:extLst>
      <p:ext uri="{BB962C8B-B14F-4D97-AF65-F5344CB8AC3E}">
        <p14:creationId xmlns:p14="http://schemas.microsoft.com/office/powerpoint/2010/main" val="3034207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“to do” list</a:t>
            </a:r>
          </a:p>
          <a:p>
            <a:r>
              <a:rPr lang="en-US" dirty="0"/>
              <a:t>Reveal the </a:t>
            </a:r>
            <a:r>
              <a:rPr lang="en-US" dirty="0" err="1"/>
              <a:t>mindtrap</a:t>
            </a:r>
            <a:r>
              <a:rPr lang="en-US" dirty="0"/>
              <a:t> question</a:t>
            </a:r>
          </a:p>
        </p:txBody>
      </p:sp>
      <p:sp>
        <p:nvSpPr>
          <p:cNvPr id="4" name="Slide Number Placeholder 3"/>
          <p:cNvSpPr>
            <a:spLocks noGrp="1"/>
          </p:cNvSpPr>
          <p:nvPr>
            <p:ph type="sldNum" sz="quarter" idx="10"/>
          </p:nvPr>
        </p:nvSpPr>
        <p:spPr/>
        <p:txBody>
          <a:bodyPr/>
          <a:lstStyle/>
          <a:p>
            <a:fld id="{7BBB0B92-E393-4A98-BF4B-D2E1267928E7}" type="slidenum">
              <a:rPr lang="en-US" smtClean="0"/>
              <a:t>1</a:t>
            </a:fld>
            <a:endParaRPr lang="en-US"/>
          </a:p>
        </p:txBody>
      </p:sp>
    </p:spTree>
    <p:extLst>
      <p:ext uri="{BB962C8B-B14F-4D97-AF65-F5344CB8AC3E}">
        <p14:creationId xmlns:p14="http://schemas.microsoft.com/office/powerpoint/2010/main" val="195996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tips for writing the first hypothesis next week </a:t>
            </a:r>
          </a:p>
        </p:txBody>
      </p:sp>
      <p:sp>
        <p:nvSpPr>
          <p:cNvPr id="4" name="Slide Number Placeholder 3"/>
          <p:cNvSpPr>
            <a:spLocks noGrp="1"/>
          </p:cNvSpPr>
          <p:nvPr>
            <p:ph type="sldNum" sz="quarter" idx="10"/>
          </p:nvPr>
        </p:nvSpPr>
        <p:spPr/>
        <p:txBody>
          <a:bodyPr/>
          <a:lstStyle/>
          <a:p>
            <a:fld id="{7BBB0B92-E393-4A98-BF4B-D2E1267928E7}" type="slidenum">
              <a:rPr lang="en-US" smtClean="0"/>
              <a:t>10</a:t>
            </a:fld>
            <a:endParaRPr lang="en-US"/>
          </a:p>
        </p:txBody>
      </p:sp>
    </p:spTree>
    <p:extLst>
      <p:ext uri="{BB962C8B-B14F-4D97-AF65-F5344CB8AC3E}">
        <p14:creationId xmlns:p14="http://schemas.microsoft.com/office/powerpoint/2010/main" val="274212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full check off need prediction direction of change and rationale</a:t>
            </a:r>
          </a:p>
        </p:txBody>
      </p:sp>
      <p:sp>
        <p:nvSpPr>
          <p:cNvPr id="4" name="Slide Number Placeholder 3"/>
          <p:cNvSpPr>
            <a:spLocks noGrp="1"/>
          </p:cNvSpPr>
          <p:nvPr>
            <p:ph type="sldNum" sz="quarter" idx="10"/>
          </p:nvPr>
        </p:nvSpPr>
        <p:spPr/>
        <p:txBody>
          <a:bodyPr/>
          <a:lstStyle/>
          <a:p>
            <a:fld id="{7BBB0B92-E393-4A98-BF4B-D2E1267928E7}" type="slidenum">
              <a:rPr lang="en-US" smtClean="0"/>
              <a:t>11</a:t>
            </a:fld>
            <a:endParaRPr lang="en-US"/>
          </a:p>
        </p:txBody>
      </p:sp>
    </p:spTree>
    <p:extLst>
      <p:ext uri="{BB962C8B-B14F-4D97-AF65-F5344CB8AC3E}">
        <p14:creationId xmlns:p14="http://schemas.microsoft.com/office/powerpoint/2010/main" val="2011347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week we will address experimental questions that are presented</a:t>
            </a:r>
            <a:r>
              <a:rPr lang="en-US" baseline="0" dirty="0"/>
              <a:t> at the start of lecture and again before stating the experiment</a:t>
            </a:r>
          </a:p>
        </p:txBody>
      </p:sp>
      <p:sp>
        <p:nvSpPr>
          <p:cNvPr id="4" name="Slide Number Placeholder 3"/>
          <p:cNvSpPr>
            <a:spLocks noGrp="1"/>
          </p:cNvSpPr>
          <p:nvPr>
            <p:ph type="sldNum" sz="quarter" idx="10"/>
          </p:nvPr>
        </p:nvSpPr>
        <p:spPr/>
        <p:txBody>
          <a:bodyPr/>
          <a:lstStyle/>
          <a:p>
            <a:fld id="{7BBB0B92-E393-4A98-BF4B-D2E1267928E7}" type="slidenum">
              <a:rPr lang="en-US" smtClean="0"/>
              <a:t>12</a:t>
            </a:fld>
            <a:endParaRPr lang="en-US"/>
          </a:p>
        </p:txBody>
      </p:sp>
    </p:spTree>
    <p:extLst>
      <p:ext uri="{BB962C8B-B14F-4D97-AF65-F5344CB8AC3E}">
        <p14:creationId xmlns:p14="http://schemas.microsoft.com/office/powerpoint/2010/main" val="79725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BB0B92-E393-4A98-BF4B-D2E1267928E7}" type="slidenum">
              <a:rPr lang="en-US" smtClean="0"/>
              <a:t>13</a:t>
            </a:fld>
            <a:endParaRPr lang="en-US"/>
          </a:p>
        </p:txBody>
      </p:sp>
    </p:spTree>
    <p:extLst>
      <p:ext uri="{BB962C8B-B14F-4D97-AF65-F5344CB8AC3E}">
        <p14:creationId xmlns:p14="http://schemas.microsoft.com/office/powerpoint/2010/main" val="268151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BB0B92-E393-4A98-BF4B-D2E1267928E7}" type="slidenum">
              <a:rPr lang="en-US" smtClean="0"/>
              <a:t>2</a:t>
            </a:fld>
            <a:endParaRPr lang="en-US"/>
          </a:p>
        </p:txBody>
      </p:sp>
    </p:spTree>
    <p:extLst>
      <p:ext uri="{BB962C8B-B14F-4D97-AF65-F5344CB8AC3E}">
        <p14:creationId xmlns:p14="http://schemas.microsoft.com/office/powerpoint/2010/main" val="85989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professionalism point</a:t>
            </a:r>
          </a:p>
        </p:txBody>
      </p:sp>
      <p:sp>
        <p:nvSpPr>
          <p:cNvPr id="4" name="Slide Number Placeholder 3"/>
          <p:cNvSpPr>
            <a:spLocks noGrp="1"/>
          </p:cNvSpPr>
          <p:nvPr>
            <p:ph type="sldNum" sz="quarter" idx="10"/>
          </p:nvPr>
        </p:nvSpPr>
        <p:spPr/>
        <p:txBody>
          <a:bodyPr/>
          <a:lstStyle/>
          <a:p>
            <a:fld id="{7BBB0B92-E393-4A98-BF4B-D2E1267928E7}" type="slidenum">
              <a:rPr lang="en-US" smtClean="0"/>
              <a:t>3</a:t>
            </a:fld>
            <a:endParaRPr lang="en-US"/>
          </a:p>
        </p:txBody>
      </p:sp>
    </p:spTree>
    <p:extLst>
      <p:ext uri="{BB962C8B-B14F-4D97-AF65-F5344CB8AC3E}">
        <p14:creationId xmlns:p14="http://schemas.microsoft.com/office/powerpoint/2010/main" val="210071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first and last name of group members when arriving</a:t>
            </a:r>
            <a:r>
              <a:rPr lang="en-US" baseline="0" dirty="0"/>
              <a:t> at class</a:t>
            </a:r>
          </a:p>
          <a:p>
            <a:r>
              <a:rPr lang="en-US" dirty="0"/>
              <a:t>All get full credit this week as a learning experience but will get marked as</a:t>
            </a:r>
            <a:r>
              <a:rPr lang="en-US" baseline="0" dirty="0"/>
              <a:t> earned points </a:t>
            </a:r>
            <a:endParaRPr lang="en-US" dirty="0"/>
          </a:p>
        </p:txBody>
      </p:sp>
      <p:sp>
        <p:nvSpPr>
          <p:cNvPr id="4" name="Slide Number Placeholder 3"/>
          <p:cNvSpPr>
            <a:spLocks noGrp="1"/>
          </p:cNvSpPr>
          <p:nvPr>
            <p:ph type="sldNum" sz="quarter" idx="10"/>
          </p:nvPr>
        </p:nvSpPr>
        <p:spPr/>
        <p:txBody>
          <a:bodyPr/>
          <a:lstStyle/>
          <a:p>
            <a:fld id="{7BBB0B92-E393-4A98-BF4B-D2E1267928E7}" type="slidenum">
              <a:rPr lang="en-US" smtClean="0"/>
              <a:t>4</a:t>
            </a:fld>
            <a:endParaRPr lang="en-US"/>
          </a:p>
        </p:txBody>
      </p:sp>
    </p:spTree>
    <p:extLst>
      <p:ext uri="{BB962C8B-B14F-4D97-AF65-F5344CB8AC3E}">
        <p14:creationId xmlns:p14="http://schemas.microsoft.com/office/powerpoint/2010/main" val="25530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Go over example lab report key and example experiment question</a:t>
            </a:r>
          </a:p>
        </p:txBody>
      </p:sp>
      <p:sp>
        <p:nvSpPr>
          <p:cNvPr id="4" name="Slide Number Placeholder 3"/>
          <p:cNvSpPr>
            <a:spLocks noGrp="1"/>
          </p:cNvSpPr>
          <p:nvPr>
            <p:ph type="sldNum" sz="quarter" idx="10"/>
          </p:nvPr>
        </p:nvSpPr>
        <p:spPr/>
        <p:txBody>
          <a:bodyPr/>
          <a:lstStyle/>
          <a:p>
            <a:fld id="{7BBB0B92-E393-4A98-BF4B-D2E1267928E7}" type="slidenum">
              <a:rPr lang="en-US" smtClean="0"/>
              <a:t>5</a:t>
            </a:fld>
            <a:endParaRPr lang="en-US"/>
          </a:p>
        </p:txBody>
      </p:sp>
    </p:spTree>
    <p:extLst>
      <p:ext uri="{BB962C8B-B14F-4D97-AF65-F5344CB8AC3E}">
        <p14:creationId xmlns:p14="http://schemas.microsoft.com/office/powerpoint/2010/main" val="155651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en-US" baseline="0" dirty="0"/>
              <a:t> the normal stats quiz about matching the stats test to the experimental design in D2L </a:t>
            </a:r>
            <a:r>
              <a:rPr lang="en-US" baseline="0" dirty="0" err="1"/>
              <a:t>indivually</a:t>
            </a:r>
            <a:r>
              <a:rPr lang="en-US" baseline="0" dirty="0"/>
              <a:t> </a:t>
            </a:r>
          </a:p>
          <a:p>
            <a:r>
              <a:rPr lang="en-US" baseline="0" dirty="0"/>
              <a:t>Group activity to complete the worksheet</a:t>
            </a:r>
          </a:p>
          <a:p>
            <a:r>
              <a:rPr lang="en-US" baseline="0" dirty="0"/>
              <a:t>TA go over answers to both </a:t>
            </a:r>
          </a:p>
          <a:p>
            <a:endParaRPr lang="en-US" dirty="0"/>
          </a:p>
        </p:txBody>
      </p:sp>
      <p:sp>
        <p:nvSpPr>
          <p:cNvPr id="4" name="Slide Number Placeholder 3"/>
          <p:cNvSpPr>
            <a:spLocks noGrp="1"/>
          </p:cNvSpPr>
          <p:nvPr>
            <p:ph type="sldNum" sz="quarter" idx="10"/>
          </p:nvPr>
        </p:nvSpPr>
        <p:spPr/>
        <p:txBody>
          <a:bodyPr/>
          <a:lstStyle/>
          <a:p>
            <a:fld id="{7BBB0B92-E393-4A98-BF4B-D2E1267928E7}" type="slidenum">
              <a:rPr lang="en-US" smtClean="0"/>
              <a:t>6</a:t>
            </a:fld>
            <a:endParaRPr lang="en-US"/>
          </a:p>
        </p:txBody>
      </p:sp>
    </p:spTree>
    <p:extLst>
      <p:ext uri="{BB962C8B-B14F-4D97-AF65-F5344CB8AC3E}">
        <p14:creationId xmlns:p14="http://schemas.microsoft.com/office/powerpoint/2010/main" val="2950184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week we will address experimental questions that are presented</a:t>
            </a:r>
            <a:r>
              <a:rPr lang="en-US" baseline="0" dirty="0"/>
              <a:t> at the start of lecture and again before stating the experiment</a:t>
            </a:r>
          </a:p>
        </p:txBody>
      </p:sp>
      <p:sp>
        <p:nvSpPr>
          <p:cNvPr id="4" name="Slide Number Placeholder 3"/>
          <p:cNvSpPr>
            <a:spLocks noGrp="1"/>
          </p:cNvSpPr>
          <p:nvPr>
            <p:ph type="sldNum" sz="quarter" idx="10"/>
          </p:nvPr>
        </p:nvSpPr>
        <p:spPr/>
        <p:txBody>
          <a:bodyPr/>
          <a:lstStyle/>
          <a:p>
            <a:fld id="{7BBB0B92-E393-4A98-BF4B-D2E1267928E7}" type="slidenum">
              <a:rPr lang="en-US" smtClean="0"/>
              <a:t>7</a:t>
            </a:fld>
            <a:endParaRPr lang="en-US"/>
          </a:p>
        </p:txBody>
      </p:sp>
    </p:spTree>
    <p:extLst>
      <p:ext uri="{BB962C8B-B14F-4D97-AF65-F5344CB8AC3E}">
        <p14:creationId xmlns:p14="http://schemas.microsoft.com/office/powerpoint/2010/main" val="797250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additional comments</a:t>
            </a:r>
            <a:endParaRPr lang="en-US" dirty="0"/>
          </a:p>
        </p:txBody>
      </p:sp>
      <p:sp>
        <p:nvSpPr>
          <p:cNvPr id="4" name="Slide Number Placeholder 3"/>
          <p:cNvSpPr>
            <a:spLocks noGrp="1"/>
          </p:cNvSpPr>
          <p:nvPr>
            <p:ph type="sldNum" sz="quarter" idx="10"/>
          </p:nvPr>
        </p:nvSpPr>
        <p:spPr/>
        <p:txBody>
          <a:bodyPr/>
          <a:lstStyle/>
          <a:p>
            <a:fld id="{7BBB0B92-E393-4A98-BF4B-D2E1267928E7}" type="slidenum">
              <a:rPr lang="en-US" smtClean="0"/>
              <a:t>8</a:t>
            </a:fld>
            <a:endParaRPr lang="en-US"/>
          </a:p>
        </p:txBody>
      </p:sp>
    </p:spTree>
    <p:extLst>
      <p:ext uri="{BB962C8B-B14F-4D97-AF65-F5344CB8AC3E}">
        <p14:creationId xmlns:p14="http://schemas.microsoft.com/office/powerpoint/2010/main" val="1842203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B0B92-E393-4A98-BF4B-D2E1267928E7}" type="slidenum">
              <a:rPr lang="en-US" smtClean="0"/>
              <a:t>9</a:t>
            </a:fld>
            <a:endParaRPr lang="en-US"/>
          </a:p>
        </p:txBody>
      </p:sp>
    </p:spTree>
    <p:extLst>
      <p:ext uri="{BB962C8B-B14F-4D97-AF65-F5344CB8AC3E}">
        <p14:creationId xmlns:p14="http://schemas.microsoft.com/office/powerpoint/2010/main" val="160586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85CC56E-CB16-48A7-A46F-29F18037E8AA}" type="datetimeFigureOut">
              <a:rPr lang="en-US" smtClean="0"/>
              <a:pPr/>
              <a:t>9/10/2020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436B796-DC64-4C75-9E84-E300DC6A2CB9}"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CC56E-CB16-48A7-A46F-29F18037E8AA}"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6B796-DC64-4C75-9E84-E300DC6A2C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CC56E-CB16-48A7-A46F-29F18037E8AA}"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6B796-DC64-4C75-9E84-E300DC6A2C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CC56E-CB16-48A7-A46F-29F18037E8AA}"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6B796-DC64-4C75-9E84-E300DC6A2C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CC56E-CB16-48A7-A46F-29F18037E8AA}"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6B796-DC64-4C75-9E84-E300DC6A2C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C85CC56E-CB16-48A7-A46F-29F18037E8AA}"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6B796-DC64-4C75-9E84-E300DC6A2CB9}"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CC56E-CB16-48A7-A46F-29F18037E8AA}" type="datetimeFigureOut">
              <a:rPr lang="en-US" smtClean="0"/>
              <a:pPr/>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36B796-DC64-4C75-9E84-E300DC6A2C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5CC56E-CB16-48A7-A46F-29F18037E8AA}" type="datetimeFigureOut">
              <a:rPr lang="en-US" smtClean="0"/>
              <a:pPr/>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36B796-DC64-4C75-9E84-E300DC6A2C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CC56E-CB16-48A7-A46F-29F18037E8AA}" type="datetimeFigureOut">
              <a:rPr lang="en-US" smtClean="0"/>
              <a:pPr/>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36B796-DC64-4C75-9E84-E300DC6A2C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85CC56E-CB16-48A7-A46F-29F18037E8AA}" type="datetimeFigureOut">
              <a:rPr lang="en-US" smtClean="0"/>
              <a:pPr/>
              <a:t>9/10/2020</a:t>
            </a:fld>
            <a:endParaRPr lang="en-US"/>
          </a:p>
        </p:txBody>
      </p:sp>
      <p:sp>
        <p:nvSpPr>
          <p:cNvPr id="7" name="Slide Number Placeholder 6"/>
          <p:cNvSpPr>
            <a:spLocks noGrp="1"/>
          </p:cNvSpPr>
          <p:nvPr>
            <p:ph type="sldNum" sz="quarter" idx="12"/>
          </p:nvPr>
        </p:nvSpPr>
        <p:spPr/>
        <p:txBody>
          <a:bodyPr/>
          <a:lstStyle/>
          <a:p>
            <a:fld id="{8436B796-DC64-4C75-9E84-E300DC6A2CB9}"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CC56E-CB16-48A7-A46F-29F18037E8AA}" type="datetimeFigureOut">
              <a:rPr lang="en-US" smtClean="0"/>
              <a:pPr/>
              <a:t>9/10/2020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436B796-DC64-4C75-9E84-E300DC6A2C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85CC56E-CB16-48A7-A46F-29F18037E8AA}" type="datetimeFigureOut">
              <a:rPr lang="en-US" smtClean="0"/>
              <a:pPr/>
              <a:t>9/10/2020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436B796-DC64-4C75-9E84-E300DC6A2C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9813" y="-419391"/>
            <a:ext cx="3313355" cy="1702160"/>
          </a:xfrm>
        </p:spPr>
        <p:txBody>
          <a:bodyPr>
            <a:normAutofit fontScale="90000"/>
          </a:bodyPr>
          <a:lstStyle/>
          <a:p>
            <a:r>
              <a:rPr lang="en-US" dirty="0"/>
              <a:t>Respiratory Sinus Arrythmia</a:t>
            </a:r>
          </a:p>
        </p:txBody>
      </p:sp>
      <p:sp>
        <p:nvSpPr>
          <p:cNvPr id="3" name="Subtitle 2"/>
          <p:cNvSpPr>
            <a:spLocks noGrp="1"/>
          </p:cNvSpPr>
          <p:nvPr>
            <p:ph type="subTitle" idx="1"/>
          </p:nvPr>
        </p:nvSpPr>
        <p:spPr>
          <a:xfrm>
            <a:off x="4733365" y="4421080"/>
            <a:ext cx="3309803" cy="1598720"/>
          </a:xfrm>
        </p:spPr>
        <p:txBody>
          <a:bodyPr>
            <a:normAutofit/>
          </a:bodyPr>
          <a:lstStyle/>
          <a:p>
            <a:endParaRPr lang="en-US" dirty="0"/>
          </a:p>
        </p:txBody>
      </p:sp>
      <p:sp>
        <p:nvSpPr>
          <p:cNvPr id="4" name="TextBox 3"/>
          <p:cNvSpPr txBox="1"/>
          <p:nvPr/>
        </p:nvSpPr>
        <p:spPr>
          <a:xfrm>
            <a:off x="178167" y="67328"/>
            <a:ext cx="4191000"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the same google doc as last week, continue by adding the header “Lab 2: RSA”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Paste from the “hypothesis and data” file from the D2L In-Class folder into your team google doc</a:t>
            </a:r>
          </a:p>
          <a:p>
            <a:endParaRPr lang="en-US" dirty="0"/>
          </a:p>
          <a:p>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6667" t="4074" r="46667" b="2593"/>
          <a:stretch/>
        </p:blipFill>
        <p:spPr>
          <a:xfrm rot="5400000">
            <a:off x="5638800" y="3572363"/>
            <a:ext cx="1828800" cy="45720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1111" t="5556" r="54445" b="5556"/>
          <a:stretch/>
        </p:blipFill>
        <p:spPr>
          <a:xfrm rot="5400000">
            <a:off x="5715000" y="1828800"/>
            <a:ext cx="1676400" cy="4572000"/>
          </a:xfrm>
          <a:prstGeom prst="rect">
            <a:avLst/>
          </a:prstGeom>
        </p:spPr>
      </p:pic>
      <p:pic>
        <p:nvPicPr>
          <p:cNvPr id="8" name="Picture 2" descr="Image result for bone puns humerus">
            <a:extLst>
              <a:ext uri="{FF2B5EF4-FFF2-40B4-BE49-F238E27FC236}">
                <a16:creationId xmlns:a16="http://schemas.microsoft.com/office/drawing/2014/main" id="{E061B194-9C4A-4CEA-AF08-ED33F0B29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7833" y="1411811"/>
            <a:ext cx="1897313" cy="17781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EC2A10-5534-410D-AEFE-D29B5D2A881F}"/>
              </a:ext>
            </a:extLst>
          </p:cNvPr>
          <p:cNvSpPr txBox="1"/>
          <p:nvPr/>
        </p:nvSpPr>
        <p:spPr>
          <a:xfrm>
            <a:off x="176308" y="2743200"/>
            <a:ext cx="3953107" cy="3970318"/>
          </a:xfrm>
          <a:prstGeom prst="rect">
            <a:avLst/>
          </a:prstGeom>
          <a:solidFill>
            <a:schemeClr val="bg1"/>
          </a:solidFill>
        </p:spPr>
        <p:txBody>
          <a:bodyPr wrap="square">
            <a:spAutoFit/>
          </a:bodyPr>
          <a:lstStyle/>
          <a:p>
            <a:r>
              <a:rPr lang="en-US" i="1" dirty="0"/>
              <a:t>“No prizefighter can go with high spirits into the strife if he has never been beaten black and blue, the only contestant who can confidently enter the lists is the man who has seen his own blood, who has felt his teeth rattle beneath his opponent’s fist, who has been tripped and felt the full force of his adversary’s charge, who has been downed in body but not in spirit, one who, as often as he falls, rises again with greater defiance than ever.” </a:t>
            </a:r>
            <a:r>
              <a:rPr lang="en-US" dirty="0"/>
              <a:t>-Seneca</a:t>
            </a:r>
          </a:p>
        </p:txBody>
      </p:sp>
    </p:spTree>
    <p:extLst>
      <p:ext uri="{BB962C8B-B14F-4D97-AF65-F5344CB8AC3E}">
        <p14:creationId xmlns:p14="http://schemas.microsoft.com/office/powerpoint/2010/main" val="74963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685800"/>
            <a:ext cx="7024744" cy="1143000"/>
          </a:xfrm>
        </p:spPr>
        <p:txBody>
          <a:bodyPr>
            <a:normAutofit fontScale="90000"/>
          </a:bodyPr>
          <a:lstStyle/>
          <a:p>
            <a:r>
              <a:rPr lang="en-US" dirty="0"/>
              <a:t>Writing a good hypothesis and justification</a:t>
            </a:r>
          </a:p>
        </p:txBody>
      </p:sp>
      <p:sp>
        <p:nvSpPr>
          <p:cNvPr id="3" name="Content Placeholder 2"/>
          <p:cNvSpPr>
            <a:spLocks noGrp="1"/>
          </p:cNvSpPr>
          <p:nvPr>
            <p:ph idx="1"/>
          </p:nvPr>
        </p:nvSpPr>
        <p:spPr>
          <a:xfrm>
            <a:off x="533400" y="1828800"/>
            <a:ext cx="8077200" cy="4724400"/>
          </a:xfrm>
        </p:spPr>
        <p:txBody>
          <a:bodyPr>
            <a:normAutofit fontScale="92500" lnSpcReduction="20000"/>
          </a:bodyPr>
          <a:lstStyle/>
          <a:p>
            <a:r>
              <a:rPr lang="en-US" b="1" dirty="0"/>
              <a:t>Educated prediction </a:t>
            </a:r>
            <a:r>
              <a:rPr lang="en-US" dirty="0"/>
              <a:t>about the </a:t>
            </a:r>
            <a:r>
              <a:rPr lang="en-US" u="sng" dirty="0"/>
              <a:t>direction</a:t>
            </a:r>
            <a:r>
              <a:rPr lang="en-US" dirty="0"/>
              <a:t> of the change that what will happen</a:t>
            </a:r>
          </a:p>
          <a:p>
            <a:pPr lvl="1"/>
            <a:r>
              <a:rPr lang="en-US" dirty="0"/>
              <a:t>Use your notes, resources, knowledge, preliminary data, lab manual to inform and justify your response</a:t>
            </a:r>
          </a:p>
          <a:p>
            <a:r>
              <a:rPr lang="en-US" b="1" dirty="0"/>
              <a:t>Testable</a:t>
            </a:r>
          </a:p>
          <a:p>
            <a:pPr lvl="1"/>
            <a:r>
              <a:rPr lang="en-US" dirty="0"/>
              <a:t>Must be able to measure:</a:t>
            </a:r>
          </a:p>
          <a:p>
            <a:pPr lvl="2"/>
            <a:r>
              <a:rPr lang="en-US" dirty="0"/>
              <a:t>What you do</a:t>
            </a:r>
          </a:p>
          <a:p>
            <a:pPr lvl="3"/>
            <a:r>
              <a:rPr lang="en-US" dirty="0"/>
              <a:t>Slow deep breathing respiratory pattern with belt</a:t>
            </a:r>
          </a:p>
          <a:p>
            <a:pPr lvl="2"/>
            <a:r>
              <a:rPr lang="en-US" dirty="0"/>
              <a:t>What will happen</a:t>
            </a:r>
          </a:p>
          <a:p>
            <a:pPr lvl="3"/>
            <a:r>
              <a:rPr lang="en-US" dirty="0"/>
              <a:t>Pulse frequency measurement</a:t>
            </a:r>
          </a:p>
          <a:p>
            <a:r>
              <a:rPr lang="en-US" b="1" dirty="0"/>
              <a:t>Independent and dependent variable</a:t>
            </a:r>
          </a:p>
          <a:p>
            <a:pPr lvl="1"/>
            <a:r>
              <a:rPr lang="en-US" dirty="0"/>
              <a:t>Independent: What I will change</a:t>
            </a:r>
          </a:p>
          <a:p>
            <a:pPr lvl="2"/>
            <a:r>
              <a:rPr lang="en-US" dirty="0"/>
              <a:t>Breathing pattern</a:t>
            </a:r>
          </a:p>
          <a:p>
            <a:pPr lvl="1"/>
            <a:r>
              <a:rPr lang="en-US" dirty="0"/>
              <a:t>Dependent: What I observe</a:t>
            </a:r>
          </a:p>
          <a:p>
            <a:pPr lvl="2"/>
            <a:r>
              <a:rPr lang="en-US" dirty="0"/>
              <a:t>Heart rate via pulse transducer</a:t>
            </a:r>
          </a:p>
        </p:txBody>
      </p:sp>
    </p:spTree>
    <p:extLst>
      <p:ext uri="{BB962C8B-B14F-4D97-AF65-F5344CB8AC3E}">
        <p14:creationId xmlns:p14="http://schemas.microsoft.com/office/powerpoint/2010/main" val="277268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hypothesis with justification</a:t>
            </a:r>
          </a:p>
        </p:txBody>
      </p:sp>
      <p:sp>
        <p:nvSpPr>
          <p:cNvPr id="3" name="Content Placeholder 2"/>
          <p:cNvSpPr>
            <a:spLocks noGrp="1"/>
          </p:cNvSpPr>
          <p:nvPr>
            <p:ph idx="1"/>
          </p:nvPr>
        </p:nvSpPr>
        <p:spPr>
          <a:xfrm>
            <a:off x="685800" y="2323652"/>
            <a:ext cx="7772400" cy="4077148"/>
          </a:xfrm>
        </p:spPr>
        <p:txBody>
          <a:bodyPr/>
          <a:lstStyle/>
          <a:p>
            <a:r>
              <a:rPr lang="en-US" dirty="0">
                <a:solidFill>
                  <a:srgbClr val="0070C0"/>
                </a:solidFill>
              </a:rPr>
              <a:t>Space flight will </a:t>
            </a:r>
            <a:r>
              <a:rPr lang="en-US" b="1" dirty="0">
                <a:solidFill>
                  <a:srgbClr val="0070C0"/>
                </a:solidFill>
              </a:rPr>
              <a:t>decrease</a:t>
            </a:r>
            <a:r>
              <a:rPr lang="en-US" dirty="0">
                <a:solidFill>
                  <a:srgbClr val="0070C0"/>
                </a:solidFill>
              </a:rPr>
              <a:t> leg muscle mass….</a:t>
            </a:r>
          </a:p>
          <a:p>
            <a:pPr lvl="1"/>
            <a:r>
              <a:rPr lang="en-US" dirty="0"/>
              <a:t>Space flight - </a:t>
            </a:r>
            <a:r>
              <a:rPr lang="en-US" b="1" dirty="0"/>
              <a:t>independent (what we changed)</a:t>
            </a:r>
          </a:p>
          <a:p>
            <a:pPr lvl="1"/>
            <a:r>
              <a:rPr lang="en-US" dirty="0"/>
              <a:t>Muscle mass – </a:t>
            </a:r>
            <a:r>
              <a:rPr lang="en-US" b="1" dirty="0"/>
              <a:t>dependent (what we observe in response to the change)</a:t>
            </a:r>
          </a:p>
          <a:p>
            <a:r>
              <a:rPr lang="en-US" dirty="0">
                <a:solidFill>
                  <a:srgbClr val="0070C0"/>
                </a:solidFill>
              </a:rPr>
              <a:t>…because microgravity environments limit weight bearing activities like walking and when there is a lack of muscle work the muscle fibers will atrophy. </a:t>
            </a:r>
          </a:p>
          <a:p>
            <a:pPr lvl="1"/>
            <a:r>
              <a:rPr lang="en-US" b="1" dirty="0"/>
              <a:t>Physiological  rationale </a:t>
            </a:r>
            <a:r>
              <a:rPr lang="en-US" dirty="0"/>
              <a:t>for your predication</a:t>
            </a:r>
          </a:p>
        </p:txBody>
      </p:sp>
    </p:spTree>
    <p:extLst>
      <p:ext uri="{BB962C8B-B14F-4D97-AF65-F5344CB8AC3E}">
        <p14:creationId xmlns:p14="http://schemas.microsoft.com/office/powerpoint/2010/main" val="397547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Weekly experimental questions </a:t>
            </a:r>
            <a:br>
              <a:rPr lang="en-US" dirty="0"/>
            </a:br>
            <a:endParaRPr lang="en-US" dirty="0"/>
          </a:p>
        </p:txBody>
      </p:sp>
      <p:sp>
        <p:nvSpPr>
          <p:cNvPr id="3" name="Content Placeholder 2"/>
          <p:cNvSpPr>
            <a:spLocks noGrp="1"/>
          </p:cNvSpPr>
          <p:nvPr>
            <p:ph idx="1"/>
          </p:nvPr>
        </p:nvSpPr>
        <p:spPr>
          <a:xfrm>
            <a:off x="745862" y="1905000"/>
            <a:ext cx="7620000" cy="4000948"/>
          </a:xfrm>
        </p:spPr>
        <p:txBody>
          <a:bodyPr>
            <a:normAutofit/>
          </a:bodyPr>
          <a:lstStyle/>
          <a:p>
            <a:pPr marL="365760" lvl="1" indent="0">
              <a:buNone/>
            </a:pPr>
            <a:endParaRPr lang="en-US" dirty="0"/>
          </a:p>
          <a:p>
            <a:r>
              <a:rPr lang="en-US" dirty="0"/>
              <a:t>How would you predict heart rate is altered during each inspiration and expiration?</a:t>
            </a:r>
          </a:p>
          <a:p>
            <a:pPr lvl="1"/>
            <a:endParaRPr lang="en-US" dirty="0"/>
          </a:p>
          <a:p>
            <a:r>
              <a:rPr lang="en-US" dirty="0"/>
              <a:t>How would you predict the maximum to minimum range of heart rates observed during respiratory sinus arrhythmia at baseline will change with deep breathing?</a:t>
            </a:r>
          </a:p>
        </p:txBody>
      </p:sp>
    </p:spTree>
    <p:custDataLst>
      <p:tags r:id="rId1"/>
    </p:custDataLst>
    <p:extLst>
      <p:ext uri="{BB962C8B-B14F-4D97-AF65-F5344CB8AC3E}">
        <p14:creationId xmlns:p14="http://schemas.microsoft.com/office/powerpoint/2010/main" val="124202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84695"/>
            <a:ext cx="7024744" cy="1143000"/>
          </a:xfrm>
        </p:spPr>
        <p:txBody>
          <a:bodyPr>
            <a:normAutofit fontScale="90000"/>
          </a:bodyPr>
          <a:lstStyle/>
          <a:p>
            <a:r>
              <a:rPr lang="en-US" dirty="0"/>
              <a:t>Screen Captures and Figures Legends</a:t>
            </a:r>
          </a:p>
        </p:txBody>
      </p:sp>
      <p:sp>
        <p:nvSpPr>
          <p:cNvPr id="3" name="Content Placeholder 2"/>
          <p:cNvSpPr>
            <a:spLocks noGrp="1"/>
          </p:cNvSpPr>
          <p:nvPr>
            <p:ph idx="1"/>
          </p:nvPr>
        </p:nvSpPr>
        <p:spPr>
          <a:xfrm>
            <a:off x="533401" y="2323652"/>
            <a:ext cx="3581400" cy="3924748"/>
          </a:xfrm>
        </p:spPr>
        <p:txBody>
          <a:bodyPr>
            <a:normAutofit/>
          </a:bodyPr>
          <a:lstStyle/>
          <a:p>
            <a:r>
              <a:rPr lang="en-US" dirty="0"/>
              <a:t>Be sure you understand what device is being displayed and what body function is being assessed for each channel</a:t>
            </a:r>
          </a:p>
          <a:p>
            <a:pPr lvl="1"/>
            <a:r>
              <a:rPr lang="en-US" dirty="0"/>
              <a:t>Review from the prelab lecture and readings</a:t>
            </a:r>
          </a:p>
          <a:p>
            <a:endParaRPr lang="en-US" dirty="0"/>
          </a:p>
        </p:txBody>
      </p:sp>
      <p:pic>
        <p:nvPicPr>
          <p:cNvPr id="5" name="image06.png"/>
          <p:cNvPicPr/>
          <p:nvPr/>
        </p:nvPicPr>
        <p:blipFill>
          <a:blip r:embed="rId3"/>
          <a:srcRect/>
          <a:stretch>
            <a:fillRect/>
          </a:stretch>
        </p:blipFill>
        <p:spPr>
          <a:xfrm>
            <a:off x="4114800" y="2209800"/>
            <a:ext cx="4457700" cy="3562350"/>
          </a:xfrm>
          <a:prstGeom prst="rect">
            <a:avLst/>
          </a:prstGeom>
          <a:ln/>
        </p:spPr>
      </p:pic>
    </p:spTree>
    <p:extLst>
      <p:ext uri="{BB962C8B-B14F-4D97-AF65-F5344CB8AC3E}">
        <p14:creationId xmlns:p14="http://schemas.microsoft.com/office/powerpoint/2010/main" val="4204266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A390-C25F-4205-B983-81BB8EFAB342}"/>
              </a:ext>
            </a:extLst>
          </p:cNvPr>
          <p:cNvSpPr>
            <a:spLocks noGrp="1"/>
          </p:cNvSpPr>
          <p:nvPr>
            <p:ph type="title"/>
          </p:nvPr>
        </p:nvSpPr>
        <p:spPr/>
        <p:txBody>
          <a:bodyPr>
            <a:normAutofit fontScale="90000"/>
          </a:bodyPr>
          <a:lstStyle/>
          <a:p>
            <a:r>
              <a:rPr lang="en-US" dirty="0"/>
              <a:t>Note on graphs and homework</a:t>
            </a:r>
          </a:p>
        </p:txBody>
      </p:sp>
      <p:sp>
        <p:nvSpPr>
          <p:cNvPr id="3" name="Content Placeholder 2">
            <a:extLst>
              <a:ext uri="{FF2B5EF4-FFF2-40B4-BE49-F238E27FC236}">
                <a16:creationId xmlns:a16="http://schemas.microsoft.com/office/drawing/2014/main" id="{F1F13762-DCEC-4478-9E99-C6BF4D3499E0}"/>
              </a:ext>
            </a:extLst>
          </p:cNvPr>
          <p:cNvSpPr>
            <a:spLocks noGrp="1"/>
          </p:cNvSpPr>
          <p:nvPr>
            <p:ph idx="1"/>
          </p:nvPr>
        </p:nvSpPr>
        <p:spPr/>
        <p:txBody>
          <a:bodyPr>
            <a:normAutofit fontScale="92500"/>
          </a:bodyPr>
          <a:lstStyle/>
          <a:p>
            <a:r>
              <a:rPr lang="en-US" dirty="0"/>
              <a:t>As we do the interpretation of the graph and stats in class this will help you on the first part of the homework!</a:t>
            </a:r>
          </a:p>
          <a:p>
            <a:endParaRPr lang="en-US" dirty="0"/>
          </a:p>
          <a:p>
            <a:r>
              <a:rPr lang="en-US" dirty="0"/>
              <a:t>Remaining time in class, if available, should be used to work on homework with your group and get assistance from your TA</a:t>
            </a:r>
          </a:p>
          <a:p>
            <a:pPr lvl="1"/>
            <a:r>
              <a:rPr lang="en-US" dirty="0"/>
              <a:t>We will keep zoom open the full class period for “open lab” if there is </a:t>
            </a:r>
            <a:r>
              <a:rPr lang="en-US"/>
              <a:t>time remaining </a:t>
            </a:r>
            <a:endParaRPr lang="en-US" dirty="0"/>
          </a:p>
        </p:txBody>
      </p:sp>
    </p:spTree>
    <p:extLst>
      <p:ext uri="{BB962C8B-B14F-4D97-AF65-F5344CB8AC3E}">
        <p14:creationId xmlns:p14="http://schemas.microsoft.com/office/powerpoint/2010/main" val="105330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024744" cy="1143000"/>
          </a:xfrm>
        </p:spPr>
        <p:txBody>
          <a:bodyPr/>
          <a:lstStyle/>
          <a:p>
            <a:r>
              <a:rPr lang="en-US" dirty="0"/>
              <a:t>Typical Routine</a:t>
            </a:r>
          </a:p>
        </p:txBody>
      </p:sp>
      <p:sp>
        <p:nvSpPr>
          <p:cNvPr id="3" name="Content Placeholder 2"/>
          <p:cNvSpPr>
            <a:spLocks noGrp="1"/>
          </p:cNvSpPr>
          <p:nvPr>
            <p:ph idx="1"/>
          </p:nvPr>
        </p:nvSpPr>
        <p:spPr>
          <a:xfrm>
            <a:off x="609600" y="1375317"/>
            <a:ext cx="8229600" cy="5181600"/>
          </a:xfrm>
        </p:spPr>
        <p:txBody>
          <a:bodyPr>
            <a:normAutofit fontScale="92500" lnSpcReduction="20000"/>
          </a:bodyPr>
          <a:lstStyle/>
          <a:p>
            <a:r>
              <a:rPr lang="en-US" b="1" dirty="0"/>
              <a:t>Prep</a:t>
            </a:r>
            <a:r>
              <a:rPr lang="en-US" dirty="0"/>
              <a:t>:</a:t>
            </a:r>
          </a:p>
          <a:p>
            <a:pPr lvl="1"/>
            <a:r>
              <a:rPr lang="en-US" dirty="0"/>
              <a:t>Prelab video, quiz, and reading</a:t>
            </a:r>
          </a:p>
          <a:p>
            <a:pPr marL="365760" lvl="1" indent="0">
              <a:buNone/>
            </a:pPr>
            <a:endParaRPr lang="en-US" dirty="0"/>
          </a:p>
          <a:p>
            <a:r>
              <a:rPr lang="en-US" b="1" dirty="0"/>
              <a:t>In class</a:t>
            </a:r>
            <a:r>
              <a:rPr lang="en-US" dirty="0"/>
              <a:t>:</a:t>
            </a:r>
          </a:p>
          <a:p>
            <a:pPr lvl="1"/>
            <a:r>
              <a:rPr lang="en-US" dirty="0"/>
              <a:t>Attendance poll</a:t>
            </a:r>
          </a:p>
          <a:p>
            <a:pPr lvl="1"/>
            <a:r>
              <a:rPr lang="en-US" dirty="0"/>
              <a:t>Physiology in the News presentation</a:t>
            </a:r>
          </a:p>
          <a:p>
            <a:pPr lvl="1"/>
            <a:r>
              <a:rPr lang="en-US" dirty="0"/>
              <a:t>Announcements </a:t>
            </a:r>
          </a:p>
          <a:p>
            <a:pPr lvl="1"/>
            <a:r>
              <a:rPr lang="en-US" dirty="0"/>
              <a:t>Brief TA lecture, if needed </a:t>
            </a:r>
          </a:p>
          <a:p>
            <a:pPr lvl="1"/>
            <a:r>
              <a:rPr lang="en-US" dirty="0"/>
              <a:t>Hypotheses activity and check off with instructor </a:t>
            </a:r>
            <a:endParaRPr lang="en-US" sz="1800" dirty="0"/>
          </a:p>
          <a:p>
            <a:pPr lvl="1"/>
            <a:r>
              <a:rPr lang="en-US" dirty="0"/>
              <a:t>Data Analysis </a:t>
            </a:r>
            <a:endParaRPr lang="en-US" sz="1800" dirty="0"/>
          </a:p>
          <a:p>
            <a:pPr lvl="1"/>
            <a:r>
              <a:rPr lang="en-US" dirty="0"/>
              <a:t>Figure Legend and Data Check off with instructor</a:t>
            </a:r>
          </a:p>
          <a:p>
            <a:pPr lvl="1"/>
            <a:r>
              <a:rPr lang="en-US" sz="1800" dirty="0"/>
              <a:t>Lab Activity</a:t>
            </a:r>
          </a:p>
          <a:p>
            <a:pPr lvl="1"/>
            <a:endParaRPr lang="en-US" dirty="0"/>
          </a:p>
          <a:p>
            <a:r>
              <a:rPr lang="en-US" b="1" dirty="0"/>
              <a:t>After class</a:t>
            </a:r>
            <a:r>
              <a:rPr lang="en-US" dirty="0"/>
              <a:t>:</a:t>
            </a:r>
          </a:p>
          <a:p>
            <a:pPr lvl="1"/>
            <a:r>
              <a:rPr lang="en-US" dirty="0"/>
              <a:t>Weekly reading and homework completed after class</a:t>
            </a:r>
          </a:p>
          <a:p>
            <a:pPr lvl="2"/>
            <a:r>
              <a:rPr lang="en-US" dirty="0"/>
              <a:t>Due before the </a:t>
            </a:r>
            <a:r>
              <a:rPr lang="en-US" b="1" dirty="0"/>
              <a:t>start</a:t>
            </a:r>
            <a:r>
              <a:rPr lang="en-US" dirty="0"/>
              <a:t> of class the following week</a:t>
            </a:r>
          </a:p>
          <a:p>
            <a:pPr lvl="1"/>
            <a:endParaRPr lang="en-US" dirty="0"/>
          </a:p>
        </p:txBody>
      </p:sp>
    </p:spTree>
    <p:extLst>
      <p:ext uri="{BB962C8B-B14F-4D97-AF65-F5344CB8AC3E}">
        <p14:creationId xmlns:p14="http://schemas.microsoft.com/office/powerpoint/2010/main" val="218070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024744" cy="1143000"/>
          </a:xfrm>
        </p:spPr>
        <p:txBody>
          <a:bodyPr/>
          <a:lstStyle/>
          <a:p>
            <a:r>
              <a:rPr lang="en-US" dirty="0"/>
              <a:t>In Class Procedure </a:t>
            </a:r>
          </a:p>
        </p:txBody>
      </p:sp>
      <p:sp>
        <p:nvSpPr>
          <p:cNvPr id="3" name="Content Placeholder 2"/>
          <p:cNvSpPr>
            <a:spLocks noGrp="1"/>
          </p:cNvSpPr>
          <p:nvPr>
            <p:ph idx="1"/>
          </p:nvPr>
        </p:nvSpPr>
        <p:spPr>
          <a:xfrm>
            <a:off x="762000" y="1447800"/>
            <a:ext cx="7620000" cy="4953000"/>
          </a:xfrm>
        </p:spPr>
        <p:txBody>
          <a:bodyPr>
            <a:normAutofit/>
          </a:bodyPr>
          <a:lstStyle/>
          <a:p>
            <a:r>
              <a:rPr lang="en-US" dirty="0"/>
              <a:t>Copy “hypothesis and data” form on D2L to your google doc</a:t>
            </a:r>
          </a:p>
          <a:p>
            <a:pPr marL="68580" indent="0">
              <a:buNone/>
            </a:pPr>
            <a:endParaRPr lang="en-US" dirty="0"/>
          </a:p>
          <a:p>
            <a:r>
              <a:rPr lang="en-US" dirty="0"/>
              <a:t>Four parts checked off by instructor (call your TA from the breakout room when ready)</a:t>
            </a:r>
          </a:p>
          <a:p>
            <a:pPr lvl="1"/>
            <a:r>
              <a:rPr lang="en-US" dirty="0"/>
              <a:t>Hypothesis (20 pts)</a:t>
            </a:r>
          </a:p>
          <a:p>
            <a:pPr lvl="2"/>
            <a:r>
              <a:rPr lang="en-US" dirty="0"/>
              <a:t>Data will be released to you after check off by instructor pasting into your google doc </a:t>
            </a:r>
          </a:p>
          <a:p>
            <a:pPr lvl="1"/>
            <a:r>
              <a:rPr lang="en-US" dirty="0"/>
              <a:t>Screen Captures Figure Legends (10 pts)</a:t>
            </a:r>
          </a:p>
          <a:p>
            <a:pPr lvl="1"/>
            <a:r>
              <a:rPr lang="en-US" dirty="0"/>
              <a:t>Data Analysis/Graphs  (15 pts)</a:t>
            </a:r>
          </a:p>
          <a:p>
            <a:pPr lvl="1"/>
            <a:r>
              <a:rPr lang="en-US" dirty="0"/>
              <a:t>Other In Class Activity, if pertinent (10 pts)</a:t>
            </a:r>
          </a:p>
          <a:p>
            <a:pPr marL="365760" lvl="1" indent="0">
              <a:buNone/>
            </a:pPr>
            <a:endParaRPr lang="en-US" dirty="0"/>
          </a:p>
          <a:p>
            <a:pPr marL="365760" lvl="1" indent="0">
              <a:buNone/>
            </a:pPr>
            <a:endParaRPr lang="en-US" dirty="0"/>
          </a:p>
          <a:p>
            <a:pPr marL="365760" lvl="1" indent="0">
              <a:buNone/>
            </a:pPr>
            <a:endParaRPr lang="en-US" dirty="0"/>
          </a:p>
        </p:txBody>
      </p:sp>
    </p:spTree>
    <p:extLst>
      <p:ext uri="{BB962C8B-B14F-4D97-AF65-F5344CB8AC3E}">
        <p14:creationId xmlns:p14="http://schemas.microsoft.com/office/powerpoint/2010/main" val="198779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929" y="304800"/>
            <a:ext cx="7024744" cy="1143000"/>
          </a:xfrm>
        </p:spPr>
        <p:txBody>
          <a:bodyPr/>
          <a:lstStyle/>
          <a:p>
            <a:r>
              <a:rPr lang="en-US" dirty="0"/>
              <a:t>Weekly check off points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84580098"/>
              </p:ext>
            </p:extLst>
          </p:nvPr>
        </p:nvGraphicFramePr>
        <p:xfrm>
          <a:off x="605929" y="1447800"/>
          <a:ext cx="7848599" cy="4744536"/>
        </p:xfrm>
        <a:graphic>
          <a:graphicData uri="http://schemas.openxmlformats.org/drawingml/2006/table">
            <a:tbl>
              <a:tblPr firstRow="1" firstCol="1" bandRow="1">
                <a:tableStyleId>{5C22544A-7EE6-4342-B048-85BDC9FD1C3A}</a:tableStyleId>
              </a:tblPr>
              <a:tblGrid>
                <a:gridCol w="1381641">
                  <a:extLst>
                    <a:ext uri="{9D8B030D-6E8A-4147-A177-3AD203B41FA5}">
                      <a16:colId xmlns:a16="http://schemas.microsoft.com/office/drawing/2014/main" val="20000"/>
                    </a:ext>
                  </a:extLst>
                </a:gridCol>
                <a:gridCol w="1381641">
                  <a:extLst>
                    <a:ext uri="{9D8B030D-6E8A-4147-A177-3AD203B41FA5}">
                      <a16:colId xmlns:a16="http://schemas.microsoft.com/office/drawing/2014/main" val="20001"/>
                    </a:ext>
                  </a:extLst>
                </a:gridCol>
                <a:gridCol w="669389">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50820">
                  <a:extLst>
                    <a:ext uri="{9D8B030D-6E8A-4147-A177-3AD203B41FA5}">
                      <a16:colId xmlns:a16="http://schemas.microsoft.com/office/drawing/2014/main" val="20004"/>
                    </a:ext>
                  </a:extLst>
                </a:gridCol>
                <a:gridCol w="1388140">
                  <a:extLst>
                    <a:ext uri="{9D8B030D-6E8A-4147-A177-3AD203B41FA5}">
                      <a16:colId xmlns:a16="http://schemas.microsoft.com/office/drawing/2014/main" val="20005"/>
                    </a:ext>
                  </a:extLst>
                </a:gridCol>
                <a:gridCol w="1386368">
                  <a:extLst>
                    <a:ext uri="{9D8B030D-6E8A-4147-A177-3AD203B41FA5}">
                      <a16:colId xmlns:a16="http://schemas.microsoft.com/office/drawing/2014/main" val="20006"/>
                    </a:ext>
                  </a:extLst>
                </a:gridCol>
              </a:tblGrid>
              <a:tr h="328049">
                <a:tc>
                  <a:txBody>
                    <a:bodyPr/>
                    <a:lstStyle/>
                    <a:p>
                      <a:pPr marL="0" marR="0">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100" dirty="0">
                          <a:effectLst/>
                        </a:rPr>
                        <a:t>Exceptional</a:t>
                      </a:r>
                    </a:p>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100" dirty="0">
                          <a:effectLst/>
                        </a:rPr>
                        <a:t>Good</a:t>
                      </a:r>
                    </a:p>
                  </a:txBody>
                  <a:tcPr marL="55085" marR="55085" marT="0" marB="0"/>
                </a:tc>
                <a:tc>
                  <a:txBody>
                    <a:bodyPr/>
                    <a:lstStyle/>
                    <a:p>
                      <a:pPr marL="0" marR="0" algn="ctr">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100" dirty="0">
                          <a:effectLst/>
                        </a:rPr>
                        <a:t>Needs Work</a:t>
                      </a:r>
                    </a:p>
                  </a:txBody>
                  <a:tcPr marL="55085" marR="55085" marT="0" marB="0"/>
                </a:tc>
                <a:tc>
                  <a:txBody>
                    <a:bodyPr/>
                    <a:lstStyle/>
                    <a:p>
                      <a:pPr marL="0" marR="0" algn="ctr">
                        <a:lnSpc>
                          <a:spcPct val="107000"/>
                        </a:lnSpc>
                        <a:spcBef>
                          <a:spcPts val="0"/>
                        </a:spcBef>
                        <a:spcAft>
                          <a:spcPts val="0"/>
                        </a:spcAft>
                      </a:pPr>
                      <a:r>
                        <a:rPr lang="en-US" sz="1100" dirty="0">
                          <a:effectLst/>
                        </a:rPr>
                        <a:t>Incomplete</a:t>
                      </a:r>
                    </a:p>
                  </a:txBody>
                  <a:tcPr marL="55085" marR="55085" marT="0" marB="0"/>
                </a:tc>
                <a:extLst>
                  <a:ext uri="{0D108BD9-81ED-4DB2-BD59-A6C34878D82A}">
                    <a16:rowId xmlns:a16="http://schemas.microsoft.com/office/drawing/2014/main" val="10002"/>
                  </a:ext>
                </a:extLst>
              </a:tr>
              <a:tr h="888589">
                <a:tc>
                  <a:txBody>
                    <a:bodyPr/>
                    <a:lstStyle/>
                    <a:p>
                      <a:pPr marL="0" marR="0" algn="ctr">
                        <a:lnSpc>
                          <a:spcPct val="107000"/>
                        </a:lnSpc>
                        <a:spcBef>
                          <a:spcPts val="0"/>
                        </a:spcBef>
                        <a:spcAft>
                          <a:spcPts val="0"/>
                        </a:spcAft>
                      </a:pPr>
                      <a:r>
                        <a:rPr lang="en-US" sz="1050">
                          <a:effectLst/>
                        </a:rPr>
                        <a:t> </a:t>
                      </a:r>
                    </a:p>
                    <a:p>
                      <a:pPr marL="0" marR="0" algn="ctr">
                        <a:lnSpc>
                          <a:spcPct val="107000"/>
                        </a:lnSpc>
                        <a:spcBef>
                          <a:spcPts val="0"/>
                        </a:spcBef>
                        <a:spcAft>
                          <a:spcPts val="0"/>
                        </a:spcAft>
                      </a:pPr>
                      <a:r>
                        <a:rPr lang="en-US" sz="1050">
                          <a:effectLst/>
                        </a:rPr>
                        <a:t>Hypotheses</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 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 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 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 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 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extLst>
                  <a:ext uri="{0D108BD9-81ED-4DB2-BD59-A6C34878D82A}">
                    <a16:rowId xmlns:a16="http://schemas.microsoft.com/office/drawing/2014/main" val="10003"/>
                  </a:ext>
                </a:extLst>
              </a:tr>
              <a:tr h="838931">
                <a:tc>
                  <a:txBody>
                    <a:bodyPr/>
                    <a:lstStyle/>
                    <a:p>
                      <a:pPr marL="0" marR="0" algn="ctr">
                        <a:lnSpc>
                          <a:spcPct val="107000"/>
                        </a:lnSpc>
                        <a:spcBef>
                          <a:spcPts val="0"/>
                        </a:spcBef>
                        <a:spcAft>
                          <a:spcPts val="0"/>
                        </a:spcAft>
                      </a:pPr>
                      <a:r>
                        <a:rPr lang="en-US" sz="1050" dirty="0">
                          <a:effectLst/>
                        </a:rPr>
                        <a:t> </a:t>
                      </a:r>
                    </a:p>
                    <a:p>
                      <a:pPr marL="0" marR="0" algn="ctr">
                        <a:lnSpc>
                          <a:spcPct val="107000"/>
                        </a:lnSpc>
                        <a:spcBef>
                          <a:spcPts val="0"/>
                        </a:spcBef>
                        <a:spcAft>
                          <a:spcPts val="0"/>
                        </a:spcAft>
                      </a:pPr>
                      <a:r>
                        <a:rPr lang="en-US" sz="1050" dirty="0">
                          <a:effectLst/>
                        </a:rPr>
                        <a:t>Screen Captures Figure Legends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extLst>
                  <a:ext uri="{0D108BD9-81ED-4DB2-BD59-A6C34878D82A}">
                    <a16:rowId xmlns:a16="http://schemas.microsoft.com/office/drawing/2014/main" val="10004"/>
                  </a:ext>
                </a:extLst>
              </a:tr>
              <a:tr h="888589">
                <a:tc>
                  <a:txBody>
                    <a:bodyPr/>
                    <a:lstStyle/>
                    <a:p>
                      <a:pPr marL="0" marR="0" algn="ctr">
                        <a:lnSpc>
                          <a:spcPct val="107000"/>
                        </a:lnSpc>
                        <a:spcBef>
                          <a:spcPts val="0"/>
                        </a:spcBef>
                        <a:spcAft>
                          <a:spcPts val="0"/>
                        </a:spcAft>
                      </a:pPr>
                      <a:r>
                        <a:rPr lang="en-US" sz="1050" dirty="0">
                          <a:effectLst/>
                        </a:rPr>
                        <a:t> </a:t>
                      </a:r>
                    </a:p>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Data Analysis/Graphs </a:t>
                      </a:r>
                    </a:p>
                  </a:txBody>
                  <a:tcPr marL="55085" marR="55085" marT="0" marB="0"/>
                </a:tc>
                <a:tc>
                  <a:txBody>
                    <a:bodyPr/>
                    <a:lstStyle/>
                    <a:p>
                      <a:pPr marL="0" marR="0" algn="ctr">
                        <a:lnSpc>
                          <a:spcPct val="107000"/>
                        </a:lnSpc>
                        <a:spcBef>
                          <a:spcPts val="0"/>
                        </a:spcBef>
                        <a:spcAft>
                          <a:spcPts val="0"/>
                        </a:spcAft>
                      </a:pPr>
                      <a:r>
                        <a:rPr lang="en-US" sz="1600" dirty="0">
                          <a:effectLst/>
                        </a:rPr>
                        <a:t> 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14.5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13.5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13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extLst>
                  <a:ext uri="{0D108BD9-81ED-4DB2-BD59-A6C34878D82A}">
                    <a16:rowId xmlns:a16="http://schemas.microsoft.com/office/drawing/2014/main" val="10005"/>
                  </a:ext>
                </a:extLst>
              </a:tr>
              <a:tr h="888589">
                <a:tc>
                  <a:txBody>
                    <a:bodyPr/>
                    <a:lstStyle/>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Activity</a:t>
                      </a:r>
                    </a:p>
                  </a:txBody>
                  <a:tcPr marL="55085" marR="55085" marT="0" marB="0"/>
                </a:tc>
                <a:tc>
                  <a:txBody>
                    <a:bodyPr/>
                    <a:lstStyle/>
                    <a:p>
                      <a:pPr marL="0" marR="0" algn="ctr">
                        <a:lnSpc>
                          <a:spcPct val="107000"/>
                        </a:lnSpc>
                        <a:spcBef>
                          <a:spcPts val="0"/>
                        </a:spcBef>
                        <a:spcAft>
                          <a:spcPts val="0"/>
                        </a:spcAft>
                      </a:pPr>
                      <a:r>
                        <a:rPr lang="en-US" sz="1600" dirty="0">
                          <a:effectLst/>
                        </a:rPr>
                        <a:t>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gn="ctr">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extLst>
                  <a:ext uri="{0D108BD9-81ED-4DB2-BD59-A6C34878D82A}">
                    <a16:rowId xmlns:a16="http://schemas.microsoft.com/office/drawing/2014/main" val="228062611"/>
                  </a:ext>
                </a:extLst>
              </a:tr>
              <a:tr h="888589">
                <a:tc>
                  <a:txBody>
                    <a:bodyPr/>
                    <a:lstStyle/>
                    <a:p>
                      <a:pPr marL="0" marR="0" algn="ctr">
                        <a:lnSpc>
                          <a:spcPct val="107000"/>
                        </a:lnSpc>
                        <a:spcBef>
                          <a:spcPts val="0"/>
                        </a:spcBef>
                        <a:spcAft>
                          <a:spcPts val="0"/>
                        </a:spcAft>
                      </a:pP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Professionalism Point</a:t>
                      </a:r>
                    </a:p>
                  </a:txBody>
                  <a:tcPr marL="55085" marR="55085"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Potential deductions for lack of engagement or unprofessional behavior </a:t>
                      </a:r>
                    </a:p>
                  </a:txBody>
                  <a:tcPr marL="55085" marR="55085" marT="0" marB="0"/>
                </a:tc>
                <a:tc>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nSpc>
                          <a:spcPct val="107000"/>
                        </a:lnSpc>
                        <a:spcBef>
                          <a:spcPts val="0"/>
                        </a:spcBef>
                        <a:spcAft>
                          <a:spcPts val="0"/>
                        </a:spcAft>
                      </a:pP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nSpc>
                          <a:spcPct val="107000"/>
                        </a:lnSpc>
                        <a:spcBef>
                          <a:spcPts val="0"/>
                        </a:spcBef>
                        <a:spcAft>
                          <a:spcPts val="0"/>
                        </a:spcAft>
                      </a:pP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tc>
                  <a:txBody>
                    <a:bodyPr/>
                    <a:lstStyle/>
                    <a:p>
                      <a:pPr marL="0" marR="0">
                        <a:lnSpc>
                          <a:spcPct val="107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085" marR="55085" marT="0" marB="0"/>
                </a:tc>
                <a:extLst>
                  <a:ext uri="{0D108BD9-81ED-4DB2-BD59-A6C34878D82A}">
                    <a16:rowId xmlns:a16="http://schemas.microsoft.com/office/drawing/2014/main" val="3092251653"/>
                  </a:ext>
                </a:extLst>
              </a:tr>
            </a:tbl>
          </a:graphicData>
        </a:graphic>
      </p:graphicFrame>
    </p:spTree>
    <p:extLst>
      <p:ext uri="{BB962C8B-B14F-4D97-AF65-F5344CB8AC3E}">
        <p14:creationId xmlns:p14="http://schemas.microsoft.com/office/powerpoint/2010/main" val="24205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024744" cy="1143000"/>
          </a:xfrm>
        </p:spPr>
        <p:txBody>
          <a:bodyPr>
            <a:normAutofit fontScale="90000"/>
          </a:bodyPr>
          <a:lstStyle/>
          <a:p>
            <a:r>
              <a:rPr lang="en-US" dirty="0"/>
              <a:t>Post-lab weekly assignments</a:t>
            </a:r>
          </a:p>
        </p:txBody>
      </p:sp>
      <p:sp>
        <p:nvSpPr>
          <p:cNvPr id="3" name="Content Placeholder 2"/>
          <p:cNvSpPr>
            <a:spLocks noGrp="1"/>
          </p:cNvSpPr>
          <p:nvPr>
            <p:ph idx="1"/>
          </p:nvPr>
        </p:nvSpPr>
        <p:spPr>
          <a:xfrm>
            <a:off x="609600" y="1371600"/>
            <a:ext cx="7772400" cy="5562600"/>
          </a:xfrm>
        </p:spPr>
        <p:txBody>
          <a:bodyPr>
            <a:noAutofit/>
          </a:bodyPr>
          <a:lstStyle/>
          <a:p>
            <a:pPr marL="342900" lvl="1"/>
            <a:endParaRPr lang="en-US" sz="1800" b="1" dirty="0">
              <a:latin typeface="Arial" panose="020B0604020202020204" pitchFamily="34" charset="0"/>
              <a:cs typeface="Arial" panose="020B0604020202020204" pitchFamily="34" charset="0"/>
            </a:endParaRPr>
          </a:p>
          <a:p>
            <a:pPr marL="342900" lvl="1"/>
            <a:r>
              <a:rPr lang="en-US" sz="1800" dirty="0">
                <a:latin typeface="Arial" panose="020B0604020202020204" pitchFamily="34" charset="0"/>
                <a:cs typeface="Arial" panose="020B0604020202020204" pitchFamily="34" charset="0"/>
              </a:rPr>
              <a:t>Must be in your own words</a:t>
            </a:r>
          </a:p>
          <a:p>
            <a:pPr marL="342900" lvl="1"/>
            <a:endParaRPr lang="en-US" sz="1800" dirty="0">
              <a:latin typeface="Arial" panose="020B0604020202020204" pitchFamily="34" charset="0"/>
              <a:cs typeface="Arial" panose="020B0604020202020204" pitchFamily="34" charset="0"/>
            </a:endParaRPr>
          </a:p>
          <a:p>
            <a:pPr marL="342900" lvl="1"/>
            <a:r>
              <a:rPr lang="en-US" sz="1800" dirty="0">
                <a:latin typeface="Arial" panose="020B0604020202020204" pitchFamily="34" charset="0"/>
                <a:cs typeface="Arial" panose="020B0604020202020204" pitchFamily="34" charset="0"/>
              </a:rPr>
              <a:t>Use word file, keep prompts, and type answers under the prompt</a:t>
            </a:r>
          </a:p>
          <a:p>
            <a:pPr marL="342900" lvl="1"/>
            <a:endParaRPr lang="en-US" sz="1800" dirty="0">
              <a:latin typeface="Arial" panose="020B0604020202020204" pitchFamily="34" charset="0"/>
              <a:cs typeface="Arial" panose="020B0604020202020204" pitchFamily="34" charset="0"/>
            </a:endParaRPr>
          </a:p>
          <a:p>
            <a:pPr marL="342900" lvl="1"/>
            <a:r>
              <a:rPr lang="en-US" sz="1800" dirty="0">
                <a:solidFill>
                  <a:srgbClr val="FF0000"/>
                </a:solidFill>
                <a:latin typeface="Arial" panose="020B0604020202020204" pitchFamily="34" charset="0"/>
                <a:cs typeface="Arial" panose="020B0604020202020204" pitchFamily="34" charset="0"/>
              </a:rPr>
              <a:t>USE POSTED PAPERS THAT ARE DESIGNED SPECIFICALLY FOR THE QUESTIONS WITH TARGETED READING SECTIONS:</a:t>
            </a:r>
          </a:p>
          <a:p>
            <a:pPr marL="68580" lvl="1" indent="0">
              <a:buNone/>
            </a:pPr>
            <a:endParaRPr lang="en-US" sz="1800" dirty="0">
              <a:latin typeface="Arial" panose="020B0604020202020204" pitchFamily="34" charset="0"/>
              <a:cs typeface="Arial" panose="020B0604020202020204" pitchFamily="34" charset="0"/>
            </a:endParaRPr>
          </a:p>
          <a:p>
            <a:pPr marL="342900" lvl="1"/>
            <a:r>
              <a:rPr lang="en-US" sz="1800" dirty="0">
                <a:latin typeface="Arial" panose="020B0604020202020204" pitchFamily="34" charset="0"/>
                <a:cs typeface="Arial" panose="020B0604020202020204" pitchFamily="34" charset="0"/>
              </a:rPr>
              <a:t>Goal time for homework (total time with reading and writing) should be less than 4 hours outside of class for a 2 credit Capstone Lab course</a:t>
            </a:r>
          </a:p>
          <a:p>
            <a:pPr marL="342900" lvl="1"/>
            <a:endParaRPr lang="en-US" sz="1800" dirty="0">
              <a:latin typeface="Arial" panose="020B0604020202020204" pitchFamily="34" charset="0"/>
              <a:cs typeface="Arial" panose="020B0604020202020204" pitchFamily="34" charset="0"/>
            </a:endParaRPr>
          </a:p>
          <a:p>
            <a:pPr marL="342900" lvl="1"/>
            <a:r>
              <a:rPr lang="en-US" sz="1800" dirty="0">
                <a:latin typeface="Arial" panose="020B0604020202020204" pitchFamily="34" charset="0"/>
                <a:cs typeface="Arial" panose="020B0604020202020204" pitchFamily="34" charset="0"/>
              </a:rPr>
              <a:t>Tips on answering experimental design questions each week </a:t>
            </a:r>
          </a:p>
        </p:txBody>
      </p:sp>
    </p:spTree>
    <p:extLst>
      <p:ext uri="{BB962C8B-B14F-4D97-AF65-F5344CB8AC3E}">
        <p14:creationId xmlns:p14="http://schemas.microsoft.com/office/powerpoint/2010/main" val="121037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429000"/>
            <a:ext cx="7024744" cy="1143000"/>
          </a:xfrm>
        </p:spPr>
        <p:txBody>
          <a:bodyPr>
            <a:noAutofit/>
          </a:bodyPr>
          <a:lstStyle/>
          <a:p>
            <a:r>
              <a:rPr lang="en-US" sz="5400" dirty="0"/>
              <a:t>How well did you learn stats?</a:t>
            </a:r>
            <a:br>
              <a:rPr lang="en-US" sz="5400" dirty="0"/>
            </a:br>
            <a:br>
              <a:rPr lang="en-US" sz="5400" dirty="0"/>
            </a:br>
            <a:r>
              <a:rPr lang="en-US" sz="2800" dirty="0">
                <a:solidFill>
                  <a:schemeClr val="tx1"/>
                </a:solidFill>
              </a:rPr>
              <a:t>1. Informal self-quiz</a:t>
            </a:r>
            <a:br>
              <a:rPr lang="en-US" sz="2800" dirty="0">
                <a:solidFill>
                  <a:schemeClr val="tx1"/>
                </a:solidFill>
              </a:rPr>
            </a:br>
            <a:r>
              <a:rPr lang="en-US" sz="2800" dirty="0">
                <a:solidFill>
                  <a:schemeClr val="tx1"/>
                </a:solidFill>
              </a:rPr>
              <a:t>2. Useful stats handout (in class activity of the week)</a:t>
            </a:r>
          </a:p>
        </p:txBody>
      </p:sp>
    </p:spTree>
    <p:extLst>
      <p:ext uri="{BB962C8B-B14F-4D97-AF65-F5344CB8AC3E}">
        <p14:creationId xmlns:p14="http://schemas.microsoft.com/office/powerpoint/2010/main" val="149720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Weekly experimental questions </a:t>
            </a:r>
            <a:br>
              <a:rPr lang="en-US" dirty="0"/>
            </a:br>
            <a:endParaRPr lang="en-US" dirty="0"/>
          </a:p>
        </p:txBody>
      </p:sp>
      <p:sp>
        <p:nvSpPr>
          <p:cNvPr id="3" name="Content Placeholder 2"/>
          <p:cNvSpPr>
            <a:spLocks noGrp="1"/>
          </p:cNvSpPr>
          <p:nvPr>
            <p:ph idx="1"/>
          </p:nvPr>
        </p:nvSpPr>
        <p:spPr>
          <a:xfrm>
            <a:off x="745862" y="1905000"/>
            <a:ext cx="7620000" cy="4000948"/>
          </a:xfrm>
        </p:spPr>
        <p:txBody>
          <a:bodyPr>
            <a:normAutofit/>
          </a:bodyPr>
          <a:lstStyle/>
          <a:p>
            <a:pPr marL="365760" lvl="1" indent="0">
              <a:buNone/>
            </a:pPr>
            <a:endParaRPr lang="en-US" dirty="0"/>
          </a:p>
          <a:p>
            <a:r>
              <a:rPr lang="en-US" dirty="0"/>
              <a:t>How would you predict heart rate is altered during each inspiration and expiration?</a:t>
            </a:r>
          </a:p>
          <a:p>
            <a:pPr lvl="1"/>
            <a:endParaRPr lang="en-US" dirty="0"/>
          </a:p>
          <a:p>
            <a:r>
              <a:rPr lang="en-US" dirty="0"/>
              <a:t>How would you predict the maximum to minimum range of heart rates observed during respiratory sinus arrhythmia at baseline will change with deep breathing?</a:t>
            </a:r>
          </a:p>
        </p:txBody>
      </p:sp>
    </p:spTree>
    <p:custDataLst>
      <p:tags r:id="rId1"/>
    </p:custDataLst>
    <p:extLst>
      <p:ext uri="{BB962C8B-B14F-4D97-AF65-F5344CB8AC3E}">
        <p14:creationId xmlns:p14="http://schemas.microsoft.com/office/powerpoint/2010/main" val="83488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38200"/>
            <a:ext cx="7024744" cy="1143000"/>
          </a:xfrm>
        </p:spPr>
        <p:txBody>
          <a:bodyPr>
            <a:normAutofit/>
          </a:bodyPr>
          <a:lstStyle/>
          <a:p>
            <a:r>
              <a:rPr lang="en-US" dirty="0"/>
              <a:t>Weekly Stats: Paired T-Test</a:t>
            </a:r>
          </a:p>
        </p:txBody>
      </p:sp>
      <p:sp>
        <p:nvSpPr>
          <p:cNvPr id="3" name="Content Placeholder 2"/>
          <p:cNvSpPr>
            <a:spLocks noGrp="1"/>
          </p:cNvSpPr>
          <p:nvPr>
            <p:ph idx="1"/>
          </p:nvPr>
        </p:nvSpPr>
        <p:spPr>
          <a:xfrm>
            <a:off x="1043492" y="2323652"/>
            <a:ext cx="7033708" cy="3924748"/>
          </a:xfrm>
        </p:spPr>
        <p:txBody>
          <a:bodyPr>
            <a:normAutofit/>
          </a:bodyPr>
          <a:lstStyle/>
          <a:p>
            <a:r>
              <a:rPr lang="en-US" dirty="0"/>
              <a:t>We will provide you with the class data graph and stats results each week</a:t>
            </a:r>
          </a:p>
          <a:p>
            <a:endParaRPr lang="en-US" dirty="0"/>
          </a:p>
          <a:p>
            <a:r>
              <a:rPr lang="en-US" b="1" dirty="0"/>
              <a:t>Paired t-test</a:t>
            </a:r>
          </a:p>
          <a:p>
            <a:pPr lvl="1"/>
            <a:r>
              <a:rPr lang="en-US" dirty="0"/>
              <a:t>T-test: Used when comparing </a:t>
            </a:r>
            <a:r>
              <a:rPr lang="en-US" u="sng" dirty="0"/>
              <a:t>two</a:t>
            </a:r>
            <a:r>
              <a:rPr lang="en-US" dirty="0"/>
              <a:t> conditions </a:t>
            </a:r>
          </a:p>
          <a:p>
            <a:pPr lvl="2"/>
            <a:r>
              <a:rPr lang="en-US" dirty="0"/>
              <a:t>Baseline Control vs Deep Breathing (independent variable)</a:t>
            </a:r>
          </a:p>
          <a:p>
            <a:pPr lvl="1"/>
            <a:r>
              <a:rPr lang="en-US" dirty="0"/>
              <a:t>Paired:  </a:t>
            </a:r>
            <a:r>
              <a:rPr lang="en-US" u="sng" dirty="0"/>
              <a:t>Same</a:t>
            </a:r>
            <a:r>
              <a:rPr lang="en-US" dirty="0"/>
              <a:t> subject perform the test in both conditions</a:t>
            </a:r>
          </a:p>
          <a:p>
            <a:endParaRPr lang="en-US" dirty="0"/>
          </a:p>
          <a:p>
            <a:pPr lvl="1">
              <a:buNone/>
            </a:pPr>
            <a:endParaRPr lang="en-US" dirty="0"/>
          </a:p>
          <a:p>
            <a:pPr lvl="1">
              <a:buNone/>
            </a:pPr>
            <a:endParaRPr lang="en-US" dirty="0"/>
          </a:p>
          <a:p>
            <a:endParaRPr lang="en-US" dirty="0"/>
          </a:p>
        </p:txBody>
      </p:sp>
    </p:spTree>
    <p:extLst>
      <p:ext uri="{BB962C8B-B14F-4D97-AF65-F5344CB8AC3E}">
        <p14:creationId xmlns:p14="http://schemas.microsoft.com/office/powerpoint/2010/main" val="208248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B2C2-0631-4DC3-A396-20A9761BBE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1CD089-3DAD-4120-91D9-0ED89C2C54D3}"/>
              </a:ext>
            </a:extLst>
          </p:cNvPr>
          <p:cNvSpPr>
            <a:spLocks noGrp="1"/>
          </p:cNvSpPr>
          <p:nvPr>
            <p:ph idx="1"/>
          </p:nvPr>
        </p:nvSpPr>
        <p:spPr/>
        <p:txBody>
          <a:bodyPr/>
          <a:lstStyle/>
          <a:p>
            <a:endParaRPr lang="en-US"/>
          </a:p>
        </p:txBody>
      </p:sp>
      <p:pic>
        <p:nvPicPr>
          <p:cNvPr id="51" name="Picture 50">
            <a:extLst>
              <a:ext uri="{FF2B5EF4-FFF2-40B4-BE49-F238E27FC236}">
                <a16:creationId xmlns:a16="http://schemas.microsoft.com/office/drawing/2014/main" id="{8FBC5A41-6465-4E6F-A988-79D64F3CDC24}"/>
              </a:ext>
            </a:extLst>
          </p:cNvPr>
          <p:cNvPicPr>
            <a:picLocks noChangeAspect="1"/>
          </p:cNvPicPr>
          <p:nvPr/>
        </p:nvPicPr>
        <p:blipFill rotWithShape="1">
          <a:blip r:embed="rId3"/>
          <a:srcRect l="11411" t="20371" r="61613" b="8518"/>
          <a:stretch/>
        </p:blipFill>
        <p:spPr>
          <a:xfrm>
            <a:off x="609601" y="609600"/>
            <a:ext cx="7924800" cy="5875469"/>
          </a:xfrm>
          <a:prstGeom prst="rect">
            <a:avLst/>
          </a:prstGeom>
        </p:spPr>
      </p:pic>
      <p:sp>
        <p:nvSpPr>
          <p:cNvPr id="52" name="TextBox 51">
            <a:extLst>
              <a:ext uri="{FF2B5EF4-FFF2-40B4-BE49-F238E27FC236}">
                <a16:creationId xmlns:a16="http://schemas.microsoft.com/office/drawing/2014/main" id="{439BA619-B6D5-47B2-B813-1F4201D06D95}"/>
              </a:ext>
            </a:extLst>
          </p:cNvPr>
          <p:cNvSpPr txBox="1"/>
          <p:nvPr/>
        </p:nvSpPr>
        <p:spPr>
          <a:xfrm>
            <a:off x="736599" y="5362467"/>
            <a:ext cx="1066800" cy="646331"/>
          </a:xfrm>
          <a:prstGeom prst="rect">
            <a:avLst/>
          </a:prstGeom>
          <a:noFill/>
        </p:spPr>
        <p:txBody>
          <a:bodyPr wrap="square" rtlCol="0">
            <a:spAutoFit/>
          </a:bodyPr>
          <a:lstStyle/>
          <a:p>
            <a:r>
              <a:rPr lang="en-US" dirty="0"/>
              <a:t>Paired T-test</a:t>
            </a:r>
          </a:p>
        </p:txBody>
      </p:sp>
    </p:spTree>
    <p:extLst>
      <p:ext uri="{BB962C8B-B14F-4D97-AF65-F5344CB8AC3E}">
        <p14:creationId xmlns:p14="http://schemas.microsoft.com/office/powerpoint/2010/main" val="15291964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ADVANCE_TIME" val="31.717"/>
  <p:tag name="ISPRING_CUSTOM_TIMING_USED" val="1"/>
  <p:tag name="ISPRING_SLIDE_ID_2" val="{EBC05B25-E2A2-4B7C-82A0-096EBA67DE43}"/>
</p:tagLst>
</file>

<file path=ppt/tags/tag2.xml><?xml version="1.0" encoding="utf-8"?>
<p:tagLst xmlns:a="http://schemas.openxmlformats.org/drawingml/2006/main" xmlns:r="http://schemas.openxmlformats.org/officeDocument/2006/relationships" xmlns:p="http://schemas.openxmlformats.org/presentationml/2006/main">
  <p:tag name="GENSWF_ADVANCE_TIME" val="31.717"/>
  <p:tag name="ISPRING_CUSTOM_TIMING_USED" val="1"/>
  <p:tag name="ISPRING_SLIDE_ID_2" val="{EBC05B25-E2A2-4B7C-82A0-096EBA67DE4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33707</TotalTime>
  <Words>998</Words>
  <Application>Microsoft Office PowerPoint</Application>
  <PresentationFormat>On-screen Show (4:3)</PresentationFormat>
  <Paragraphs>160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2</vt:lpstr>
      <vt:lpstr>Austin</vt:lpstr>
      <vt:lpstr>Respiratory Sinus Arrythmia</vt:lpstr>
      <vt:lpstr>Typical Routine</vt:lpstr>
      <vt:lpstr>In Class Procedure </vt:lpstr>
      <vt:lpstr>Weekly check off points </vt:lpstr>
      <vt:lpstr>Post-lab weekly assignments</vt:lpstr>
      <vt:lpstr>How well did you learn stats?  1. Informal self-quiz 2. Useful stats handout (in class activity of the week)</vt:lpstr>
      <vt:lpstr>Weekly experimental questions  </vt:lpstr>
      <vt:lpstr>Weekly Stats: Paired T-Test</vt:lpstr>
      <vt:lpstr>PowerPoint Presentation</vt:lpstr>
      <vt:lpstr>Writing a good hypothesis and justification</vt:lpstr>
      <vt:lpstr>Example of hypothesis with justification</vt:lpstr>
      <vt:lpstr>Weekly experimental questions  </vt:lpstr>
      <vt:lpstr>Screen Captures and Figures Legends</vt:lpstr>
      <vt:lpstr>Note on graphs and homework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PSL 475 Laboratory 1</dc:title>
  <dc:creator>Erica Wehrwein</dc:creator>
  <cp:lastModifiedBy>Wehrwein, Erica</cp:lastModifiedBy>
  <cp:revision>280</cp:revision>
  <cp:lastPrinted>2016-01-14T14:50:39Z</cp:lastPrinted>
  <dcterms:created xsi:type="dcterms:W3CDTF">2012-01-04T23:01:21Z</dcterms:created>
  <dcterms:modified xsi:type="dcterms:W3CDTF">2020-09-10T12:30:00Z</dcterms:modified>
</cp:coreProperties>
</file>