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2.xml" ContentType="application/vnd.openxmlformats-officedocument.themeOverr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theme/themeOverride1.xml" ContentType="application/vnd.openxmlformats-officedocument.themeOverride+xml"/>
  <Default Extension="bin" ContentType="application/vnd.openxmlformats-officedocument.presentationml.printerSettings"/>
  <Override PartName="/ppt/theme/themeOverride4.xml" ContentType="application/vnd.openxmlformats-officedocument.themeOverride+xml"/>
  <Override PartName="/ppt/notesSlides/notesSlide3.xml" ContentType="application/vnd.openxmlformats-officedocument.presentationml.notesSlide+xml"/>
  <Override PartName="/ppt/slides/slide9.xml" ContentType="application/vnd.openxmlformats-officedocument.presentationml.slide+xml"/>
  <Override PartName="/docProps/core.xml" ContentType="application/vnd.openxmlformats-package.core-properties+xml"/>
  <Default Extension="rels" ContentType="application/vnd.openxmlformats-package.relationships+xml"/>
  <Override PartName="/ppt/handoutMasters/handoutMaster1.xml" ContentType="application/vnd.openxmlformats-officedocument.presentationml.handoutMaster+xml"/>
  <Override PartName="/ppt/slides/slide6.xml" ContentType="application/vnd.openxmlformats-officedocument.presentationml.slide+xml"/>
  <Override PartName="/ppt/theme/themeOverride3.xml" ContentType="application/vnd.openxmlformats-officedocument.themeOverr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1pPr>
    <a:lvl2pPr marL="4572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2pPr>
    <a:lvl3pPr marL="9144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3pPr>
    <a:lvl4pPr marL="13716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4pPr>
    <a:lvl5pPr marL="18288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5pPr>
    <a:lvl6pPr marL="22860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6pPr>
    <a:lvl7pPr marL="27432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7pPr>
    <a:lvl8pPr marL="32004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8pPr>
    <a:lvl9pPr marL="36576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7320" autoAdjust="0"/>
  </p:normalViewPr>
  <p:slideViewPr>
    <p:cSldViewPr>
      <p:cViewPr varScale="1">
        <p:scale>
          <a:sx n="107" d="100"/>
          <a:sy n="107" d="100"/>
        </p:scale>
        <p:origin x="-20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4" Type="http://schemas.openxmlformats.org/officeDocument/2006/relationships/printerSettings" Target="printerSettings/printerSettings1.bin"/><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handoutMaster" Target="handoutMasters/handoutMaster1.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presProps" Target="presProps.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D2A9D16B-9825-4BCF-9ED6-6C17F2F7B1B8}" type="datetimeFigureOut">
              <a:rPr lang="en-US"/>
              <a:pPr>
                <a:defRPr/>
              </a:pPr>
              <a:t>4/21/11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B451291-5BE3-421F-9BC5-F3D9B65ACDA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fld id="{7C5FB04E-3435-41B2-B8BE-B60654F9926D}" type="datetimeFigureOut">
              <a:rPr lang="en-US"/>
              <a:pPr>
                <a:defRPr/>
              </a:pPr>
              <a:t>4/21/11</a:t>
            </a:fld>
            <a:endParaRPr lang="en-US"/>
          </a:p>
        </p:txBody>
      </p:sp>
      <p:sp>
        <p:nvSpPr>
          <p:cNvPr id="13316" name="Placeholder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37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B4C977D8-F4CA-49CA-9213-E356830D560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itchFamily="84" charset="0"/>
        <a:ea typeface="ＭＳ Ｐゴシック" pitchFamily="84" charset="-128"/>
        <a:cs typeface="ＭＳ Ｐゴシック" pitchFamily="84" charset="-128"/>
      </a:defRPr>
    </a:lvl1pPr>
    <a:lvl2pPr marL="457200" algn="l" defTabSz="457200" rtl="0" eaLnBrk="0" fontAlgn="base" hangingPunct="0">
      <a:spcBef>
        <a:spcPct val="30000"/>
      </a:spcBef>
      <a:spcAft>
        <a:spcPct val="0"/>
      </a:spcAft>
      <a:defRPr sz="1200" kern="1200">
        <a:solidFill>
          <a:schemeClr val="tx1"/>
        </a:solidFill>
        <a:latin typeface="Calibri" pitchFamily="84" charset="0"/>
        <a:ea typeface="ＭＳ Ｐゴシック" pitchFamily="84" charset="-128"/>
        <a:cs typeface="+mn-cs"/>
      </a:defRPr>
    </a:lvl2pPr>
    <a:lvl3pPr marL="914400" algn="l" defTabSz="457200" rtl="0" eaLnBrk="0" fontAlgn="base" hangingPunct="0">
      <a:spcBef>
        <a:spcPct val="30000"/>
      </a:spcBef>
      <a:spcAft>
        <a:spcPct val="0"/>
      </a:spcAft>
      <a:defRPr sz="1200" kern="1200">
        <a:solidFill>
          <a:schemeClr val="tx1"/>
        </a:solidFill>
        <a:latin typeface="Calibri" pitchFamily="84" charset="0"/>
        <a:ea typeface="ＭＳ Ｐゴシック" pitchFamily="84" charset="-128"/>
        <a:cs typeface="+mn-cs"/>
      </a:defRPr>
    </a:lvl3pPr>
    <a:lvl4pPr marL="1371600" algn="l" defTabSz="457200" rtl="0" eaLnBrk="0" fontAlgn="base" hangingPunct="0">
      <a:spcBef>
        <a:spcPct val="30000"/>
      </a:spcBef>
      <a:spcAft>
        <a:spcPct val="0"/>
      </a:spcAft>
      <a:defRPr sz="1200" kern="1200">
        <a:solidFill>
          <a:schemeClr val="tx1"/>
        </a:solidFill>
        <a:latin typeface="Calibri" pitchFamily="84" charset="0"/>
        <a:ea typeface="ＭＳ Ｐゴシック" pitchFamily="84" charset="-128"/>
        <a:cs typeface="+mn-cs"/>
      </a:defRPr>
    </a:lvl4pPr>
    <a:lvl5pPr marL="1828800" algn="l" defTabSz="457200" rtl="0" eaLnBrk="0" fontAlgn="base" hangingPunct="0">
      <a:spcBef>
        <a:spcPct val="30000"/>
      </a:spcBef>
      <a:spcAft>
        <a:spcPct val="0"/>
      </a:spcAft>
      <a:defRPr sz="1200" kern="1200">
        <a:solidFill>
          <a:schemeClr val="tx1"/>
        </a:solidFill>
        <a:latin typeface="Calibri"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Placeholder 2"/>
          <p:cNvSpPr>
            <a:spLocks noGrp="1" noRo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US"/>
              <a:t>Today Tommy asked for an example for the income statement and balance sheet. Look at E 2-11, p. 97.  Take the accounts and put them in alphabetical order and do not separate the debits from the credits and then  prepare the income statement and balance sheet.  This will be a good approximation of what you will need to do on the exam.  Just make sure that your income statement is multi-step and your balance sheet is classified.  Also, be sure you know what to do with income tax expense, which is not included in this exercise.  If you want more practice, you can do the same thing with the adjusted trial balance in Illustration 2A-1, p. 87.</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Placeholder 2"/>
          <p:cNvSpPr>
            <a:spLocks noGrp="1" noRo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Placeholder 2"/>
          <p:cNvSpPr>
            <a:spLocks noGrp="1" noRo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pPr eaLnBrk="1" hangingPunct="1"/>
            <a:r>
              <a:rPr lang="en-US"/>
              <a:t>Historical cost is what we paid for it</a:t>
            </a:r>
          </a:p>
          <a:p>
            <a:pPr eaLnBrk="1" hangingPunct="1"/>
            <a:endParaRPr lang="en-US"/>
          </a:p>
          <a:p>
            <a:pPr eaLnBrk="1" hangingPunct="1"/>
            <a:r>
              <a:rPr lang="en-US"/>
              <a:t>Will have present value problems if any</a:t>
            </a:r>
          </a:p>
          <a:p>
            <a:pPr eaLnBrk="1" hangingPunct="1"/>
            <a:endParaRPr lang="en-US"/>
          </a:p>
          <a:p>
            <a:pPr eaLnBrk="1" hangingPunct="1"/>
            <a:r>
              <a:rPr lang="en-US"/>
              <a:t>Look at page 22-23 conceptual framework</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3" Type="http://schemas.openxmlformats.org/officeDocument/2006/relationships/image" Target="../media/image1.jpeg"/><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fld id="{8E452476-0EB4-4166-8A88-361DACA1AC83}" type="datetimeFigureOut">
              <a:rPr lang="en-US"/>
              <a:pPr>
                <a:defRPr/>
              </a:pPr>
              <a:t>4/21/11</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7752FCC6-F2DB-48E4-9651-62ADA314CBB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EA635F7-29CF-4E93-8A7B-C447E5053DA2}" type="datetimeFigureOut">
              <a:rPr lang="en-US"/>
              <a:pPr>
                <a:defRPr/>
              </a:pPr>
              <a:t>4/21/11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94E5398-C75F-4BA2-93A6-E26880BEDDE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613A195-F40B-4F0B-AC7B-C39C9A31A3ED}" type="datetimeFigureOut">
              <a:rPr lang="en-US"/>
              <a:pPr>
                <a:defRPr/>
              </a:pPr>
              <a:t>4/21/11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5C746C5-6C3B-4C4E-BA92-B7A56751E76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6D635419-E6B0-41D8-AAFD-8E6E264E27DB}" type="datetimeFigureOut">
              <a:rPr lang="en-US"/>
              <a:pPr>
                <a:defRPr/>
              </a:pPr>
              <a:t>4/21/11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572F287-15EC-417F-A3F8-8145F7E0B3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D6FC149F-0B3B-4D83-AE96-A36E8019E187}" type="datetimeFigureOut">
              <a:rPr lang="en-US"/>
              <a:pPr>
                <a:defRPr/>
              </a:pPr>
              <a:t>4/21/11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DC091C0-C927-4D21-B9D9-24E1BAD6BF3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935510BA-58E7-4E0E-9EAE-B220C6E4D8AF}" type="datetimeFigureOut">
              <a:rPr lang="en-US"/>
              <a:pPr>
                <a:defRPr/>
              </a:pPr>
              <a:t>4/21/11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78A0780D-317B-4B30-A4F3-6CD680295F2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43D6C18-906A-4FE1-B7B2-4E216E83CEA4}" type="datetimeFigureOut">
              <a:rPr lang="en-US"/>
              <a:pPr>
                <a:defRPr/>
              </a:pPr>
              <a:t>4/21/11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BFA21520-7209-495E-A426-7F28FC2AF2B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61F86861-35DE-44CE-A66E-1E91E851BA64}" type="datetimeFigureOut">
              <a:rPr lang="en-US"/>
              <a:pPr>
                <a:defRPr/>
              </a:pPr>
              <a:t>4/21/11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5F04317F-823B-4737-B71E-45556F29EDB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6EC4181-A588-4C08-A494-10C89CDA801B}" type="datetimeFigureOut">
              <a:rPr lang="en-US"/>
              <a:pPr>
                <a:defRPr/>
              </a:pPr>
              <a:t>4/21/11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23EC074-CAAA-4606-8C15-2C102E5A5D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0BC509D-D892-4835-BDA7-D78941BB7136}" type="datetimeFigureOut">
              <a:rPr lang="en-US"/>
              <a:pPr>
                <a:defRPr/>
              </a:pPr>
              <a:t>4/21/11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5404066-4EB6-4D86-A490-F9199807A9C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lstStyle>
          <a:p>
            <a:pPr>
              <a:defRPr/>
            </a:pPr>
            <a:fld id="{0EA90A04-3280-4EDA-A8B5-7AFE45781EF7}" type="datetimeFigureOut">
              <a:rPr lang="en-US"/>
              <a:pPr>
                <a:defRPr/>
              </a:pPr>
              <a:t>4/21/11</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lstStyle>
          <a:p>
            <a:pPr>
              <a:defRPr/>
            </a:pPr>
            <a:fld id="{BE2D00A4-5CBB-4D99-B695-37495CCC5E8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cs typeface="+mn-cs"/>
              </a:defRPr>
            </a:lvl1pPr>
          </a:lstStyle>
          <a:p>
            <a:pPr>
              <a:defRPr/>
            </a:pPr>
            <a:fld id="{B6CC8E2C-2458-4A9B-BED7-80B6C09A3C64}" type="datetimeFigureOut">
              <a:rPr lang="en-US"/>
              <a:pPr>
                <a:defRPr/>
              </a:pPr>
              <a:t>4/21/11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cs typeface="+mn-cs"/>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cs typeface="+mn-cs"/>
              </a:defRPr>
            </a:lvl1pPr>
          </a:lstStyle>
          <a:p>
            <a:pPr>
              <a:defRPr/>
            </a:pPr>
            <a:fld id="{783661FC-F54D-4097-8895-4EE6857204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6" r:id="rId6"/>
    <p:sldLayoutId id="2147483670" r:id="rId7"/>
    <p:sldLayoutId id="2147483677" r:id="rId8"/>
    <p:sldLayoutId id="2147483678" r:id="rId9"/>
    <p:sldLayoutId id="2147483669" r:id="rId10"/>
    <p:sldLayoutId id="2147483668"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100" b="1">
          <a:solidFill>
            <a:schemeClr val="tx2"/>
          </a:solidFill>
          <a:latin typeface="Lucida Sans Unicode" charset="0"/>
          <a:ea typeface="ＭＳ Ｐゴシック" pitchFamily="84" charset="-128"/>
          <a:cs typeface="ＭＳ Ｐゴシック" pitchFamily="84" charset="-128"/>
        </a:defRPr>
      </a:lvl2pPr>
      <a:lvl3pPr algn="l" rtl="0" eaLnBrk="0" fontAlgn="base" hangingPunct="0">
        <a:spcBef>
          <a:spcPct val="0"/>
        </a:spcBef>
        <a:spcAft>
          <a:spcPct val="0"/>
        </a:spcAft>
        <a:defRPr sz="4100" b="1">
          <a:solidFill>
            <a:schemeClr val="tx2"/>
          </a:solidFill>
          <a:latin typeface="Lucida Sans Unicode" charset="0"/>
          <a:ea typeface="ＭＳ Ｐゴシック" pitchFamily="84" charset="-128"/>
          <a:cs typeface="ＭＳ Ｐゴシック" pitchFamily="84" charset="-128"/>
        </a:defRPr>
      </a:lvl3pPr>
      <a:lvl4pPr algn="l" rtl="0" eaLnBrk="0" fontAlgn="base" hangingPunct="0">
        <a:spcBef>
          <a:spcPct val="0"/>
        </a:spcBef>
        <a:spcAft>
          <a:spcPct val="0"/>
        </a:spcAft>
        <a:defRPr sz="4100" b="1">
          <a:solidFill>
            <a:schemeClr val="tx2"/>
          </a:solidFill>
          <a:latin typeface="Lucida Sans Unicode" charset="0"/>
          <a:ea typeface="ＭＳ Ｐゴシック" pitchFamily="84" charset="-128"/>
          <a:cs typeface="ＭＳ Ｐゴシック" pitchFamily="84" charset="-128"/>
        </a:defRPr>
      </a:lvl4pPr>
      <a:lvl5pPr algn="l" rtl="0" eaLnBrk="0" fontAlgn="base" hangingPunct="0">
        <a:spcBef>
          <a:spcPct val="0"/>
        </a:spcBef>
        <a:spcAft>
          <a:spcPct val="0"/>
        </a:spcAft>
        <a:defRPr sz="4100" b="1">
          <a:solidFill>
            <a:schemeClr val="tx2"/>
          </a:solidFill>
          <a:latin typeface="Lucida Sans Unicode" charset="0"/>
          <a:ea typeface="ＭＳ Ｐゴシック" pitchFamily="84" charset="-128"/>
          <a:cs typeface="ＭＳ Ｐゴシック" pitchFamily="84" charset="-128"/>
        </a:defRPr>
      </a:lvl5pPr>
      <a:lvl6pPr marL="457200" algn="l" rtl="0" fontAlgn="base">
        <a:spcBef>
          <a:spcPct val="0"/>
        </a:spcBef>
        <a:spcAft>
          <a:spcPct val="0"/>
        </a:spcAft>
        <a:defRPr sz="4100" b="1">
          <a:solidFill>
            <a:schemeClr val="tx2"/>
          </a:solidFill>
          <a:latin typeface="Lucida Sans Unicode" charset="0"/>
          <a:ea typeface="ＭＳ Ｐゴシック" pitchFamily="84" charset="-128"/>
          <a:cs typeface="ＭＳ Ｐゴシック" pitchFamily="84" charset="-128"/>
        </a:defRPr>
      </a:lvl6pPr>
      <a:lvl7pPr marL="914400" algn="l" rtl="0" fontAlgn="base">
        <a:spcBef>
          <a:spcPct val="0"/>
        </a:spcBef>
        <a:spcAft>
          <a:spcPct val="0"/>
        </a:spcAft>
        <a:defRPr sz="4100" b="1">
          <a:solidFill>
            <a:schemeClr val="tx2"/>
          </a:solidFill>
          <a:latin typeface="Lucida Sans Unicode" charset="0"/>
          <a:ea typeface="ＭＳ Ｐゴシック" pitchFamily="84" charset="-128"/>
          <a:cs typeface="ＭＳ Ｐゴシック" pitchFamily="84" charset="-128"/>
        </a:defRPr>
      </a:lvl7pPr>
      <a:lvl8pPr marL="1371600" algn="l" rtl="0" fontAlgn="base">
        <a:spcBef>
          <a:spcPct val="0"/>
        </a:spcBef>
        <a:spcAft>
          <a:spcPct val="0"/>
        </a:spcAft>
        <a:defRPr sz="4100" b="1">
          <a:solidFill>
            <a:schemeClr val="tx2"/>
          </a:solidFill>
          <a:latin typeface="Lucida Sans Unicode" charset="0"/>
          <a:ea typeface="ＭＳ Ｐゴシック" pitchFamily="84" charset="-128"/>
          <a:cs typeface="ＭＳ Ｐゴシック" pitchFamily="84" charset="-128"/>
        </a:defRPr>
      </a:lvl8pPr>
      <a:lvl9pPr marL="1828800" algn="l" rtl="0" fontAlgn="base">
        <a:spcBef>
          <a:spcPct val="0"/>
        </a:spcBef>
        <a:spcAft>
          <a:spcPct val="0"/>
        </a:spcAft>
        <a:defRPr sz="4100" b="1">
          <a:solidFill>
            <a:schemeClr val="tx2"/>
          </a:solidFill>
          <a:latin typeface="Lucida Sans Unicode" charset="0"/>
          <a:ea typeface="ＭＳ Ｐゴシック" pitchFamily="84" charset="-128"/>
          <a:cs typeface="ＭＳ Ｐゴシック" pitchFamily="84" charset="-128"/>
        </a:defRPr>
      </a:lvl9pPr>
    </p:titleStyle>
    <p:bodyStyle>
      <a:lvl1pPr marL="365125" indent="-255588" algn="l" rtl="0" eaLnBrk="0" fontAlgn="base" hangingPunct="0">
        <a:spcBef>
          <a:spcPts val="400"/>
        </a:spcBef>
        <a:spcAft>
          <a:spcPct val="0"/>
        </a:spcAft>
        <a:buClr>
          <a:schemeClr val="accent1"/>
        </a:buClr>
        <a:buSzPct val="68000"/>
        <a:buFont typeface="Wingdings 3" pitchFamily="84" charset="2"/>
        <a:buChar char=""/>
        <a:defRPr sz="2700" kern="1200">
          <a:solidFill>
            <a:schemeClr val="tx1"/>
          </a:solidFill>
          <a:latin typeface="+mn-lt"/>
          <a:ea typeface="ＭＳ Ｐゴシック" pitchFamily="84" charset="-128"/>
          <a:cs typeface="ＭＳ Ｐゴシック" pitchFamily="84" charset="-128"/>
        </a:defRPr>
      </a:lvl1pPr>
      <a:lvl2pPr marL="620713" indent="-228600" algn="l" rtl="0" eaLnBrk="0" fontAlgn="base" hangingPunct="0">
        <a:spcBef>
          <a:spcPts val="325"/>
        </a:spcBef>
        <a:spcAft>
          <a:spcPct val="0"/>
        </a:spcAft>
        <a:buClr>
          <a:schemeClr val="accent1"/>
        </a:buClr>
        <a:buFont typeface="Verdana" pitchFamily="84" charset="0"/>
        <a:buChar char="◦"/>
        <a:defRPr sz="2300" kern="1200">
          <a:solidFill>
            <a:schemeClr val="tx1"/>
          </a:solidFill>
          <a:latin typeface="+mn-lt"/>
          <a:ea typeface="ＭＳ Ｐゴシック" pitchFamily="84"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84" charset="2"/>
        <a:buChar char=""/>
        <a:defRPr sz="2100" kern="1200">
          <a:solidFill>
            <a:schemeClr val="tx1"/>
          </a:solidFill>
          <a:latin typeface="+mn-lt"/>
          <a:ea typeface="ＭＳ Ｐゴシック" pitchFamily="84" charset="-128"/>
          <a:cs typeface="+mn-cs"/>
        </a:defRPr>
      </a:lvl3pPr>
      <a:lvl4pPr marL="1143000" indent="-228600" algn="l" rtl="0" eaLnBrk="0" fontAlgn="base" hangingPunct="0">
        <a:spcBef>
          <a:spcPts val="350"/>
        </a:spcBef>
        <a:spcAft>
          <a:spcPct val="0"/>
        </a:spcAft>
        <a:buClr>
          <a:schemeClr val="accent2"/>
        </a:buClr>
        <a:buFont typeface="Wingdings 2" pitchFamily="84" charset="2"/>
        <a:buChar char=""/>
        <a:defRPr sz="1900" kern="1200">
          <a:solidFill>
            <a:schemeClr val="tx1"/>
          </a:solidFill>
          <a:latin typeface="+mn-lt"/>
          <a:ea typeface="ＭＳ Ｐゴシック" pitchFamily="84" charset="-128"/>
          <a:cs typeface="+mn-cs"/>
        </a:defRPr>
      </a:lvl4pPr>
      <a:lvl5pPr marL="1371600" indent="-228600" algn="l" rtl="0" eaLnBrk="0" fontAlgn="base" hangingPunct="0">
        <a:spcBef>
          <a:spcPts val="350"/>
        </a:spcBef>
        <a:spcAft>
          <a:spcPct val="0"/>
        </a:spcAft>
        <a:buClr>
          <a:schemeClr val="accent2"/>
        </a:buClr>
        <a:buFont typeface="Wingdings 2" pitchFamily="84" charset="2"/>
        <a:buChar char=""/>
        <a:defRPr kern="1200">
          <a:solidFill>
            <a:schemeClr val="tx1"/>
          </a:solidFill>
          <a:latin typeface="+mn-lt"/>
          <a:ea typeface="ＭＳ Ｐゴシック" pitchFamily="8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ea typeface="+mj-ea"/>
                <a:cs typeface="+mj-cs"/>
              </a:rPr>
              <a:t>Final Exam Review</a:t>
            </a:r>
            <a:endParaRPr lang="en-US" dirty="0">
              <a:ea typeface="+mj-ea"/>
              <a:cs typeface="+mj-cs"/>
            </a:endParaRPr>
          </a:p>
        </p:txBody>
      </p:sp>
      <p:sp>
        <p:nvSpPr>
          <p:cNvPr id="15362" name="Subtitle 2"/>
          <p:cNvSpPr>
            <a:spLocks noGrp="1"/>
          </p:cNvSpPr>
          <p:nvPr>
            <p:ph type="subTitle" idx="1"/>
          </p:nvPr>
        </p:nvSpPr>
        <p:spPr>
          <a:xfrm>
            <a:off x="685800" y="3611563"/>
            <a:ext cx="7772400" cy="1200150"/>
          </a:xfrm>
        </p:spPr>
        <p:txBody>
          <a:bodyPr/>
          <a:lstStyle/>
          <a:p>
            <a:pPr marR="0" eaLnBrk="1" hangingPunct="1"/>
            <a:r>
              <a:rPr lang="en-US" smtClean="0"/>
              <a:t>May 3, 2011, 11:30 am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5" name="Content Placeholder 1"/>
          <p:cNvSpPr>
            <a:spLocks noGrp="1"/>
          </p:cNvSpPr>
          <p:nvPr>
            <p:ph idx="1"/>
          </p:nvPr>
        </p:nvSpPr>
        <p:spPr/>
        <p:txBody>
          <a:bodyPr/>
          <a:lstStyle/>
          <a:p>
            <a:pPr eaLnBrk="1" hangingPunct="1"/>
            <a:r>
              <a:rPr lang="en-US" smtClean="0"/>
              <a:t>Review multiple choice questions in each chapter</a:t>
            </a:r>
          </a:p>
          <a:p>
            <a:pPr eaLnBrk="1" hangingPunct="1"/>
            <a:r>
              <a:rPr lang="en-US" smtClean="0"/>
              <a:t>Get a practice exam from the text website</a:t>
            </a:r>
          </a:p>
          <a:p>
            <a:pPr eaLnBrk="1" hangingPunct="1"/>
            <a:r>
              <a:rPr lang="en-US" smtClean="0"/>
              <a:t>Find free CPA exam questions online</a:t>
            </a:r>
          </a:p>
          <a:p>
            <a:pPr eaLnBrk="1" hangingPunct="1"/>
            <a:endParaRPr lang="en-US" smtClean="0"/>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cs typeface="+mj-cs"/>
              </a:rPr>
              <a:t>What else can I do?	</a:t>
            </a:r>
            <a:endParaRPr lang="en-US" dirty="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Content Placeholder 1"/>
          <p:cNvSpPr>
            <a:spLocks noGrp="1"/>
          </p:cNvSpPr>
          <p:nvPr>
            <p:ph idx="1"/>
          </p:nvPr>
        </p:nvSpPr>
        <p:spPr/>
        <p:txBody>
          <a:bodyPr/>
          <a:lstStyle/>
          <a:p>
            <a:pPr eaLnBrk="1" hangingPunct="1"/>
            <a:r>
              <a:rPr lang="en-US" smtClean="0"/>
              <a:t>List of accounts in alphabetical order with a numerical balance</a:t>
            </a:r>
          </a:p>
          <a:p>
            <a:pPr lvl="1" eaLnBrk="1" hangingPunct="1"/>
            <a:r>
              <a:rPr lang="en-US" smtClean="0"/>
              <a:t>Income statement  (20 points)</a:t>
            </a:r>
          </a:p>
          <a:p>
            <a:pPr lvl="1" eaLnBrk="1" hangingPunct="1"/>
            <a:r>
              <a:rPr lang="en-US" smtClean="0"/>
              <a:t>Balance sheet  (20 points)</a:t>
            </a:r>
          </a:p>
          <a:p>
            <a:pPr eaLnBrk="1" hangingPunct="1"/>
            <a:r>
              <a:rPr lang="en-US" smtClean="0"/>
              <a:t>30 multiple choice questions</a:t>
            </a:r>
          </a:p>
          <a:p>
            <a:pPr eaLnBrk="1" hangingPunct="1"/>
            <a:r>
              <a:rPr lang="en-US" smtClean="0"/>
              <a:t>If your final exam score is higher than your lowest exam score, I will replace the lower grade.</a:t>
            </a:r>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cs typeface="+mj-cs"/>
              </a:rPr>
              <a:t>Exam composition</a:t>
            </a:r>
            <a:endParaRPr lang="en-US" dirty="0">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en-US" dirty="0" smtClean="0">
                <a:ea typeface="+mn-ea"/>
                <a:cs typeface="+mn-cs"/>
              </a:rPr>
              <a:t>Classified balance sheet</a:t>
            </a:r>
          </a:p>
          <a:p>
            <a:pPr marL="365760" indent="-256032" eaLnBrk="1" fontAlgn="auto" hangingPunct="1">
              <a:spcAft>
                <a:spcPts val="0"/>
              </a:spcAft>
              <a:buFont typeface="Wingdings 3"/>
              <a:buChar char=""/>
              <a:defRPr/>
            </a:pPr>
            <a:r>
              <a:rPr lang="en-US" dirty="0" smtClean="0">
                <a:ea typeface="+mn-ea"/>
                <a:cs typeface="+mn-cs"/>
              </a:rPr>
              <a:t>At a point in time</a:t>
            </a:r>
          </a:p>
          <a:p>
            <a:pPr marL="365760" indent="-256032" eaLnBrk="1" fontAlgn="auto" hangingPunct="1">
              <a:spcAft>
                <a:spcPts val="0"/>
              </a:spcAft>
              <a:buFont typeface="Wingdings 3"/>
              <a:buChar char=""/>
              <a:defRPr/>
            </a:pPr>
            <a:r>
              <a:rPr lang="en-US" dirty="0" smtClean="0">
                <a:ea typeface="+mn-ea"/>
                <a:cs typeface="+mn-cs"/>
              </a:rPr>
              <a:t>Assets</a:t>
            </a:r>
          </a:p>
          <a:p>
            <a:pPr marL="621792" lvl="1" eaLnBrk="1" fontAlgn="auto" hangingPunct="1">
              <a:spcBef>
                <a:spcPts val="324"/>
              </a:spcBef>
              <a:spcAft>
                <a:spcPts val="0"/>
              </a:spcAft>
              <a:buFont typeface="Verdana"/>
              <a:buChar char="◦"/>
              <a:defRPr/>
            </a:pPr>
            <a:r>
              <a:rPr lang="en-US" dirty="0" smtClean="0">
                <a:ea typeface="+mn-ea"/>
              </a:rPr>
              <a:t>What is an asset</a:t>
            </a:r>
          </a:p>
          <a:p>
            <a:pPr marL="621792" lvl="1" eaLnBrk="1" fontAlgn="auto" hangingPunct="1">
              <a:spcBef>
                <a:spcPts val="324"/>
              </a:spcBef>
              <a:spcAft>
                <a:spcPts val="0"/>
              </a:spcAft>
              <a:buFont typeface="Verdana"/>
              <a:buChar char="◦"/>
              <a:defRPr/>
            </a:pPr>
            <a:r>
              <a:rPr lang="en-US" dirty="0" smtClean="0">
                <a:ea typeface="+mn-ea"/>
              </a:rPr>
              <a:t>Current versus non-current</a:t>
            </a:r>
          </a:p>
          <a:p>
            <a:pPr marL="365760" indent="-256032" eaLnBrk="1" fontAlgn="auto" hangingPunct="1">
              <a:spcAft>
                <a:spcPts val="0"/>
              </a:spcAft>
              <a:buFont typeface="Wingdings 3"/>
              <a:buChar char=""/>
              <a:defRPr/>
            </a:pPr>
            <a:r>
              <a:rPr lang="en-US" dirty="0" smtClean="0">
                <a:ea typeface="+mn-ea"/>
                <a:cs typeface="+mn-cs"/>
              </a:rPr>
              <a:t>Liability</a:t>
            </a:r>
          </a:p>
          <a:p>
            <a:pPr marL="621792" lvl="1" eaLnBrk="1" fontAlgn="auto" hangingPunct="1">
              <a:spcBef>
                <a:spcPts val="324"/>
              </a:spcBef>
              <a:spcAft>
                <a:spcPts val="0"/>
              </a:spcAft>
              <a:buFont typeface="Verdana"/>
              <a:buChar char="◦"/>
              <a:defRPr/>
            </a:pPr>
            <a:r>
              <a:rPr lang="en-US" dirty="0" smtClean="0">
                <a:ea typeface="+mn-ea"/>
              </a:rPr>
              <a:t>What is a liability</a:t>
            </a:r>
          </a:p>
          <a:p>
            <a:pPr marL="621792" lvl="1" eaLnBrk="1" fontAlgn="auto" hangingPunct="1">
              <a:spcBef>
                <a:spcPts val="324"/>
              </a:spcBef>
              <a:spcAft>
                <a:spcPts val="0"/>
              </a:spcAft>
              <a:buFont typeface="Verdana"/>
              <a:buChar char="◦"/>
              <a:defRPr/>
            </a:pPr>
            <a:r>
              <a:rPr lang="en-US" dirty="0" smtClean="0">
                <a:ea typeface="+mn-ea"/>
              </a:rPr>
              <a:t>Current versus non-current</a:t>
            </a:r>
          </a:p>
          <a:p>
            <a:pPr marL="365760" indent="-256032" eaLnBrk="1" fontAlgn="auto" hangingPunct="1">
              <a:spcAft>
                <a:spcPts val="0"/>
              </a:spcAft>
              <a:buFont typeface="Wingdings 3"/>
              <a:buChar char=""/>
              <a:defRPr/>
            </a:pPr>
            <a:r>
              <a:rPr lang="en-US" dirty="0" smtClean="0">
                <a:ea typeface="+mn-ea"/>
                <a:cs typeface="+mn-cs"/>
              </a:rPr>
              <a:t>Valuation accounts</a:t>
            </a:r>
          </a:p>
          <a:p>
            <a:pPr marL="621792" lvl="1" eaLnBrk="1" fontAlgn="auto" hangingPunct="1">
              <a:spcBef>
                <a:spcPts val="324"/>
              </a:spcBef>
              <a:spcAft>
                <a:spcPts val="0"/>
              </a:spcAft>
              <a:buFont typeface="Verdana"/>
              <a:buChar char="◦"/>
              <a:defRPr/>
            </a:pPr>
            <a:r>
              <a:rPr lang="en-US" dirty="0" smtClean="0">
                <a:ea typeface="+mn-ea"/>
              </a:rPr>
              <a:t>Allowance for uncollectible accounts</a:t>
            </a:r>
          </a:p>
          <a:p>
            <a:pPr marL="621792" lvl="1" eaLnBrk="1" fontAlgn="auto" hangingPunct="1">
              <a:spcBef>
                <a:spcPts val="324"/>
              </a:spcBef>
              <a:spcAft>
                <a:spcPts val="0"/>
              </a:spcAft>
              <a:buFont typeface="Verdana"/>
              <a:buChar char="◦"/>
              <a:defRPr/>
            </a:pPr>
            <a:r>
              <a:rPr lang="en-US" dirty="0" smtClean="0">
                <a:ea typeface="+mn-ea"/>
              </a:rPr>
              <a:t>Accumulated depreciation</a:t>
            </a:r>
          </a:p>
          <a:p>
            <a:pPr marL="365760" indent="-256032" eaLnBrk="1" fontAlgn="auto" hangingPunct="1">
              <a:spcAft>
                <a:spcPts val="0"/>
              </a:spcAft>
              <a:buFont typeface="Wingdings 3"/>
              <a:buChar char=""/>
              <a:defRPr/>
            </a:pPr>
            <a:endParaRPr lang="en-US" dirty="0">
              <a:ea typeface="+mn-ea"/>
              <a:cs typeface="+mn-cs"/>
            </a:endParaRPr>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cs typeface="+mj-cs"/>
              </a:rPr>
              <a:t>Balance Sheet</a:t>
            </a:r>
            <a:endParaRPr lang="en-US" dirty="0">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Content Placeholder 1"/>
          <p:cNvSpPr>
            <a:spLocks noGrp="1"/>
          </p:cNvSpPr>
          <p:nvPr>
            <p:ph idx="1"/>
          </p:nvPr>
        </p:nvSpPr>
        <p:spPr/>
        <p:txBody>
          <a:bodyPr/>
          <a:lstStyle/>
          <a:p>
            <a:pPr eaLnBrk="1" hangingPunct="1"/>
            <a:r>
              <a:rPr lang="en-US" smtClean="0"/>
              <a:t>Equity</a:t>
            </a:r>
          </a:p>
          <a:p>
            <a:pPr lvl="1" eaLnBrk="1" hangingPunct="1"/>
            <a:r>
              <a:rPr lang="en-US" smtClean="0"/>
              <a:t>Contributed capital</a:t>
            </a:r>
          </a:p>
          <a:p>
            <a:pPr lvl="1" eaLnBrk="1" hangingPunct="1"/>
            <a:r>
              <a:rPr lang="en-US" smtClean="0"/>
              <a:t>Retained earnings</a:t>
            </a:r>
          </a:p>
          <a:p>
            <a:pPr lvl="2" eaLnBrk="1" hangingPunct="1"/>
            <a:r>
              <a:rPr lang="en-US" smtClean="0"/>
              <a:t>Will need to adjust for net income computed on income statement</a:t>
            </a:r>
          </a:p>
          <a:p>
            <a:pPr lvl="1" eaLnBrk="1" hangingPunct="1"/>
            <a:r>
              <a:rPr lang="en-US" smtClean="0"/>
              <a:t>Comprehensive income</a:t>
            </a:r>
          </a:p>
          <a:p>
            <a:pPr eaLnBrk="1" hangingPunct="1"/>
            <a:r>
              <a:rPr lang="en-US" smtClean="0"/>
              <a:t>What is a financial statement element’s normal balance?</a:t>
            </a:r>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cs typeface="+mj-cs"/>
              </a:rPr>
              <a:t>Balance sheet</a:t>
            </a:r>
            <a:endParaRPr lang="en-US" dirty="0">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en-US" dirty="0" smtClean="0">
                <a:ea typeface="+mn-ea"/>
                <a:cs typeface="+mn-cs"/>
              </a:rPr>
              <a:t>For a period of time</a:t>
            </a:r>
          </a:p>
          <a:p>
            <a:pPr marL="365760" indent="-256032" eaLnBrk="1" fontAlgn="auto" hangingPunct="1">
              <a:spcAft>
                <a:spcPts val="0"/>
              </a:spcAft>
              <a:buFont typeface="Wingdings 3"/>
              <a:buChar char=""/>
              <a:defRPr/>
            </a:pPr>
            <a:r>
              <a:rPr lang="en-US" dirty="0" smtClean="0">
                <a:ea typeface="+mn-ea"/>
                <a:cs typeface="+mn-cs"/>
              </a:rPr>
              <a:t>Multi-step </a:t>
            </a:r>
          </a:p>
          <a:p>
            <a:pPr marL="365760" indent="-256032" eaLnBrk="1" fontAlgn="auto" hangingPunct="1">
              <a:spcAft>
                <a:spcPts val="0"/>
              </a:spcAft>
              <a:buFont typeface="Wingdings 3"/>
              <a:buChar char=""/>
              <a:defRPr/>
            </a:pPr>
            <a:r>
              <a:rPr lang="en-US" dirty="0" smtClean="0">
                <a:ea typeface="+mn-ea"/>
                <a:cs typeface="+mn-cs"/>
              </a:rPr>
              <a:t>Revenues and gains</a:t>
            </a:r>
          </a:p>
          <a:p>
            <a:pPr marL="621792" lvl="1" eaLnBrk="1" fontAlgn="auto" hangingPunct="1">
              <a:spcBef>
                <a:spcPts val="324"/>
              </a:spcBef>
              <a:spcAft>
                <a:spcPts val="0"/>
              </a:spcAft>
              <a:buFont typeface="Verdana"/>
              <a:buChar char="◦"/>
              <a:defRPr/>
            </a:pPr>
            <a:r>
              <a:rPr lang="en-US" dirty="0" smtClean="0">
                <a:ea typeface="+mn-ea"/>
              </a:rPr>
              <a:t>Sales</a:t>
            </a:r>
          </a:p>
          <a:p>
            <a:pPr marL="621792" lvl="1" eaLnBrk="1" fontAlgn="auto" hangingPunct="1">
              <a:spcBef>
                <a:spcPts val="324"/>
              </a:spcBef>
              <a:spcAft>
                <a:spcPts val="0"/>
              </a:spcAft>
              <a:buFont typeface="Verdana"/>
              <a:buChar char="◦"/>
              <a:defRPr/>
            </a:pPr>
            <a:r>
              <a:rPr lang="en-US" dirty="0" smtClean="0">
                <a:ea typeface="+mn-ea"/>
              </a:rPr>
              <a:t>Other revenue and gains</a:t>
            </a:r>
          </a:p>
          <a:p>
            <a:pPr marL="365760" indent="-256032" eaLnBrk="1" fontAlgn="auto" hangingPunct="1">
              <a:spcAft>
                <a:spcPts val="0"/>
              </a:spcAft>
              <a:buFont typeface="Wingdings 3"/>
              <a:buChar char=""/>
              <a:defRPr/>
            </a:pPr>
            <a:r>
              <a:rPr lang="en-US" dirty="0" smtClean="0">
                <a:ea typeface="+mn-ea"/>
                <a:cs typeface="+mn-cs"/>
              </a:rPr>
              <a:t>Expenses and losses</a:t>
            </a:r>
          </a:p>
          <a:p>
            <a:pPr marL="621792" lvl="1" eaLnBrk="1" fontAlgn="auto" hangingPunct="1">
              <a:spcBef>
                <a:spcPts val="324"/>
              </a:spcBef>
              <a:spcAft>
                <a:spcPts val="0"/>
              </a:spcAft>
              <a:buFont typeface="Verdana"/>
              <a:buChar char="◦"/>
              <a:defRPr/>
            </a:pPr>
            <a:r>
              <a:rPr lang="en-US" dirty="0" smtClean="0">
                <a:ea typeface="+mn-ea"/>
              </a:rPr>
              <a:t>Cost of goods sold</a:t>
            </a:r>
          </a:p>
          <a:p>
            <a:pPr marL="621792" lvl="1" eaLnBrk="1" fontAlgn="auto" hangingPunct="1">
              <a:spcBef>
                <a:spcPts val="324"/>
              </a:spcBef>
              <a:spcAft>
                <a:spcPts val="0"/>
              </a:spcAft>
              <a:buFont typeface="Verdana"/>
              <a:buChar char="◦"/>
              <a:defRPr/>
            </a:pPr>
            <a:r>
              <a:rPr lang="en-US" dirty="0" smtClean="0">
                <a:ea typeface="+mn-ea"/>
              </a:rPr>
              <a:t>Operating expenses</a:t>
            </a:r>
          </a:p>
          <a:p>
            <a:pPr marL="621792" lvl="1" eaLnBrk="1" fontAlgn="auto" hangingPunct="1">
              <a:spcBef>
                <a:spcPts val="324"/>
              </a:spcBef>
              <a:spcAft>
                <a:spcPts val="0"/>
              </a:spcAft>
              <a:buFont typeface="Verdana"/>
              <a:buChar char="◦"/>
              <a:defRPr/>
            </a:pPr>
            <a:r>
              <a:rPr lang="en-US" dirty="0" smtClean="0">
                <a:ea typeface="+mn-ea"/>
              </a:rPr>
              <a:t>Other expenses and losses</a:t>
            </a:r>
          </a:p>
          <a:p>
            <a:pPr marL="365760" indent="-256032" eaLnBrk="1" fontAlgn="auto" hangingPunct="1">
              <a:spcAft>
                <a:spcPts val="0"/>
              </a:spcAft>
              <a:buFont typeface="Wingdings 3"/>
              <a:buChar char=""/>
              <a:defRPr/>
            </a:pPr>
            <a:r>
              <a:rPr lang="en-US" dirty="0" smtClean="0">
                <a:ea typeface="+mn-ea"/>
                <a:cs typeface="+mn-cs"/>
              </a:rPr>
              <a:t>What is a financial statement element’s normal balance?</a:t>
            </a:r>
          </a:p>
          <a:p>
            <a:pPr marL="621792" lvl="1" eaLnBrk="1" fontAlgn="auto" hangingPunct="1">
              <a:spcBef>
                <a:spcPts val="324"/>
              </a:spcBef>
              <a:spcAft>
                <a:spcPts val="0"/>
              </a:spcAft>
              <a:buFont typeface="Verdana"/>
              <a:buChar char="◦"/>
              <a:defRPr/>
            </a:pPr>
            <a:endParaRPr lang="en-US" dirty="0">
              <a:ea typeface="+mn-ea"/>
            </a:endParaRPr>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cs typeface="+mj-cs"/>
              </a:rPr>
              <a:t>Income Statement</a:t>
            </a:r>
            <a:endParaRPr lang="en-US" dirty="0">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Content Placeholder 1"/>
          <p:cNvSpPr>
            <a:spLocks noGrp="1"/>
          </p:cNvSpPr>
          <p:nvPr>
            <p:ph idx="1"/>
          </p:nvPr>
        </p:nvSpPr>
        <p:spPr/>
        <p:txBody>
          <a:bodyPr/>
          <a:lstStyle/>
          <a:p>
            <a:pPr eaLnBrk="1" hangingPunct="1"/>
            <a:r>
              <a:rPr lang="en-US" smtClean="0"/>
              <a:t>Components of cash flow</a:t>
            </a:r>
          </a:p>
          <a:p>
            <a:pPr lvl="1" eaLnBrk="1" hangingPunct="1"/>
            <a:r>
              <a:rPr lang="en-US" smtClean="0"/>
              <a:t>Operating activities</a:t>
            </a:r>
          </a:p>
          <a:p>
            <a:pPr lvl="1" eaLnBrk="1" hangingPunct="1"/>
            <a:r>
              <a:rPr lang="en-US" smtClean="0"/>
              <a:t>Investing activities</a:t>
            </a:r>
          </a:p>
          <a:p>
            <a:pPr lvl="1" eaLnBrk="1" hangingPunct="1"/>
            <a:r>
              <a:rPr lang="en-US" smtClean="0"/>
              <a:t>Financing activities</a:t>
            </a:r>
          </a:p>
          <a:p>
            <a:pPr eaLnBrk="1" hangingPunct="1"/>
            <a:r>
              <a:rPr lang="en-US" smtClean="0"/>
              <a:t>Adjusting entries</a:t>
            </a:r>
          </a:p>
          <a:p>
            <a:pPr lvl="1" eaLnBrk="1" hangingPunct="1"/>
            <a:r>
              <a:rPr lang="en-US" smtClean="0"/>
              <a:t>Cash receipts versus revenues</a:t>
            </a:r>
          </a:p>
          <a:p>
            <a:pPr lvl="1" eaLnBrk="1" hangingPunct="1"/>
            <a:r>
              <a:rPr lang="en-US" smtClean="0"/>
              <a:t>Cash expenditures versus expenses </a:t>
            </a:r>
          </a:p>
          <a:p>
            <a:pPr eaLnBrk="1" hangingPunct="1"/>
            <a:r>
              <a:rPr lang="en-US" smtClean="0"/>
              <a:t>Why accrual?</a:t>
            </a:r>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cs typeface="+mj-cs"/>
              </a:rPr>
              <a:t>Accrual versus cash accounting</a:t>
            </a:r>
            <a:endParaRPr lang="en-US" dirty="0">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en-US" dirty="0" smtClean="0">
                <a:ea typeface="+mn-ea"/>
                <a:cs typeface="+mn-cs"/>
              </a:rPr>
              <a:t>When do we recognize revenue</a:t>
            </a:r>
          </a:p>
          <a:p>
            <a:pPr marL="621792" lvl="1" eaLnBrk="1" fontAlgn="auto" hangingPunct="1">
              <a:spcBef>
                <a:spcPts val="324"/>
              </a:spcBef>
              <a:spcAft>
                <a:spcPts val="0"/>
              </a:spcAft>
              <a:buFont typeface="Verdana"/>
              <a:buChar char="◦"/>
              <a:defRPr/>
            </a:pPr>
            <a:r>
              <a:rPr lang="en-US" dirty="0" smtClean="0">
                <a:ea typeface="+mn-ea"/>
              </a:rPr>
              <a:t>Earned</a:t>
            </a:r>
          </a:p>
          <a:p>
            <a:pPr marL="621792" lvl="1" eaLnBrk="1" fontAlgn="auto" hangingPunct="1">
              <a:spcBef>
                <a:spcPts val="324"/>
              </a:spcBef>
              <a:spcAft>
                <a:spcPts val="0"/>
              </a:spcAft>
              <a:buFont typeface="Verdana"/>
              <a:buChar char="◦"/>
              <a:defRPr/>
            </a:pPr>
            <a:r>
              <a:rPr lang="en-US" dirty="0" smtClean="0">
                <a:ea typeface="+mn-ea"/>
              </a:rPr>
              <a:t>Realized or realizable</a:t>
            </a:r>
          </a:p>
          <a:p>
            <a:pPr marL="365760" indent="-256032" eaLnBrk="1" fontAlgn="auto" hangingPunct="1">
              <a:spcAft>
                <a:spcPts val="0"/>
              </a:spcAft>
              <a:buFont typeface="Wingdings 3"/>
              <a:buChar char=""/>
              <a:defRPr/>
            </a:pPr>
            <a:r>
              <a:rPr lang="en-US" dirty="0" smtClean="0">
                <a:ea typeface="+mn-ea"/>
                <a:cs typeface="+mn-cs"/>
              </a:rPr>
              <a:t>When do we recognize expenses</a:t>
            </a:r>
          </a:p>
          <a:p>
            <a:pPr marL="621792" lvl="1" eaLnBrk="1" fontAlgn="auto" hangingPunct="1">
              <a:spcBef>
                <a:spcPts val="324"/>
              </a:spcBef>
              <a:spcAft>
                <a:spcPts val="0"/>
              </a:spcAft>
              <a:buFont typeface="Verdana"/>
              <a:buChar char="◦"/>
              <a:defRPr/>
            </a:pPr>
            <a:r>
              <a:rPr lang="en-US" dirty="0" smtClean="0">
                <a:ea typeface="+mn-ea"/>
              </a:rPr>
              <a:t>Matching efforts and accomplishments</a:t>
            </a:r>
          </a:p>
          <a:p>
            <a:pPr marL="621792" lvl="1" eaLnBrk="1" fontAlgn="auto" hangingPunct="1">
              <a:spcBef>
                <a:spcPts val="324"/>
              </a:spcBef>
              <a:spcAft>
                <a:spcPts val="0"/>
              </a:spcAft>
              <a:buFont typeface="Verdana"/>
              <a:buChar char="◦"/>
              <a:defRPr/>
            </a:pPr>
            <a:r>
              <a:rPr lang="en-US" dirty="0" smtClean="0">
                <a:ea typeface="+mn-ea"/>
              </a:rPr>
              <a:t>Expensing versus capitalizing</a:t>
            </a:r>
          </a:p>
          <a:p>
            <a:pPr marL="365760" indent="-256032" eaLnBrk="1" fontAlgn="auto" hangingPunct="1">
              <a:spcAft>
                <a:spcPts val="0"/>
              </a:spcAft>
              <a:buFont typeface="Wingdings 3"/>
              <a:buChar char=""/>
              <a:defRPr/>
            </a:pPr>
            <a:r>
              <a:rPr lang="en-US" dirty="0" smtClean="0">
                <a:ea typeface="+mn-ea"/>
                <a:cs typeface="+mn-cs"/>
              </a:rPr>
              <a:t>Sales – COGS = Gross profit/gross margin</a:t>
            </a:r>
          </a:p>
          <a:p>
            <a:pPr marL="365760" indent="-256032" eaLnBrk="1" fontAlgn="auto" hangingPunct="1">
              <a:spcAft>
                <a:spcPts val="0"/>
              </a:spcAft>
              <a:buFont typeface="Wingdings 3"/>
              <a:buChar char=""/>
              <a:defRPr/>
            </a:pPr>
            <a:r>
              <a:rPr lang="en-US" dirty="0" smtClean="0">
                <a:ea typeface="+mn-ea"/>
                <a:cs typeface="+mn-cs"/>
              </a:rPr>
              <a:t>Beginning inventory + purchases – ending inventory = COGS</a:t>
            </a:r>
          </a:p>
          <a:p>
            <a:pPr marL="621792" lvl="1" eaLnBrk="1" fontAlgn="auto" hangingPunct="1">
              <a:spcBef>
                <a:spcPts val="324"/>
              </a:spcBef>
              <a:spcAft>
                <a:spcPts val="0"/>
              </a:spcAft>
              <a:buFont typeface="Verdana"/>
              <a:buChar char="◦"/>
              <a:defRPr/>
            </a:pPr>
            <a:r>
              <a:rPr lang="en-US" dirty="0" smtClean="0">
                <a:ea typeface="+mn-ea"/>
              </a:rPr>
              <a:t>Beginning inventory + purchases = GAFS</a:t>
            </a:r>
          </a:p>
          <a:p>
            <a:pPr marL="621792" lvl="1" eaLnBrk="1" fontAlgn="auto" hangingPunct="1">
              <a:spcBef>
                <a:spcPts val="324"/>
              </a:spcBef>
              <a:spcAft>
                <a:spcPts val="0"/>
              </a:spcAft>
              <a:buFont typeface="Verdana"/>
              <a:buChar char="◦"/>
              <a:defRPr/>
            </a:pPr>
            <a:r>
              <a:rPr lang="en-US" dirty="0" smtClean="0">
                <a:ea typeface="+mn-ea"/>
              </a:rPr>
              <a:t>COGS + ending inventory = GAFS</a:t>
            </a:r>
            <a:endParaRPr lang="en-US" dirty="0">
              <a:ea typeface="+mn-ea"/>
            </a:endParaRPr>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cs typeface="+mj-cs"/>
              </a:rPr>
              <a:t>Understand relationships</a:t>
            </a:r>
            <a:endParaRPr lang="en-US" dirty="0">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Content Placeholder 1"/>
          <p:cNvSpPr>
            <a:spLocks noGrp="1"/>
          </p:cNvSpPr>
          <p:nvPr>
            <p:ph idx="1"/>
          </p:nvPr>
        </p:nvSpPr>
        <p:spPr/>
        <p:txBody>
          <a:bodyPr/>
          <a:lstStyle/>
          <a:p>
            <a:pPr eaLnBrk="1" hangingPunct="1"/>
            <a:r>
              <a:rPr lang="en-US" smtClean="0"/>
              <a:t>Measurement attributes</a:t>
            </a:r>
          </a:p>
          <a:p>
            <a:pPr lvl="1" eaLnBrk="1" hangingPunct="1"/>
            <a:r>
              <a:rPr lang="en-US" smtClean="0"/>
              <a:t>Historical cost/book value</a:t>
            </a:r>
          </a:p>
          <a:p>
            <a:pPr lvl="1" eaLnBrk="1" hangingPunct="1"/>
            <a:r>
              <a:rPr lang="en-US" smtClean="0"/>
              <a:t>Market Value</a:t>
            </a:r>
          </a:p>
          <a:p>
            <a:pPr lvl="2" eaLnBrk="1" hangingPunct="1"/>
            <a:r>
              <a:rPr lang="en-US" smtClean="0"/>
              <a:t>Replacement cost/fair value/fair market value</a:t>
            </a:r>
          </a:p>
          <a:p>
            <a:pPr lvl="2" eaLnBrk="1" hangingPunct="1"/>
            <a:r>
              <a:rPr lang="en-US" smtClean="0"/>
              <a:t>Net Realizable value</a:t>
            </a:r>
          </a:p>
          <a:p>
            <a:pPr lvl="2" eaLnBrk="1" hangingPunct="1"/>
            <a:r>
              <a:rPr lang="en-US" smtClean="0"/>
              <a:t>Present value of expected cash flows</a:t>
            </a:r>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cs typeface="+mj-cs"/>
              </a:rPr>
              <a:t>Understanding relationships</a:t>
            </a:r>
            <a:endParaRPr lang="en-US" dirty="0">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Content Placeholder 1"/>
          <p:cNvSpPr>
            <a:spLocks noGrp="1"/>
          </p:cNvSpPr>
          <p:nvPr>
            <p:ph idx="1"/>
          </p:nvPr>
        </p:nvSpPr>
        <p:spPr/>
        <p:txBody>
          <a:bodyPr/>
          <a:lstStyle/>
          <a:p>
            <a:pPr eaLnBrk="1" hangingPunct="1"/>
            <a:r>
              <a:rPr lang="en-US" smtClean="0"/>
              <a:t>Conceptual framework – pp. 22-23</a:t>
            </a:r>
          </a:p>
          <a:p>
            <a:pPr eaLnBrk="1" hangingPunct="1"/>
            <a:r>
              <a:rPr lang="en-US" smtClean="0"/>
              <a:t>Where did we spend the most time in each chapter?</a:t>
            </a:r>
          </a:p>
          <a:p>
            <a:pPr eaLnBrk="1" hangingPunct="1"/>
            <a:r>
              <a:rPr lang="en-US" smtClean="0"/>
              <a:t>Think about the economic transactions and what is happening.  How do incorporate that information into the financial statements?</a:t>
            </a:r>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cs typeface="+mj-cs"/>
              </a:rPr>
              <a:t>Also review</a:t>
            </a:r>
            <a:endParaRPr lang="en-US" dirty="0">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3.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4.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Concourse</Template>
  <TotalTime>180</TotalTime>
  <Words>420</Words>
  <Application>Microsoft Office PowerPoint</Application>
  <PresentationFormat>On-screen Show (4:3)</PresentationFormat>
  <Paragraphs>69</Paragraphs>
  <Slides>10</Slides>
  <Notes>3</Notes>
  <HiddenSlides>0</HiddenSlides>
  <MMClips>0</MMClips>
  <ScaleCrop>false</ScaleCrop>
  <HeadingPairs>
    <vt:vector size="6" baseType="variant">
      <vt:variant>
        <vt:lpstr>Fonts Used</vt:lpstr>
      </vt:variant>
      <vt:variant>
        <vt:i4>7</vt:i4>
      </vt:variant>
      <vt:variant>
        <vt:lpstr>Design Template</vt:lpstr>
      </vt:variant>
      <vt:variant>
        <vt:i4>1</vt:i4>
      </vt:variant>
      <vt:variant>
        <vt:lpstr>Slide Titles</vt:lpstr>
      </vt:variant>
      <vt:variant>
        <vt:i4>10</vt:i4>
      </vt:variant>
    </vt:vector>
  </HeadingPairs>
  <TitlesOfParts>
    <vt:vector size="18" baseType="lpstr">
      <vt:lpstr>Arial</vt:lpstr>
      <vt:lpstr>ＭＳ Ｐゴシック</vt:lpstr>
      <vt:lpstr>Lucida Sans Unicode</vt:lpstr>
      <vt:lpstr>Wingdings 3</vt:lpstr>
      <vt:lpstr>Verdana</vt:lpstr>
      <vt:lpstr>Wingdings 2</vt:lpstr>
      <vt:lpstr>Calibri</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dc:title>
  <dc:creator>jnkarc01</dc:creator>
  <cp:lastModifiedBy>Jake  Ellis</cp:lastModifiedBy>
  <cp:revision>14</cp:revision>
  <dcterms:created xsi:type="dcterms:W3CDTF">2011-04-20T15:59:15Z</dcterms:created>
  <dcterms:modified xsi:type="dcterms:W3CDTF">2011-04-22T03:58:34Z</dcterms:modified>
</cp:coreProperties>
</file>