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57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56" autoAdjust="0"/>
  </p:normalViewPr>
  <p:slideViewPr>
    <p:cSldViewPr>
      <p:cViewPr>
        <p:scale>
          <a:sx n="220" d="100"/>
          <a:sy n="220" d="100"/>
        </p:scale>
        <p:origin x="3492" y="3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BF80-67BE-4EF1-A9D0-8DFDEB267760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54AA1-CB31-4D2B-BFF8-2057444A3D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409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54AA1-CB31-4D2B-BFF8-2057444A3D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Kelsi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54AA1-CB31-4D2B-BFF8-2057444A3D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Leslie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54AA1-CB31-4D2B-BFF8-2057444A3D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54AA1-CB31-4D2B-BFF8-2057444A3D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54AA1-CB31-4D2B-BFF8-2057444A3D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B8AB9FA-060C-4C26-8630-4B268C746DA0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LUL Youth Development and Education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Team 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Current System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Issues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Business Requirements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Business Values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Next Step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43568"/>
            <a:ext cx="8183880" cy="1051560"/>
          </a:xfrm>
        </p:spPr>
        <p:txBody>
          <a:bodyPr>
            <a:noAutofit/>
          </a:bodyPr>
          <a:lstStyle/>
          <a:p>
            <a:r>
              <a:rPr lang="en-US" dirty="0" smtClean="0"/>
              <a:t>Current System </a:t>
            </a:r>
            <a:br>
              <a:rPr lang="en-US" dirty="0" smtClean="0"/>
            </a:br>
            <a:r>
              <a:rPr lang="en-US" dirty="0" smtClean="0"/>
              <a:t>State (“As-is”)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5906294" y="876300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9144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" dirty="0" smtClean="0"/>
              <a:t>[Maintain a Program]</a:t>
            </a:r>
          </a:p>
        </p:txBody>
      </p:sp>
      <p:cxnSp>
        <p:nvCxnSpPr>
          <p:cNvPr id="1069" name="Straight Connector 1068"/>
          <p:cNvCxnSpPr/>
          <p:nvPr/>
        </p:nvCxnSpPr>
        <p:spPr>
          <a:xfrm flipV="1">
            <a:off x="6172200" y="1143000"/>
            <a:ext cx="762000" cy="1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/>
          <p:cNvCxnSpPr/>
          <p:nvPr/>
        </p:nvCxnSpPr>
        <p:spPr>
          <a:xfrm rot="5400000">
            <a:off x="6781800" y="1295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Arrow Connector 1074"/>
          <p:cNvCxnSpPr/>
          <p:nvPr/>
        </p:nvCxnSpPr>
        <p:spPr>
          <a:xfrm rot="10800000">
            <a:off x="6400800" y="1447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/>
          <p:cNvCxnSpPr/>
          <p:nvPr/>
        </p:nvCxnSpPr>
        <p:spPr>
          <a:xfrm rot="5400000">
            <a:off x="4953000" y="1295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Arrow Connector 1080"/>
          <p:cNvCxnSpPr/>
          <p:nvPr/>
        </p:nvCxnSpPr>
        <p:spPr>
          <a:xfrm flipV="1">
            <a:off x="5105400" y="1447800"/>
            <a:ext cx="533400" cy="5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TextBox 1090"/>
          <p:cNvSpPr txBox="1"/>
          <p:nvPr/>
        </p:nvSpPr>
        <p:spPr>
          <a:xfrm>
            <a:off x="5029200" y="9144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dirty="0" smtClean="0"/>
              <a:t>[Design a Program]</a:t>
            </a:r>
          </a:p>
        </p:txBody>
      </p:sp>
      <p:cxnSp>
        <p:nvCxnSpPr>
          <p:cNvPr id="1101" name="Straight Connector 1100"/>
          <p:cNvCxnSpPr>
            <a:stCxn id="9" idx="3"/>
          </p:cNvCxnSpPr>
          <p:nvPr/>
        </p:nvCxnSpPr>
        <p:spPr>
          <a:xfrm flipV="1">
            <a:off x="6172200" y="762001"/>
            <a:ext cx="463120" cy="3760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" name="Folded Corner 1098"/>
          <p:cNvSpPr/>
          <p:nvPr/>
        </p:nvSpPr>
        <p:spPr>
          <a:xfrm>
            <a:off x="6477000" y="533400"/>
            <a:ext cx="609600" cy="304800"/>
          </a:xfrm>
          <a:prstGeom prst="foldedCorner">
            <a:avLst>
              <a:gd name="adj" fmla="val 31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0" dirty="0" smtClean="0">
              <a:solidFill>
                <a:schemeClr val="tx1"/>
              </a:solidFill>
            </a:endParaRPr>
          </a:p>
          <a:p>
            <a:pPr algn="ctr"/>
            <a:r>
              <a:rPr lang="en-US" sz="550" dirty="0" smtClean="0">
                <a:solidFill>
                  <a:schemeClr val="tx1"/>
                </a:solidFill>
              </a:rPr>
              <a:t>Design or Maintain a Program</a:t>
            </a:r>
          </a:p>
        </p:txBody>
      </p:sp>
      <p:cxnSp>
        <p:nvCxnSpPr>
          <p:cNvPr id="32" name="Straight Connector 31"/>
          <p:cNvCxnSpPr>
            <a:stCxn id="9" idx="1"/>
          </p:cNvCxnSpPr>
          <p:nvPr/>
        </p:nvCxnSpPr>
        <p:spPr>
          <a:xfrm rot="10800000" flipV="1">
            <a:off x="5105400" y="1138034"/>
            <a:ext cx="762000" cy="4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8" idx="0"/>
          </p:cNvCxnSpPr>
          <p:nvPr/>
        </p:nvCxnSpPr>
        <p:spPr>
          <a:xfrm rot="5400000">
            <a:off x="5943600" y="16764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86400" y="1752600"/>
            <a:ext cx="1066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" dirty="0" smtClean="0"/>
              <a:t>[Receive Grant Money]</a:t>
            </a:r>
            <a:endParaRPr lang="en-US" sz="550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5906294" y="2018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2"/>
          </p:cNvCxnSpPr>
          <p:nvPr/>
        </p:nvCxnSpPr>
        <p:spPr>
          <a:xfrm rot="5400000">
            <a:off x="5867400" y="2438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410200" y="2133600"/>
            <a:ext cx="12192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" dirty="0" smtClean="0">
                <a:solidFill>
                  <a:schemeClr val="tx1"/>
                </a:solidFill>
              </a:rPr>
              <a:t>Establish Benchmarks</a:t>
            </a:r>
            <a:endParaRPr lang="en-US" sz="55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5905897" y="2933303"/>
            <a:ext cx="2286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3"/>
            <a:endCxn id="46" idx="1"/>
          </p:cNvCxnSpPr>
          <p:nvPr/>
        </p:nvCxnSpPr>
        <p:spPr>
          <a:xfrm flipV="1">
            <a:off x="6172200" y="2933700"/>
            <a:ext cx="533400" cy="2617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lded Corner 45"/>
          <p:cNvSpPr/>
          <p:nvPr/>
        </p:nvSpPr>
        <p:spPr>
          <a:xfrm>
            <a:off x="6705600" y="2743200"/>
            <a:ext cx="685800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" dirty="0" smtClean="0">
                <a:solidFill>
                  <a:schemeClr val="tx1"/>
                </a:solidFill>
              </a:rPr>
              <a:t>New or Existing Participant</a:t>
            </a:r>
          </a:p>
        </p:txBody>
      </p:sp>
      <p:sp>
        <p:nvSpPr>
          <p:cNvPr id="3" name="Flowchart: Connector 2"/>
          <p:cNvSpPr/>
          <p:nvPr/>
        </p:nvSpPr>
        <p:spPr>
          <a:xfrm>
            <a:off x="5867400" y="533400"/>
            <a:ext cx="304800" cy="2286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0"/>
          </a:p>
        </p:txBody>
      </p:sp>
      <p:sp>
        <p:nvSpPr>
          <p:cNvPr id="9" name="Flowchart: Decision 8"/>
          <p:cNvSpPr/>
          <p:nvPr/>
        </p:nvSpPr>
        <p:spPr>
          <a:xfrm>
            <a:off x="5867400" y="990600"/>
            <a:ext cx="304800" cy="2948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0"/>
          </a:p>
        </p:txBody>
      </p:sp>
      <p:sp>
        <p:nvSpPr>
          <p:cNvPr id="1084" name="Flowchart: Alternate Process 1083"/>
          <p:cNvSpPr/>
          <p:nvPr/>
        </p:nvSpPr>
        <p:spPr>
          <a:xfrm>
            <a:off x="5715000" y="1371600"/>
            <a:ext cx="609600" cy="228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" dirty="0" smtClean="0">
                <a:solidFill>
                  <a:schemeClr val="tx1"/>
                </a:solidFill>
              </a:rPr>
              <a:t>Apply for Grant</a:t>
            </a:r>
          </a:p>
        </p:txBody>
      </p:sp>
      <p:cxnSp>
        <p:nvCxnSpPr>
          <p:cNvPr id="70" name="Straight Connector 69"/>
          <p:cNvCxnSpPr>
            <a:stCxn id="42" idx="2"/>
          </p:cNvCxnSpPr>
          <p:nvPr/>
        </p:nvCxnSpPr>
        <p:spPr>
          <a:xfrm rot="16200000" flipH="1">
            <a:off x="6091034" y="3271633"/>
            <a:ext cx="86135" cy="22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19800" y="33528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" dirty="0" smtClean="0"/>
              <a:t>[New Participant]</a:t>
            </a:r>
            <a:endParaRPr lang="en-US" sz="55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553200" y="35814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781800" y="3657600"/>
            <a:ext cx="685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" dirty="0" smtClean="0">
                <a:solidFill>
                  <a:schemeClr val="tx1"/>
                </a:solidFill>
              </a:rPr>
              <a:t>Enroll New Participant</a:t>
            </a:r>
            <a:endParaRPr lang="en-US" sz="550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>
            <a:stCxn id="42" idx="2"/>
          </p:cNvCxnSpPr>
          <p:nvPr/>
        </p:nvCxnSpPr>
        <p:spPr>
          <a:xfrm rot="5400000">
            <a:off x="5862433" y="3347834"/>
            <a:ext cx="162335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334000" y="34290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" dirty="0" smtClean="0"/>
              <a:t>[Existing Participant]</a:t>
            </a:r>
            <a:endParaRPr lang="en-US" sz="550" dirty="0"/>
          </a:p>
        </p:txBody>
      </p:sp>
      <p:sp>
        <p:nvSpPr>
          <p:cNvPr id="42" name="Flowchart: Decision 41"/>
          <p:cNvSpPr/>
          <p:nvPr/>
        </p:nvSpPr>
        <p:spPr>
          <a:xfrm>
            <a:off x="5867400" y="3048000"/>
            <a:ext cx="304800" cy="2948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0"/>
          </a:p>
        </p:txBody>
      </p:sp>
      <p:cxnSp>
        <p:nvCxnSpPr>
          <p:cNvPr id="93" name="Straight Arrow Connector 92"/>
          <p:cNvCxnSpPr/>
          <p:nvPr/>
        </p:nvCxnSpPr>
        <p:spPr>
          <a:xfrm rot="5400000">
            <a:off x="5524501" y="3695699"/>
            <a:ext cx="228599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1" idx="1"/>
            <a:endCxn id="95" idx="3"/>
          </p:cNvCxnSpPr>
          <p:nvPr/>
        </p:nvCxnSpPr>
        <p:spPr>
          <a:xfrm rot="10800000" flipV="1">
            <a:off x="5943600" y="38100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5400000">
            <a:off x="5449094" y="4304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5257800" y="3886200"/>
            <a:ext cx="685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" dirty="0" smtClean="0">
                <a:solidFill>
                  <a:schemeClr val="tx1"/>
                </a:solidFill>
              </a:rPr>
              <a:t>Begin Program</a:t>
            </a:r>
            <a:endParaRPr lang="en-US" sz="5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86400" y="2590800"/>
            <a:ext cx="1066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" dirty="0" smtClean="0">
                <a:solidFill>
                  <a:schemeClr val="tx1"/>
                </a:solidFill>
              </a:rPr>
              <a:t>Generate Enrollment for Program</a:t>
            </a:r>
          </a:p>
        </p:txBody>
      </p:sp>
      <p:cxnSp>
        <p:nvCxnSpPr>
          <p:cNvPr id="146" name="Straight Arrow Connector 145"/>
          <p:cNvCxnSpPr/>
          <p:nvPr/>
        </p:nvCxnSpPr>
        <p:spPr>
          <a:xfrm rot="5400000">
            <a:off x="5449094" y="4761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4724400" y="44196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" dirty="0" smtClean="0">
                <a:solidFill>
                  <a:schemeClr val="tx1"/>
                </a:solidFill>
              </a:rPr>
              <a:t>Program Coordinators Enter Attendance into Excel (Manually)</a:t>
            </a:r>
            <a:endParaRPr lang="en-US" sz="55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147" idx="2"/>
          </p:cNvCxnSpPr>
          <p:nvPr/>
        </p:nvCxnSpPr>
        <p:spPr>
          <a:xfrm rot="5400000">
            <a:off x="5448300" y="5143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4572000" y="4876800"/>
            <a:ext cx="19812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" dirty="0" smtClean="0">
                <a:solidFill>
                  <a:schemeClr val="tx1"/>
                </a:solidFill>
              </a:rPr>
              <a:t>Excel Reports Emailed to </a:t>
            </a:r>
            <a:r>
              <a:rPr lang="en-US" sz="550" dirty="0" err="1" smtClean="0">
                <a:solidFill>
                  <a:schemeClr val="tx1"/>
                </a:solidFill>
              </a:rPr>
              <a:t>Imani</a:t>
            </a:r>
            <a:r>
              <a:rPr lang="en-US" sz="550" dirty="0" smtClean="0">
                <a:solidFill>
                  <a:schemeClr val="tx1"/>
                </a:solidFill>
              </a:rPr>
              <a:t> Muhammad</a:t>
            </a:r>
            <a:endParaRPr lang="en-US" sz="550" dirty="0">
              <a:solidFill>
                <a:schemeClr val="tx1"/>
              </a:solidFill>
            </a:endParaRPr>
          </a:p>
        </p:txBody>
      </p:sp>
      <p:cxnSp>
        <p:nvCxnSpPr>
          <p:cNvPr id="152" name="Straight Arrow Connector 151"/>
          <p:cNvCxnSpPr>
            <a:stCxn id="150" idx="2"/>
          </p:cNvCxnSpPr>
          <p:nvPr/>
        </p:nvCxnSpPr>
        <p:spPr>
          <a:xfrm rot="5400000">
            <a:off x="5448300" y="56007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3" idx="2"/>
          </p:cNvCxnSpPr>
          <p:nvPr/>
        </p:nvCxnSpPr>
        <p:spPr>
          <a:xfrm rot="5400000">
            <a:off x="5448300" y="605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64" idx="2"/>
          </p:cNvCxnSpPr>
          <p:nvPr/>
        </p:nvCxnSpPr>
        <p:spPr>
          <a:xfrm rot="5400000">
            <a:off x="5448300" y="6438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Connector 166"/>
          <p:cNvSpPr/>
          <p:nvPr/>
        </p:nvSpPr>
        <p:spPr>
          <a:xfrm>
            <a:off x="5410200" y="6553200"/>
            <a:ext cx="3048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/>
          <p:cNvSpPr/>
          <p:nvPr/>
        </p:nvSpPr>
        <p:spPr>
          <a:xfrm>
            <a:off x="4876800" y="5715000"/>
            <a:ext cx="1371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" dirty="0" smtClean="0">
                <a:solidFill>
                  <a:schemeClr val="tx1"/>
                </a:solidFill>
              </a:rPr>
              <a:t>Email Updated Excel Reports back to Program Coordinators</a:t>
            </a:r>
            <a:endParaRPr lang="en-US" sz="550" dirty="0">
              <a:solidFill>
                <a:schemeClr val="tx1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4800600" y="5257800"/>
            <a:ext cx="1524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" dirty="0" smtClean="0">
                <a:solidFill>
                  <a:schemeClr val="tx1"/>
                </a:solidFill>
              </a:rPr>
              <a:t>Numbers Entered into Program Services Report (Manually)</a:t>
            </a:r>
            <a:endParaRPr lang="en-US" sz="550" dirty="0">
              <a:solidFill>
                <a:schemeClr val="tx1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4267200" y="6172200"/>
            <a:ext cx="25908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" dirty="0" smtClean="0">
                <a:solidFill>
                  <a:schemeClr val="tx1"/>
                </a:solidFill>
              </a:rPr>
              <a:t>Send Reports to Board of Directors, Potential, and Existing Donors</a:t>
            </a:r>
            <a:endParaRPr lang="en-US" sz="5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91" grpId="0"/>
      <p:bldP spid="1099" grpId="0" animBg="1"/>
      <p:bldP spid="18" grpId="0"/>
      <p:bldP spid="23" grpId="0" animBg="1"/>
      <p:bldP spid="46" grpId="0" animBg="1"/>
      <p:bldP spid="3" grpId="0" animBg="1"/>
      <p:bldP spid="9" grpId="0" animBg="1"/>
      <p:bldP spid="1084" grpId="0" animBg="1"/>
      <p:bldP spid="71" grpId="0"/>
      <p:bldP spid="81" grpId="0" animBg="1"/>
      <p:bldP spid="88" grpId="0"/>
      <p:bldP spid="42" grpId="0" animBg="1"/>
      <p:bldP spid="95" grpId="0" animBg="1"/>
      <p:bldP spid="27" grpId="0" animBg="1"/>
      <p:bldP spid="122" grpId="0" animBg="1"/>
      <p:bldP spid="147" grpId="0" animBg="1"/>
      <p:bldP spid="167" grpId="0" animBg="1"/>
      <p:bldP spid="153" grpId="0" animBg="1"/>
      <p:bldP spid="150" grpId="0" animBg="1"/>
      <p:bldP spid="1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Efficiency in reporting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Data input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Decentralized data storage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Retrieval of data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Inefficient use of time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Potential loss of grant funding (revenue)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Ineffective use of current IT resources</a:t>
            </a:r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Business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Produce user friendly reports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Store program information in centralized location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Smooth transition from data input to output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Produce reports from consolidated data upon user’s requests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Business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91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Increase Grant Funding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Develop new programs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Better use of IT infrastructure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More efficient use of time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Better process for tracking program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Reduced manual data 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Current System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Issues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Business Requirements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Business Values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The Next Step…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Analyze various risk factors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Consider how to implement new system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Complete Feasibility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Refine “To-Be” system process flows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281</TotalTime>
  <Words>240</Words>
  <Application>Microsoft Office PowerPoint</Application>
  <PresentationFormat>On-screen Show (4:3)</PresentationFormat>
  <Paragraphs>70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LUL Youth Development and Education Project</vt:lpstr>
      <vt:lpstr>Overview</vt:lpstr>
      <vt:lpstr>Current System  State (“As-is”)</vt:lpstr>
      <vt:lpstr>Issues</vt:lpstr>
      <vt:lpstr>Business Requirements</vt:lpstr>
      <vt:lpstr>Business Values</vt:lpstr>
      <vt:lpstr>Recap</vt:lpstr>
      <vt:lpstr>The Next Step…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LimiTeD</dc:creator>
  <cp:lastModifiedBy>Kelsi</cp:lastModifiedBy>
  <cp:revision>66</cp:revision>
  <dcterms:created xsi:type="dcterms:W3CDTF">2011-01-28T13:01:57Z</dcterms:created>
  <dcterms:modified xsi:type="dcterms:W3CDTF">2011-01-30T20:20:26Z</dcterms:modified>
</cp:coreProperties>
</file>