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9" r:id="rId6"/>
    <p:sldId id="267" r:id="rId7"/>
    <p:sldId id="268" r:id="rId8"/>
    <p:sldId id="266" r:id="rId9"/>
    <p:sldId id="265" r:id="rId10"/>
    <p:sldId id="257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8100" autoAdjust="0"/>
  </p:normalViewPr>
  <p:slideViewPr>
    <p:cSldViewPr>
      <p:cViewPr>
        <p:scale>
          <a:sx n="60" d="100"/>
          <a:sy n="60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wachs2412:Desktop:CIS320:Full%20Economic%20Feasibility%20I2-1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4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Break-Even Point</a:t>
            </a:r>
          </a:p>
        </c:rich>
      </c:tx>
      <c:layout>
        <c:manualLayout>
          <c:xMode val="edge"/>
          <c:yMode val="edge"/>
          <c:x val="0.36363636363636404"/>
          <c:y val="3.5830763090097605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21157024793388399"/>
          <c:y val="0.234528060311578"/>
          <c:w val="0.73057851239669414"/>
          <c:h val="0.50488679650409207"/>
        </c:manualLayout>
      </c:layout>
      <c:lineChart>
        <c:grouping val="standard"/>
        <c:ser>
          <c:idx val="0"/>
          <c:order val="0"/>
          <c:tx>
            <c:v>Benefits</c:v>
          </c:tx>
          <c:spPr>
            <a:ln w="12700">
              <a:solidFill>
                <a:srgbClr val="00009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90"/>
              </a:solidFill>
              <a:ln>
                <a:solidFill>
                  <a:srgbClr val="000090"/>
                </a:solidFill>
                <a:prstDash val="solid"/>
              </a:ln>
            </c:spPr>
          </c:marker>
          <c:cat>
            <c:numLit>
              <c:formatCode>General</c:formatCode>
              <c:ptCount val="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</c:numLit>
          </c:cat>
          <c:val>
            <c:numRef>
              <c:f>'Conservative-Summary'!$B$7:$G$7</c:f>
              <c:numCache>
                <c:formatCode>"$"#,##0</c:formatCode>
                <c:ptCount val="6"/>
                <c:pt idx="0">
                  <c:v>0</c:v>
                </c:pt>
                <c:pt idx="1">
                  <c:v>23448.943396226416</c:v>
                </c:pt>
                <c:pt idx="2">
                  <c:v>46234.237451050183</c:v>
                </c:pt>
                <c:pt idx="3">
                  <c:v>68374.6646930016</c:v>
                </c:pt>
                <c:pt idx="4">
                  <c:v>89888.476069614757</c:v>
                </c:pt>
                <c:pt idx="5">
                  <c:v>110793.40599217279</c:v>
                </c:pt>
              </c:numCache>
            </c:numRef>
          </c:val>
        </c:ser>
        <c:ser>
          <c:idx val="1"/>
          <c:order val="1"/>
          <c:tx>
            <c:v>Costs</c:v>
          </c:tx>
          <c:spPr>
            <a:ln w="12700">
              <a:solidFill>
                <a:srgbClr val="006411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6411"/>
              </a:solidFill>
              <a:ln>
                <a:solidFill>
                  <a:srgbClr val="006411"/>
                </a:solidFill>
                <a:prstDash val="solid"/>
              </a:ln>
            </c:spPr>
          </c:marker>
          <c:cat>
            <c:numLit>
              <c:formatCode>General</c:formatCode>
              <c:ptCount val="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</c:numLit>
          </c:cat>
          <c:val>
            <c:numRef>
              <c:f>'Conservative-Summary'!$B$14:$G$14</c:f>
              <c:numCache>
                <c:formatCode>"$"#,##0</c:formatCode>
                <c:ptCount val="6"/>
                <c:pt idx="0">
                  <c:v>2137</c:v>
                </c:pt>
                <c:pt idx="1">
                  <c:v>2137</c:v>
                </c:pt>
                <c:pt idx="2">
                  <c:v>2137</c:v>
                </c:pt>
                <c:pt idx="3">
                  <c:v>2137</c:v>
                </c:pt>
                <c:pt idx="4">
                  <c:v>2137</c:v>
                </c:pt>
                <c:pt idx="5">
                  <c:v>2137</c:v>
                </c:pt>
              </c:numCache>
            </c:numRef>
          </c:val>
        </c:ser>
        <c:dLbls/>
        <c:marker val="1"/>
        <c:axId val="75322496"/>
        <c:axId val="75324416"/>
      </c:lineChart>
      <c:catAx>
        <c:axId val="75322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4380161135564109"/>
              <c:y val="0.8566787619289519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324416"/>
        <c:crosses val="autoZero"/>
        <c:auto val="1"/>
        <c:lblAlgn val="ctr"/>
        <c:lblOffset val="100"/>
        <c:tickLblSkip val="1"/>
        <c:tickMarkSkip val="1"/>
      </c:catAx>
      <c:valAx>
        <c:axId val="7532441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Dollars</a:t>
                </a:r>
              </a:p>
            </c:rich>
          </c:tx>
          <c:layout>
            <c:manualLayout>
              <c:xMode val="edge"/>
              <c:yMode val="edge"/>
              <c:x val="2.644633637429751E-2"/>
              <c:y val="0.38762291810297911"/>
            </c:manualLayout>
          </c:layout>
          <c:spPr>
            <a:noFill/>
            <a:ln w="25400">
              <a:noFill/>
            </a:ln>
          </c:spPr>
        </c:title>
        <c:numFmt formatCode="&quot;$&quot;#,##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532249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172162232138824"/>
          <c:y val="0.83871149170869808"/>
          <c:w val="0.15280464216634404"/>
          <c:h val="0.1474658006458870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3905E-F327-492B-88F7-1D6DE2B026F4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40C5-5010-4BA9-9F5D-2E877E7DA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BF80-67BE-4EF1-A9D0-8DFDEB26776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54AA1-CB31-4D2B-BFF8-2057444A3D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09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Kelli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6 hours could be used to contact additional potential donors and generate additional revenue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Centralizing data causes instantaneous retrieval of data.  Time can be focused on generating donations.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Paper (Two boxes per month @ 37.99 per box)  AND Toner (Two cartridges per month @ $100 per cartridge)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54AA1-CB31-4D2B-BFF8-2057444A3D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8AB9FA-060C-4C26-8630-4B268C746DA0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9C12FE-85F8-4D73-ADF5-0253C6B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LUL Youth Development and Education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Business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of </a:t>
            </a:r>
            <a:r>
              <a:rPr lang="en-US" dirty="0" smtClean="0"/>
              <a:t>time: Reduced manual data processing </a:t>
            </a:r>
            <a:r>
              <a:rPr lang="en-US" dirty="0" smtClean="0"/>
              <a:t>(could spend </a:t>
            </a:r>
            <a:r>
              <a:rPr lang="en-US" dirty="0"/>
              <a:t>additional 7-8 hrs per week trying to generate donations)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Increase Grant </a:t>
            </a:r>
            <a:r>
              <a:rPr lang="en-US" dirty="0" smtClean="0"/>
              <a:t>Funding due to better process for tracking program data </a:t>
            </a:r>
            <a:r>
              <a:rPr lang="en-US" dirty="0" smtClean="0"/>
              <a:t>(may generate $24,000 additional grants)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 new programs (may create 1-2 additional programs)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Utilization of resources (could save $828/yr on paper and toner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Current vs. To-Be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Areas of Opportunity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Feasibility Analysis (Economic, Technical, Organizational)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Prototypes (Mockup Forms)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</a:t>
            </a:r>
            <a:r>
              <a:rPr lang="en-US" dirty="0" smtClean="0"/>
              <a:t>Values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The Next Step…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Consider how to implement new system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Refine “To-Be” system process flows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In-depth analysis on initial architecture considerations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Team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Current vs. To-Be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Areas of Opportunity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Feasibility Analysis (Economic, Technical, Organizational)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Prototypes (Mockup Forms)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Business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Next Step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As-Is </a:t>
            </a:r>
            <a:r>
              <a:rPr lang="en-US" dirty="0" err="1" smtClean="0"/>
              <a:t>vs</a:t>
            </a:r>
            <a:r>
              <a:rPr lang="en-US" dirty="0" smtClean="0"/>
              <a:t> To-Be System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rot="5400000">
            <a:off x="2172494" y="2475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828800" y="1905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Begin Program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rot="5400000">
            <a:off x="2248694" y="3161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1295400" y="2590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Program Coordinators Enter Attendance into Excel (Manually)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219200" y="3276600"/>
            <a:ext cx="22555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Excel Reports Emailed to </a:t>
            </a:r>
            <a:r>
              <a:rPr lang="en-US" sz="900" dirty="0" err="1" smtClean="0">
                <a:solidFill>
                  <a:schemeClr val="tx1"/>
                </a:solidFill>
              </a:rPr>
              <a:t>Imani</a:t>
            </a:r>
            <a:r>
              <a:rPr lang="en-US" sz="900" dirty="0" smtClean="0">
                <a:solidFill>
                  <a:schemeClr val="tx1"/>
                </a:solidFill>
              </a:rPr>
              <a:t> Muhammad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7" name="Flowchart: Connector 166"/>
          <p:cNvSpPr/>
          <p:nvPr/>
        </p:nvSpPr>
        <p:spPr>
          <a:xfrm>
            <a:off x="2209800" y="6400800"/>
            <a:ext cx="3048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1600200" y="4876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Email Updated Excel Reports back to Program Coordinators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447800" y="40386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Numbers Entered into Program Services Report (Manually)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914400" y="57150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Send Reports to Board of Directors, Potential, and Existing Donors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" y="16764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As-Is:</a:t>
            </a:r>
            <a:endParaRPr lang="en-US" sz="22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210594" y="3885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0" idx="2"/>
          </p:cNvCxnSpPr>
          <p:nvPr/>
        </p:nvCxnSpPr>
        <p:spPr>
          <a:xfrm rot="5400000">
            <a:off x="2171700" y="4686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3" idx="2"/>
          </p:cNvCxnSpPr>
          <p:nvPr/>
        </p:nvCxnSpPr>
        <p:spPr>
          <a:xfrm rot="5400000">
            <a:off x="2209800" y="5562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4" idx="2"/>
          </p:cNvCxnSpPr>
          <p:nvPr/>
        </p:nvCxnSpPr>
        <p:spPr>
          <a:xfrm rot="5400000">
            <a:off x="2209800" y="624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43400" y="1676400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To-Be: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791200" y="19812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Begin Program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953000" y="27432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Enter Attendance into a Shared Database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876800" y="3581400"/>
            <a:ext cx="2743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Sr. Director (Kevin) Pulls Program Services Report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181600" y="43434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Sends Report to Potential and Existing Donors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000" y="5105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6" idx="2"/>
            <a:endCxn id="77" idx="0"/>
          </p:cNvCxnSpPr>
          <p:nvPr/>
        </p:nvCxnSpPr>
        <p:spPr>
          <a:xfrm rot="5400000">
            <a:off x="6096000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2"/>
            <a:endCxn id="78" idx="0"/>
          </p:cNvCxnSpPr>
          <p:nvPr/>
        </p:nvCxnSpPr>
        <p:spPr>
          <a:xfrm rot="5400000">
            <a:off x="60960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8" idx="2"/>
            <a:endCxn id="80" idx="0"/>
          </p:cNvCxnSpPr>
          <p:nvPr/>
        </p:nvCxnSpPr>
        <p:spPr>
          <a:xfrm rot="5400000">
            <a:off x="6096000" y="4191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0" idx="2"/>
            <a:endCxn id="82" idx="0"/>
          </p:cNvCxnSpPr>
          <p:nvPr/>
        </p:nvCxnSpPr>
        <p:spPr>
          <a:xfrm rot="5400000">
            <a:off x="60960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22" grpId="0" animBg="1"/>
      <p:bldP spid="147" grpId="0" animBg="1"/>
      <p:bldP spid="167" grpId="0" animBg="1"/>
      <p:bldP spid="153" grpId="0" animBg="1"/>
      <p:bldP spid="150" grpId="0" animBg="1"/>
      <p:bldP spid="164" grpId="0" animBg="1"/>
      <p:bldP spid="49" grpId="0"/>
      <p:bldP spid="72" grpId="0"/>
      <p:bldP spid="76" grpId="0" animBg="1"/>
      <p:bldP spid="77" grpId="0" animBg="1"/>
      <p:bldP spid="78" grpId="0" animBg="1"/>
      <p:bldP spid="80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Areas of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Efficiency in reporting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Data input (7-8 hours per week being used up)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Decentralized data storage (24 hours or greater response time)</a:t>
            </a:r>
          </a:p>
          <a:p>
            <a:pPr>
              <a:spcAft>
                <a:spcPts val="1200"/>
              </a:spcAft>
            </a:pPr>
            <a:r>
              <a:rPr lang="en-US" dirty="0"/>
              <a:t>Potential loss of grant funding </a:t>
            </a:r>
            <a:r>
              <a:rPr lang="en-US" dirty="0" smtClean="0"/>
              <a:t>(possibly losing 5 grants/</a:t>
            </a:r>
            <a:r>
              <a:rPr lang="en-US" dirty="0" err="1" smtClean="0"/>
              <a:t>yr</a:t>
            </a:r>
            <a:r>
              <a:rPr lang="en-US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U</a:t>
            </a:r>
            <a:r>
              <a:rPr lang="en-US" dirty="0" smtClean="0"/>
              <a:t>se of current resources (use up 1 box of paper and 1 toner every other month)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F07F09"/>
                </a:solidFill>
              </a:rPr>
              <a:t>Technical Feasibility</a:t>
            </a:r>
          </a:p>
          <a:p>
            <a:pPr marL="0" indent="0">
              <a:buNone/>
            </a:pPr>
            <a:endParaRPr lang="en-US" sz="1800" b="1" u="sng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risk regarding familiarity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Project size considered low risk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No compatibility issues should exist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sz="1800" b="1" u="sng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F07F09"/>
                </a:solidFill>
              </a:rPr>
              <a:t>Organizational Feasibility</a:t>
            </a:r>
          </a:p>
          <a:p>
            <a:pPr marL="0" indent="0" algn="ctr">
              <a:buNone/>
            </a:pPr>
            <a:endParaRPr lang="en-US" sz="1800" b="1" u="sng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risk; users are trainable and have ability to adapt to new system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8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838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/>
                </a:solidFill>
              </a:rPr>
              <a:t>Economic Feasibility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28448334"/>
              </p:ext>
            </p:extLst>
          </p:nvPr>
        </p:nvGraphicFramePr>
        <p:xfrm>
          <a:off x="838200" y="1371600"/>
          <a:ext cx="7345362" cy="4187825"/>
        </p:xfrm>
        <a:graphic>
          <a:graphicData uri="http://schemas.openxmlformats.org/presentationml/2006/ole">
            <p:oleObj spid="_x0000_s1030" name="Worksheet" r:id="rId4" imgW="7222680" imgH="4114080" progId="Excel.Shee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52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03809214"/>
              </p:ext>
            </p:extLst>
          </p:nvPr>
        </p:nvGraphicFramePr>
        <p:xfrm>
          <a:off x="457200" y="457200"/>
          <a:ext cx="8183562" cy="548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6651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cture 6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4" t="-17465" r="-352" b="-314"/>
          <a:stretch/>
        </p:blipFill>
        <p:spPr>
          <a:xfrm>
            <a:off x="414867" y="-550333"/>
            <a:ext cx="8271933" cy="6908800"/>
          </a:xfrm>
        </p:spPr>
      </p:pic>
    </p:spTree>
    <p:extLst>
      <p:ext uri="{BB962C8B-B14F-4D97-AF65-F5344CB8AC3E}">
        <p14:creationId xmlns:p14="http://schemas.microsoft.com/office/powerpoint/2010/main" xmlns="" val="9216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-372" t="157" r="372" b="-481"/>
          <a:stretch/>
        </p:blipFill>
        <p:spPr>
          <a:xfrm>
            <a:off x="457200" y="499533"/>
            <a:ext cx="8183880" cy="5379383"/>
          </a:xfrm>
        </p:spPr>
      </p:pic>
    </p:spTree>
    <p:extLst>
      <p:ext uri="{BB962C8B-B14F-4D97-AF65-F5344CB8AC3E}">
        <p14:creationId xmlns:p14="http://schemas.microsoft.com/office/powerpoint/2010/main" xmlns="" val="37721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682</TotalTime>
  <Words>401</Words>
  <Application>Microsoft Office PowerPoint</Application>
  <PresentationFormat>On-screen Show (4:3)</PresentationFormat>
  <Paragraphs>87</Paragraphs>
  <Slides>12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Aspect</vt:lpstr>
      <vt:lpstr>Worksheet</vt:lpstr>
      <vt:lpstr>LUL Youth Development and Education Project</vt:lpstr>
      <vt:lpstr>Overview</vt:lpstr>
      <vt:lpstr>As-Is vs To-Be System</vt:lpstr>
      <vt:lpstr>Areas of Opportunity</vt:lpstr>
      <vt:lpstr>Slide 5</vt:lpstr>
      <vt:lpstr>Slide 6</vt:lpstr>
      <vt:lpstr>Slide 7</vt:lpstr>
      <vt:lpstr>Slide 8</vt:lpstr>
      <vt:lpstr>Slide 9</vt:lpstr>
      <vt:lpstr>Business Values</vt:lpstr>
      <vt:lpstr>Recap</vt:lpstr>
      <vt:lpstr>The Next Step…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LimiTeD</dc:creator>
  <cp:lastModifiedBy>Kelsi</cp:lastModifiedBy>
  <cp:revision>97</cp:revision>
  <dcterms:created xsi:type="dcterms:W3CDTF">2011-01-28T13:01:57Z</dcterms:created>
  <dcterms:modified xsi:type="dcterms:W3CDTF">2011-02-20T20:50:58Z</dcterms:modified>
</cp:coreProperties>
</file>