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257" r:id="rId2"/>
    <p:sldId id="260" r:id="rId3"/>
    <p:sldId id="330" r:id="rId4"/>
    <p:sldId id="262" r:id="rId5"/>
    <p:sldId id="261" r:id="rId6"/>
    <p:sldId id="263" r:id="rId7"/>
    <p:sldId id="285" r:id="rId8"/>
    <p:sldId id="286" r:id="rId9"/>
    <p:sldId id="264" r:id="rId10"/>
    <p:sldId id="310" r:id="rId11"/>
    <p:sldId id="311" r:id="rId12"/>
    <p:sldId id="284" r:id="rId13"/>
    <p:sldId id="288" r:id="rId14"/>
    <p:sldId id="283" r:id="rId15"/>
    <p:sldId id="289" r:id="rId16"/>
    <p:sldId id="302" r:id="rId17"/>
    <p:sldId id="312" r:id="rId18"/>
    <p:sldId id="274" r:id="rId19"/>
    <p:sldId id="290" r:id="rId20"/>
    <p:sldId id="279" r:id="rId21"/>
    <p:sldId id="325" r:id="rId22"/>
    <p:sldId id="278" r:id="rId23"/>
    <p:sldId id="314" r:id="rId24"/>
    <p:sldId id="291" r:id="rId25"/>
    <p:sldId id="277" r:id="rId26"/>
    <p:sldId id="313" r:id="rId27"/>
    <p:sldId id="276" r:id="rId28"/>
    <p:sldId id="275" r:id="rId29"/>
    <p:sldId id="292" r:id="rId30"/>
    <p:sldId id="282" r:id="rId31"/>
    <p:sldId id="287" r:id="rId32"/>
    <p:sldId id="281" r:id="rId33"/>
    <p:sldId id="280" r:id="rId34"/>
    <p:sldId id="304" r:id="rId35"/>
    <p:sldId id="306" r:id="rId36"/>
    <p:sldId id="326" r:id="rId37"/>
    <p:sldId id="305" r:id="rId38"/>
    <p:sldId id="307" r:id="rId39"/>
    <p:sldId id="327" r:id="rId40"/>
    <p:sldId id="267" r:id="rId41"/>
    <p:sldId id="269" r:id="rId42"/>
    <p:sldId id="308" r:id="rId43"/>
    <p:sldId id="328" r:id="rId44"/>
    <p:sldId id="268" r:id="rId45"/>
    <p:sldId id="309" r:id="rId46"/>
    <p:sldId id="272" r:id="rId47"/>
    <p:sldId id="270" r:id="rId48"/>
    <p:sldId id="315" r:id="rId49"/>
    <p:sldId id="293" r:id="rId50"/>
    <p:sldId id="294" r:id="rId51"/>
    <p:sldId id="316" r:id="rId52"/>
    <p:sldId id="317" r:id="rId53"/>
    <p:sldId id="295" r:id="rId54"/>
    <p:sldId id="318" r:id="rId55"/>
    <p:sldId id="329" r:id="rId56"/>
    <p:sldId id="296" r:id="rId57"/>
    <p:sldId id="319" r:id="rId58"/>
    <p:sldId id="297" r:id="rId59"/>
    <p:sldId id="320" r:id="rId60"/>
    <p:sldId id="298" r:id="rId61"/>
    <p:sldId id="321" r:id="rId62"/>
    <p:sldId id="299" r:id="rId63"/>
    <p:sldId id="300" r:id="rId64"/>
    <p:sldId id="322" r:id="rId65"/>
    <p:sldId id="301" r:id="rId66"/>
    <p:sldId id="323" r:id="rId67"/>
    <p:sldId id="324" r:id="rId68"/>
    <p:sldId id="259"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FFF"/>
    <a:srgbClr val="FD1313"/>
    <a:srgbClr val="FF9F11"/>
    <a:srgbClr val="00008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17" autoAdjust="0"/>
  </p:normalViewPr>
  <p:slideViewPr>
    <p:cSldViewPr>
      <p:cViewPr>
        <p:scale>
          <a:sx n="66" d="100"/>
          <a:sy n="66" d="100"/>
        </p:scale>
        <p:origin x="-128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3D4E22-CBBB-4C24-84EC-32494F748E6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578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1E9DE79-7F95-46E5-9D93-E53C9D143F6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flipH="1" flipV="1">
            <a:off x="685800" y="152400"/>
            <a:ext cx="0" cy="5943600"/>
          </a:xfrm>
          <a:prstGeom prst="line">
            <a:avLst/>
          </a:prstGeom>
          <a:noFill/>
          <a:ln w="69850">
            <a:solidFill>
              <a:srgbClr val="FF9F11"/>
            </a:solidFill>
            <a:round/>
            <a:headEnd/>
            <a:tailEnd/>
          </a:ln>
          <a:effectLst/>
        </p:spPr>
        <p:txBody>
          <a:bodyPr/>
          <a:lstStyle/>
          <a:p>
            <a:pPr>
              <a:defRPr/>
            </a:pPr>
            <a:endParaRPr lang="en-US"/>
          </a:p>
        </p:txBody>
      </p:sp>
      <p:sp>
        <p:nvSpPr>
          <p:cNvPr id="5" name="Line 8"/>
          <p:cNvSpPr>
            <a:spLocks noChangeShapeType="1"/>
          </p:cNvSpPr>
          <p:nvPr/>
        </p:nvSpPr>
        <p:spPr bwMode="auto">
          <a:xfrm flipH="1" flipV="1">
            <a:off x="228600" y="2133600"/>
            <a:ext cx="8382000" cy="0"/>
          </a:xfrm>
          <a:prstGeom prst="line">
            <a:avLst/>
          </a:prstGeom>
          <a:noFill/>
          <a:ln w="69850">
            <a:solidFill>
              <a:srgbClr val="000080"/>
            </a:solidFill>
            <a:round/>
            <a:headEnd/>
            <a:tailEnd/>
          </a:ln>
          <a:effectLst/>
        </p:spPr>
        <p:txBody>
          <a:bodyPr/>
          <a:lstStyle/>
          <a:p>
            <a:pPr>
              <a:defRPr/>
            </a:pPr>
            <a:endParaRPr lang="en-US"/>
          </a:p>
        </p:txBody>
      </p:sp>
      <p:pic>
        <p:nvPicPr>
          <p:cNvPr id="6" name="Picture 10" descr="LittleMan3"/>
          <p:cNvPicPr>
            <a:picLocks noChangeAspect="1" noChangeArrowheads="1"/>
          </p:cNvPicPr>
          <p:nvPr/>
        </p:nvPicPr>
        <p:blipFill>
          <a:blip r:embed="rId2" cstate="print"/>
          <a:srcRect/>
          <a:stretch>
            <a:fillRect/>
          </a:stretch>
        </p:blipFill>
        <p:spPr bwMode="auto">
          <a:xfrm>
            <a:off x="152400" y="990600"/>
            <a:ext cx="487363" cy="704850"/>
          </a:xfrm>
          <a:prstGeom prst="rect">
            <a:avLst/>
          </a:prstGeom>
          <a:noFill/>
          <a:ln w="9525">
            <a:noFill/>
            <a:miter lim="800000"/>
            <a:headEnd/>
            <a:tailEnd/>
          </a:ln>
        </p:spPr>
      </p:pic>
      <p:sp>
        <p:nvSpPr>
          <p:cNvPr id="3074" name="Rectangle 2"/>
          <p:cNvSpPr>
            <a:spLocks noGrp="1" noChangeArrowheads="1"/>
          </p:cNvSpPr>
          <p:nvPr>
            <p:ph type="ctrTitle"/>
          </p:nvPr>
        </p:nvSpPr>
        <p:spPr>
          <a:xfrm>
            <a:off x="762000" y="533400"/>
            <a:ext cx="7696200" cy="1470025"/>
          </a:xfrm>
        </p:spPr>
        <p:txBody>
          <a:bodyPr/>
          <a:lstStyle>
            <a:lvl1pPr>
              <a:defRPr b="0"/>
            </a:lvl1pPr>
          </a:lstStyle>
          <a:p>
            <a:r>
              <a:rPr lang="en-US"/>
              <a:t>Click to edit Master title style</a:t>
            </a:r>
          </a:p>
        </p:txBody>
      </p:sp>
      <p:sp>
        <p:nvSpPr>
          <p:cNvPr id="3075" name="Rectangle 3"/>
          <p:cNvSpPr>
            <a:spLocks noGrp="1" noChangeArrowheads="1"/>
          </p:cNvSpPr>
          <p:nvPr>
            <p:ph type="subTitle" idx="1"/>
          </p:nvPr>
        </p:nvSpPr>
        <p:spPr>
          <a:xfrm>
            <a:off x="838200" y="2362200"/>
            <a:ext cx="7620000" cy="3429000"/>
          </a:xfrm>
        </p:spPr>
        <p:txBody>
          <a:bodyPr/>
          <a:lstStyle>
            <a:lvl1pPr marL="0" indent="0" algn="ctr">
              <a:buFont typeface="Wingdings" pitchFamily="2" charset="2"/>
              <a:buNone/>
              <a:defRPr sz="2800" b="1">
                <a:solidFill>
                  <a:srgbClr val="000080"/>
                </a:solidFill>
              </a:defRPr>
            </a:lvl1pPr>
          </a:lstStyle>
          <a:p>
            <a:r>
              <a:rPr lang="en-US"/>
              <a:t>The Architecture of Computer Hardware and Systems Software:  </a:t>
            </a:r>
            <a:br>
              <a:rPr lang="en-US"/>
            </a:br>
            <a:r>
              <a:rPr lang="en-US"/>
              <a:t>An Information Technology Approach </a:t>
            </a:r>
          </a:p>
          <a:p>
            <a:r>
              <a:rPr lang="en-US"/>
              <a:t>3rd  Edition</a:t>
            </a:r>
          </a:p>
          <a:p>
            <a:r>
              <a:rPr lang="en-US"/>
              <a:t>Irv Englander</a:t>
            </a:r>
          </a:p>
          <a:p>
            <a:r>
              <a:rPr lang="en-US"/>
              <a:t>John Wiley and Sons </a:t>
            </a:r>
          </a:p>
          <a:p>
            <a:r>
              <a:rPr lang="en-US"/>
              <a:t>2003</a:t>
            </a:r>
          </a:p>
        </p:txBody>
      </p:sp>
      <p:sp>
        <p:nvSpPr>
          <p:cNvPr id="7"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p:spPr>
        <p:txBody>
          <a:bodyPr/>
          <a:lstStyle>
            <a:lvl1pPr algn="ctr">
              <a:defRPr>
                <a:solidFill>
                  <a:schemeClr val="tx1"/>
                </a:solidFill>
              </a:defRPr>
            </a:lvl1pPr>
          </a:lstStyle>
          <a:p>
            <a:pPr>
              <a:defRPr/>
            </a:pPr>
            <a:r>
              <a:rPr lang="en-US"/>
              <a:t>Copyright 2010 John Wiley &amp; Sons, Inc.</a:t>
            </a:r>
          </a:p>
        </p:txBody>
      </p:sp>
      <p:sp>
        <p:nvSpPr>
          <p:cNvPr id="9" name="Rectangle 6"/>
          <p:cNvSpPr>
            <a:spLocks noGrp="1" noChangeArrowheads="1"/>
          </p:cNvSpPr>
          <p:nvPr>
            <p:ph type="sldNum" sz="quarter" idx="12"/>
          </p:nvPr>
        </p:nvSpPr>
        <p:spPr/>
        <p:txBody>
          <a:bodyPr/>
          <a:lstStyle>
            <a:lvl1pPr>
              <a:defRPr>
                <a:solidFill>
                  <a:schemeClr val="tx1"/>
                </a:solidFill>
              </a:defRPr>
            </a:lvl1pPr>
          </a:lstStyle>
          <a:p>
            <a:pPr>
              <a:defRPr/>
            </a:pPr>
            <a:r>
              <a:rPr lang="en-US"/>
              <a:t>12-</a:t>
            </a:r>
            <a:fld id="{5D259652-9526-4515-B1CE-0453D8C1B7A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12-</a:t>
            </a:r>
            <a:fld id="{1484785E-DC47-4B89-A7EE-0AD16186E0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4638"/>
            <a:ext cx="198120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79120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12-</a:t>
            </a:r>
            <a:fld id="{D36A875A-062C-4BA5-8105-480A1D9A4FA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5240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5240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2010 John Wiley &amp; Sons, Inc.</a:t>
            </a:r>
          </a:p>
        </p:txBody>
      </p:sp>
      <p:sp>
        <p:nvSpPr>
          <p:cNvPr id="7" name="Slide Number Placeholder 6"/>
          <p:cNvSpPr>
            <a:spLocks noGrp="1"/>
          </p:cNvSpPr>
          <p:nvPr>
            <p:ph type="sldNum" sz="quarter" idx="12"/>
          </p:nvPr>
        </p:nvSpPr>
        <p:spPr/>
        <p:txBody>
          <a:bodyPr/>
          <a:lstStyle>
            <a:lvl1pPr>
              <a:defRPr/>
            </a:lvl1pPr>
          </a:lstStyle>
          <a:p>
            <a:pPr>
              <a:defRPr/>
            </a:pPr>
            <a:r>
              <a:rPr lang="en-US"/>
              <a:t>12-</a:t>
            </a:r>
            <a:fld id="{E2B92B6E-C4B0-4004-83BB-36D4E18E56D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524000"/>
            <a:ext cx="7772400" cy="4525963"/>
          </a:xfrm>
        </p:spPr>
        <p:txBody>
          <a:bodyPr/>
          <a:lstStyle/>
          <a:p>
            <a:pPr lvl="0"/>
            <a:endParaRPr lang="en-US" noProof="0" smtClean="0"/>
          </a:p>
        </p:txBody>
      </p:sp>
      <p:sp>
        <p:nvSpPr>
          <p:cNvPr id="4" name="Date Placeholder 3"/>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2010 John Wiley &amp; Sons, Inc.</a:t>
            </a:r>
          </a:p>
        </p:txBody>
      </p:sp>
      <p:sp>
        <p:nvSpPr>
          <p:cNvPr id="6" name="Slide Number Placeholder 5"/>
          <p:cNvSpPr>
            <a:spLocks noGrp="1"/>
          </p:cNvSpPr>
          <p:nvPr>
            <p:ph type="sldNum" sz="quarter" idx="12"/>
          </p:nvPr>
        </p:nvSpPr>
        <p:spPr/>
        <p:txBody>
          <a:bodyPr/>
          <a:lstStyle>
            <a:lvl1pPr>
              <a:defRPr/>
            </a:lvl1pPr>
          </a:lstStyle>
          <a:p>
            <a:pPr>
              <a:defRPr/>
            </a:pPr>
            <a:r>
              <a:rPr lang="en-US"/>
              <a:t>12-</a:t>
            </a:r>
            <a:fld id="{5848F342-77F6-4367-90E8-A33A9C3727A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524000"/>
            <a:ext cx="77724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4400" y="3862388"/>
            <a:ext cx="77724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114800" y="6248400"/>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2010 John Wiley &amp; Sons, Inc.</a:t>
            </a:r>
          </a:p>
        </p:txBody>
      </p:sp>
      <p:sp>
        <p:nvSpPr>
          <p:cNvPr id="7" name="Slide Number Placeholder 6"/>
          <p:cNvSpPr>
            <a:spLocks noGrp="1"/>
          </p:cNvSpPr>
          <p:nvPr>
            <p:ph type="sldNum" sz="quarter" idx="12"/>
          </p:nvPr>
        </p:nvSpPr>
        <p:spPr/>
        <p:txBody>
          <a:bodyPr/>
          <a:lstStyle>
            <a:lvl1pPr>
              <a:defRPr/>
            </a:lvl1pPr>
          </a:lstStyle>
          <a:p>
            <a:pPr>
              <a:defRPr/>
            </a:pPr>
            <a:r>
              <a:rPr lang="en-US"/>
              <a:t>12-</a:t>
            </a:r>
            <a:fld id="{EBCB68E3-0C47-4611-893C-F6E5EAE42C1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12-</a:t>
            </a:r>
            <a:fld id="{1565319D-5AD2-44D3-860C-B3B72380D7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12-</a:t>
            </a:r>
            <a:fld id="{87079831-380F-4EEF-9E6D-14838CA5BE5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5240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5240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12-</a:t>
            </a:r>
            <a:fld id="{5FFF11C1-FF8A-41EB-A75D-65E9F78A804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12-</a:t>
            </a:r>
            <a:fld id="{477E6310-87DE-47EB-8FE0-9D4398DD64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12-</a:t>
            </a:r>
            <a:fld id="{C0BE7D9B-379C-4EC4-B26E-3F22A6262D9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12-</a:t>
            </a:r>
            <a:fld id="{6826596A-0C0A-4A0A-98F4-E3229BFD06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12-</a:t>
            </a:r>
            <a:fld id="{8F75CDA7-6820-408C-A252-4D8EF322FEC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2010 John Wiley &amp; Sons, Inc.</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12-</a:t>
            </a:r>
            <a:fld id="{3A1AB9B8-CB1D-41D1-8D34-AE3BE05CB9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274638"/>
            <a:ext cx="7924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524000"/>
            <a:ext cx="7772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267200" y="624840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762000" y="6248400"/>
            <a:ext cx="3352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80"/>
                </a:solidFill>
              </a:defRPr>
            </a:lvl1pPr>
          </a:lstStyle>
          <a:p>
            <a:pPr>
              <a:defRPr/>
            </a:pPr>
            <a:r>
              <a:rPr lang="en-US"/>
              <a:t>Copyright 2010 John Wiley &amp; Sons, Inc.</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9F11"/>
                </a:solidFill>
              </a:defRPr>
            </a:lvl1pPr>
          </a:lstStyle>
          <a:p>
            <a:pPr>
              <a:defRPr/>
            </a:pPr>
            <a:r>
              <a:rPr lang="en-US"/>
              <a:t>12-</a:t>
            </a:r>
            <a:fld id="{2FFA7B39-0B16-48D2-8FEC-B0231BE79475}" type="slidenum">
              <a:rPr lang="en-US"/>
              <a:pPr>
                <a:defRPr/>
              </a:pPr>
              <a:t>‹#›</a:t>
            </a:fld>
            <a:endParaRPr lang="en-US"/>
          </a:p>
        </p:txBody>
      </p:sp>
      <p:sp>
        <p:nvSpPr>
          <p:cNvPr id="1031" name="Line 7"/>
          <p:cNvSpPr>
            <a:spLocks noChangeShapeType="1"/>
          </p:cNvSpPr>
          <p:nvPr/>
        </p:nvSpPr>
        <p:spPr bwMode="auto">
          <a:xfrm flipH="1" flipV="1">
            <a:off x="762000" y="228600"/>
            <a:ext cx="0" cy="5943600"/>
          </a:xfrm>
          <a:prstGeom prst="line">
            <a:avLst/>
          </a:prstGeom>
          <a:noFill/>
          <a:ln w="69850">
            <a:solidFill>
              <a:srgbClr val="FF9F11"/>
            </a:solidFill>
            <a:round/>
            <a:headEnd/>
            <a:tailEnd/>
          </a:ln>
          <a:effectLst/>
        </p:spPr>
        <p:txBody>
          <a:bodyPr/>
          <a:lstStyle/>
          <a:p>
            <a:pPr>
              <a:defRPr/>
            </a:pPr>
            <a:endParaRPr lang="en-US"/>
          </a:p>
        </p:txBody>
      </p:sp>
      <p:sp>
        <p:nvSpPr>
          <p:cNvPr id="1032" name="Line 8"/>
          <p:cNvSpPr>
            <a:spLocks noChangeShapeType="1"/>
          </p:cNvSpPr>
          <p:nvPr/>
        </p:nvSpPr>
        <p:spPr bwMode="auto">
          <a:xfrm flipH="1" flipV="1">
            <a:off x="304800" y="1371600"/>
            <a:ext cx="8382000" cy="0"/>
          </a:xfrm>
          <a:prstGeom prst="line">
            <a:avLst/>
          </a:prstGeom>
          <a:noFill/>
          <a:ln w="69850">
            <a:solidFill>
              <a:srgbClr val="000080"/>
            </a:solidFill>
            <a:round/>
            <a:headEnd/>
            <a:tailEnd/>
          </a:ln>
          <a:effectLst/>
        </p:spPr>
        <p:txBody>
          <a:bodyPr/>
          <a:lstStyle/>
          <a:p>
            <a:pPr>
              <a:defRPr/>
            </a:pPr>
            <a:endParaRPr lang="en-US"/>
          </a:p>
        </p:txBody>
      </p:sp>
      <p:pic>
        <p:nvPicPr>
          <p:cNvPr id="1033" name="Picture 12" descr="LittleMan3"/>
          <p:cNvPicPr>
            <a:picLocks noChangeAspect="1" noChangeArrowheads="1"/>
          </p:cNvPicPr>
          <p:nvPr/>
        </p:nvPicPr>
        <p:blipFill>
          <a:blip r:embed="rId16" cstate="print"/>
          <a:srcRect/>
          <a:stretch>
            <a:fillRect/>
          </a:stretch>
        </p:blipFill>
        <p:spPr bwMode="auto">
          <a:xfrm>
            <a:off x="152400" y="533400"/>
            <a:ext cx="487363"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2" r:id="rId12"/>
    <p:sldLayoutId id="2147483913" r:id="rId13"/>
    <p:sldLayoutId id="2147483914" r:id="rId14"/>
  </p:sldLayoutIdLst>
  <p:hf hdr="0" dt="0"/>
  <p:txStyles>
    <p:titleStyle>
      <a:lvl1pPr algn="l" rtl="0" eaLnBrk="0" fontAlgn="base" hangingPunct="0">
        <a:spcBef>
          <a:spcPct val="0"/>
        </a:spcBef>
        <a:spcAft>
          <a:spcPct val="0"/>
        </a:spcAft>
        <a:defRPr sz="4400" b="1">
          <a:solidFill>
            <a:srgbClr val="000080"/>
          </a:solidFill>
          <a:latin typeface="+mj-lt"/>
          <a:ea typeface="+mj-ea"/>
          <a:cs typeface="+mj-cs"/>
        </a:defRPr>
      </a:lvl1pPr>
      <a:lvl2pPr algn="l" rtl="0" eaLnBrk="0" fontAlgn="base" hangingPunct="0">
        <a:spcBef>
          <a:spcPct val="0"/>
        </a:spcBef>
        <a:spcAft>
          <a:spcPct val="0"/>
        </a:spcAft>
        <a:defRPr sz="4400" b="1">
          <a:solidFill>
            <a:srgbClr val="000080"/>
          </a:solidFill>
          <a:latin typeface="Arial" charset="0"/>
        </a:defRPr>
      </a:lvl2pPr>
      <a:lvl3pPr algn="l" rtl="0" eaLnBrk="0" fontAlgn="base" hangingPunct="0">
        <a:spcBef>
          <a:spcPct val="0"/>
        </a:spcBef>
        <a:spcAft>
          <a:spcPct val="0"/>
        </a:spcAft>
        <a:defRPr sz="4400" b="1">
          <a:solidFill>
            <a:srgbClr val="000080"/>
          </a:solidFill>
          <a:latin typeface="Arial" charset="0"/>
        </a:defRPr>
      </a:lvl3pPr>
      <a:lvl4pPr algn="l" rtl="0" eaLnBrk="0" fontAlgn="base" hangingPunct="0">
        <a:spcBef>
          <a:spcPct val="0"/>
        </a:spcBef>
        <a:spcAft>
          <a:spcPct val="0"/>
        </a:spcAft>
        <a:defRPr sz="4400" b="1">
          <a:solidFill>
            <a:srgbClr val="000080"/>
          </a:solidFill>
          <a:latin typeface="Arial" charset="0"/>
        </a:defRPr>
      </a:lvl4pPr>
      <a:lvl5pPr algn="l" rtl="0" eaLnBrk="0" fontAlgn="base" hangingPunct="0">
        <a:spcBef>
          <a:spcPct val="0"/>
        </a:spcBef>
        <a:spcAft>
          <a:spcPct val="0"/>
        </a:spcAft>
        <a:defRPr sz="4400" b="1">
          <a:solidFill>
            <a:srgbClr val="000080"/>
          </a:solidFill>
          <a:latin typeface="Arial" charset="0"/>
        </a:defRPr>
      </a:lvl5pPr>
      <a:lvl6pPr marL="457200" algn="l" rtl="0" fontAlgn="base">
        <a:spcBef>
          <a:spcPct val="0"/>
        </a:spcBef>
        <a:spcAft>
          <a:spcPct val="0"/>
        </a:spcAft>
        <a:defRPr sz="4400" b="1">
          <a:solidFill>
            <a:srgbClr val="000080"/>
          </a:solidFill>
          <a:latin typeface="Arial" charset="0"/>
        </a:defRPr>
      </a:lvl6pPr>
      <a:lvl7pPr marL="914400" algn="l" rtl="0" fontAlgn="base">
        <a:spcBef>
          <a:spcPct val="0"/>
        </a:spcBef>
        <a:spcAft>
          <a:spcPct val="0"/>
        </a:spcAft>
        <a:defRPr sz="4400" b="1">
          <a:solidFill>
            <a:srgbClr val="000080"/>
          </a:solidFill>
          <a:latin typeface="Arial" charset="0"/>
        </a:defRPr>
      </a:lvl7pPr>
      <a:lvl8pPr marL="1371600" algn="l" rtl="0" fontAlgn="base">
        <a:spcBef>
          <a:spcPct val="0"/>
        </a:spcBef>
        <a:spcAft>
          <a:spcPct val="0"/>
        </a:spcAft>
        <a:defRPr sz="4400" b="1">
          <a:solidFill>
            <a:srgbClr val="000080"/>
          </a:solidFill>
          <a:latin typeface="Arial" charset="0"/>
        </a:defRPr>
      </a:lvl8pPr>
      <a:lvl9pPr marL="1828800" algn="l" rtl="0" fontAlgn="base">
        <a:spcBef>
          <a:spcPct val="0"/>
        </a:spcBef>
        <a:spcAft>
          <a:spcPct val="0"/>
        </a:spcAft>
        <a:defRPr sz="4400" b="1">
          <a:solidFill>
            <a:srgbClr val="000080"/>
          </a:solidFill>
          <a:latin typeface="Arial" charset="0"/>
        </a:defRPr>
      </a:lvl9pPr>
    </p:titleStyle>
    <p:bodyStyle>
      <a:lvl1pPr marL="342900" indent="-342900" algn="l" rtl="0" eaLnBrk="0" fontAlgn="base" hangingPunct="0">
        <a:spcBef>
          <a:spcPct val="20000"/>
        </a:spcBef>
        <a:spcAft>
          <a:spcPct val="0"/>
        </a:spcAft>
        <a:buClr>
          <a:srgbClr val="000080"/>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F1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0080"/>
        </a:buClr>
        <a:buSzPct val="50000"/>
        <a:buFont typeface="Wingdings" pitchFamily="2" charset="2"/>
        <a:buChar char="p"/>
        <a:defRPr sz="2400">
          <a:solidFill>
            <a:schemeClr val="tx1"/>
          </a:solidFill>
          <a:latin typeface="+mn-lt"/>
        </a:defRPr>
      </a:lvl3pPr>
      <a:lvl4pPr marL="1600200" indent="-228600" algn="l" rtl="0" eaLnBrk="0" fontAlgn="base" hangingPunct="0">
        <a:spcBef>
          <a:spcPct val="20000"/>
        </a:spcBef>
        <a:spcAft>
          <a:spcPct val="0"/>
        </a:spcAft>
        <a:buClr>
          <a:srgbClr val="FF9F11"/>
        </a:buClr>
        <a:buSzPct val="50000"/>
        <a:buFont typeface="Wingdings" pitchFamily="2" charset="2"/>
        <a:buChar char="p"/>
        <a:defRPr sz="2000">
          <a:solidFill>
            <a:schemeClr val="tx1"/>
          </a:solidFill>
          <a:latin typeface="+mn-lt"/>
        </a:defRPr>
      </a:lvl4pPr>
      <a:lvl5pPr marL="2057400" indent="-228600" algn="l" rtl="0" eaLnBrk="0" fontAlgn="base" hangingPunct="0">
        <a:spcBef>
          <a:spcPct val="20000"/>
        </a:spcBef>
        <a:spcAft>
          <a:spcPct val="0"/>
        </a:spcAft>
        <a:buClr>
          <a:srgbClr val="000080"/>
        </a:buClr>
        <a:buFont typeface="Arial" charset="0"/>
        <a:buChar char="–"/>
        <a:defRPr sz="2000">
          <a:solidFill>
            <a:schemeClr val="tx1"/>
          </a:solidFill>
          <a:latin typeface="+mn-lt"/>
        </a:defRPr>
      </a:lvl5pPr>
      <a:lvl6pPr marL="2514600" indent="-228600" algn="l" rtl="0" fontAlgn="base">
        <a:spcBef>
          <a:spcPct val="20000"/>
        </a:spcBef>
        <a:spcAft>
          <a:spcPct val="0"/>
        </a:spcAft>
        <a:buClr>
          <a:srgbClr val="000080"/>
        </a:buClr>
        <a:buFont typeface="Arial" charset="0"/>
        <a:buChar char="–"/>
        <a:defRPr sz="2000">
          <a:solidFill>
            <a:schemeClr val="tx1"/>
          </a:solidFill>
          <a:latin typeface="+mn-lt"/>
        </a:defRPr>
      </a:lvl6pPr>
      <a:lvl7pPr marL="2971800" indent="-228600" algn="l" rtl="0" fontAlgn="base">
        <a:spcBef>
          <a:spcPct val="20000"/>
        </a:spcBef>
        <a:spcAft>
          <a:spcPct val="0"/>
        </a:spcAft>
        <a:buClr>
          <a:srgbClr val="000080"/>
        </a:buClr>
        <a:buFont typeface="Arial" charset="0"/>
        <a:buChar char="–"/>
        <a:defRPr sz="2000">
          <a:solidFill>
            <a:schemeClr val="tx1"/>
          </a:solidFill>
          <a:latin typeface="+mn-lt"/>
        </a:defRPr>
      </a:lvl7pPr>
      <a:lvl8pPr marL="3429000" indent="-228600" algn="l" rtl="0" fontAlgn="base">
        <a:spcBef>
          <a:spcPct val="20000"/>
        </a:spcBef>
        <a:spcAft>
          <a:spcPct val="0"/>
        </a:spcAft>
        <a:buClr>
          <a:srgbClr val="000080"/>
        </a:buClr>
        <a:buFont typeface="Arial" charset="0"/>
        <a:buChar char="–"/>
        <a:defRPr sz="2000">
          <a:solidFill>
            <a:schemeClr val="tx1"/>
          </a:solidFill>
          <a:latin typeface="+mn-lt"/>
        </a:defRPr>
      </a:lvl8pPr>
      <a:lvl9pPr marL="3886200" indent="-228600" algn="l" rtl="0" fontAlgn="base">
        <a:spcBef>
          <a:spcPct val="20000"/>
        </a:spcBef>
        <a:spcAft>
          <a:spcPct val="0"/>
        </a:spcAft>
        <a:buClr>
          <a:srgbClr val="000080"/>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smtClean="0"/>
              <a:t>CHAPTER 12: Networks and Data Communications</a:t>
            </a:r>
          </a:p>
        </p:txBody>
      </p:sp>
      <p:sp>
        <p:nvSpPr>
          <p:cNvPr id="6147" name="Rectangle 5"/>
          <p:cNvSpPr>
            <a:spLocks noChangeArrowheads="1"/>
          </p:cNvSpPr>
          <p:nvPr>
            <p:ph type="subTitle" idx="1"/>
          </p:nvPr>
        </p:nvSpPr>
        <p:spPr>
          <a:xfrm>
            <a:off x="838200" y="2362200"/>
            <a:ext cx="7620000" cy="3581400"/>
          </a:xfrm>
          <a:noFill/>
        </p:spPr>
        <p:txBody>
          <a:bodyPr/>
          <a:lstStyle/>
          <a:p>
            <a:pPr eaLnBrk="1" hangingPunct="1"/>
            <a:r>
              <a:rPr lang="en-US" smtClean="0"/>
              <a:t>The Architecture of Computer Hardware, Systems Software &amp; Networking:  </a:t>
            </a:r>
            <a:br>
              <a:rPr lang="en-US" smtClean="0"/>
            </a:br>
            <a:r>
              <a:rPr lang="en-US" sz="2400" smtClean="0"/>
              <a:t>An Information Technology Approach </a:t>
            </a:r>
          </a:p>
          <a:p>
            <a:pPr eaLnBrk="1" hangingPunct="1"/>
            <a:r>
              <a:rPr lang="en-US" sz="2400" smtClean="0">
                <a:solidFill>
                  <a:srgbClr val="FF9F11"/>
                </a:solidFill>
              </a:rPr>
              <a:t>4th  Edition, Irv Englander</a:t>
            </a:r>
          </a:p>
          <a:p>
            <a:pPr eaLnBrk="1" hangingPunct="1"/>
            <a:r>
              <a:rPr lang="en-US" sz="2400" smtClean="0">
                <a:solidFill>
                  <a:srgbClr val="FF9F11"/>
                </a:solidFill>
              </a:rPr>
              <a:t>John Wiley and Sons </a:t>
            </a:r>
            <a:r>
              <a:rPr lang="en-US" sz="2400" smtClean="0">
                <a:solidFill>
                  <a:srgbClr val="FF9F11"/>
                </a:solidFill>
                <a:sym typeface="Symbol" pitchFamily="18" charset="2"/>
              </a:rPr>
              <a:t></a:t>
            </a:r>
            <a:r>
              <a:rPr lang="en-US" sz="2400" smtClean="0">
                <a:solidFill>
                  <a:srgbClr val="FF9F11"/>
                </a:solidFill>
              </a:rPr>
              <a:t>2010</a:t>
            </a:r>
          </a:p>
          <a:p>
            <a:pPr eaLnBrk="1" hangingPunct="1"/>
            <a:endParaRPr lang="en-US" sz="2400" smtClean="0">
              <a:solidFill>
                <a:srgbClr val="FF9F11"/>
              </a:solidFill>
            </a:endParaRPr>
          </a:p>
          <a:p>
            <a:pPr algn="l" eaLnBrk="1" hangingPunct="1"/>
            <a:r>
              <a:rPr lang="en-US" sz="1800" b="0" smtClean="0">
                <a:solidFill>
                  <a:schemeClr val="tx1"/>
                </a:solidFill>
              </a:rPr>
              <a:t>PowerPoint slides authored by Wilson Wong, Bentley University</a:t>
            </a:r>
          </a:p>
          <a:p>
            <a:pPr algn="l" eaLnBrk="1" hangingPunct="1"/>
            <a:r>
              <a:rPr lang="en-US" sz="1800" b="0" smtClean="0">
                <a:solidFill>
                  <a:schemeClr val="tx1"/>
                </a:solidFill>
              </a:rPr>
              <a:t>PowerPoint slides for the 3</a:t>
            </a:r>
            <a:r>
              <a:rPr lang="en-US" sz="1800" b="0" baseline="30000" smtClean="0">
                <a:solidFill>
                  <a:schemeClr val="tx1"/>
                </a:solidFill>
              </a:rPr>
              <a:t>rd</a:t>
            </a:r>
            <a:r>
              <a:rPr lang="en-US" sz="1800" b="0" smtClean="0">
                <a:solidFill>
                  <a:schemeClr val="tx1"/>
                </a:solidFill>
              </a:rPr>
              <a:t> edition were co-authored with Lynne Senne, Bentley College</a:t>
            </a:r>
          </a:p>
          <a:p>
            <a:pPr eaLnBrk="1" hangingPunct="1"/>
            <a:endParaRPr lang="en-US" sz="2400" smtClean="0">
              <a:solidFill>
                <a:srgbClr val="FF9F11"/>
              </a:solidFill>
            </a:endParaRPr>
          </a:p>
          <a:p>
            <a:pPr eaLnBrk="1" hangingPunct="1"/>
            <a:endParaRPr lang="en-US" sz="2400" smtClean="0">
              <a:solidFill>
                <a:srgbClr val="FF9F11"/>
              </a:solidFill>
            </a:endParaRPr>
          </a:p>
          <a:p>
            <a:pPr eaLnBrk="1" hangingPunct="1"/>
            <a:endParaRPr lang="en-US" sz="2400" smtClean="0"/>
          </a:p>
        </p:txBody>
      </p:sp>
      <p:sp>
        <p:nvSpPr>
          <p:cNvPr id="6148" name="TextBox 3"/>
          <p:cNvSpPr txBox="1">
            <a:spLocks noChangeArrowheads="1"/>
          </p:cNvSpPr>
          <p:nvPr/>
        </p:nvSpPr>
        <p:spPr bwMode="auto">
          <a:xfrm>
            <a:off x="838200" y="6248400"/>
            <a:ext cx="6705600" cy="369888"/>
          </a:xfrm>
          <a:prstGeom prst="rect">
            <a:avLst/>
          </a:prstGeom>
          <a:noFill/>
          <a:ln w="9525">
            <a:noFill/>
            <a:miter lim="800000"/>
            <a:headEnd/>
            <a:tailEnd/>
          </a:ln>
        </p:spPr>
        <p:txBody>
          <a:bodyPr>
            <a:spAutoFit/>
          </a:bodyPr>
          <a:lstStyle/>
          <a:p>
            <a:r>
              <a:rPr lang="en-US"/>
              <a:t>Note: This set of slides is well-suited for two lectures.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A Multi-Link Channel</a:t>
            </a:r>
          </a:p>
        </p:txBody>
      </p:sp>
      <p:sp>
        <p:nvSpPr>
          <p:cNvPr id="15363" name="Footer Placeholder 3"/>
          <p:cNvSpPr>
            <a:spLocks noGrp="1"/>
          </p:cNvSpPr>
          <p:nvPr>
            <p:ph type="ftr" sz="quarter" idx="11"/>
          </p:nvPr>
        </p:nvSpPr>
        <p:spPr>
          <a:noFill/>
        </p:spPr>
        <p:txBody>
          <a:bodyPr/>
          <a:lstStyle/>
          <a:p>
            <a:r>
              <a:rPr lang="en-US" smtClean="0"/>
              <a:t>Copyright 2010 John Wiley &amp; Sons, Inc.</a:t>
            </a:r>
          </a:p>
        </p:txBody>
      </p:sp>
      <p:sp>
        <p:nvSpPr>
          <p:cNvPr id="15364" name="Slide Number Placeholder 4"/>
          <p:cNvSpPr>
            <a:spLocks noGrp="1"/>
          </p:cNvSpPr>
          <p:nvPr>
            <p:ph type="sldNum" sz="quarter" idx="12"/>
          </p:nvPr>
        </p:nvSpPr>
        <p:spPr>
          <a:noFill/>
        </p:spPr>
        <p:txBody>
          <a:bodyPr/>
          <a:lstStyle/>
          <a:p>
            <a:r>
              <a:rPr lang="en-US" smtClean="0"/>
              <a:t>12-</a:t>
            </a:r>
            <a:fld id="{AA6F4170-1ECA-43A5-AF52-E5C433F9547D}" type="slidenum">
              <a:rPr lang="en-US" smtClean="0"/>
              <a:pPr/>
              <a:t>10</a:t>
            </a:fld>
            <a:endParaRPr lang="en-US" smtClean="0"/>
          </a:p>
        </p:txBody>
      </p:sp>
      <p:pic>
        <p:nvPicPr>
          <p:cNvPr id="15365" name="Picture 7" descr="fig_12_04.jpg"/>
          <p:cNvPicPr>
            <a:picLocks noChangeAspect="1"/>
          </p:cNvPicPr>
          <p:nvPr/>
        </p:nvPicPr>
        <p:blipFill>
          <a:blip r:embed="rId2" cstate="print"/>
          <a:srcRect/>
          <a:stretch>
            <a:fillRect/>
          </a:stretch>
        </p:blipFill>
        <p:spPr bwMode="auto">
          <a:xfrm>
            <a:off x="914400" y="1828800"/>
            <a:ext cx="7821613" cy="2743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Channel Characteristics (2)</a:t>
            </a:r>
          </a:p>
        </p:txBody>
      </p:sp>
      <p:sp>
        <p:nvSpPr>
          <p:cNvPr id="16387" name="Content Placeholder 2"/>
          <p:cNvSpPr>
            <a:spLocks noGrp="1"/>
          </p:cNvSpPr>
          <p:nvPr>
            <p:ph idx="1"/>
          </p:nvPr>
        </p:nvSpPr>
        <p:spPr/>
        <p:txBody>
          <a:bodyPr/>
          <a:lstStyle/>
          <a:p>
            <a:r>
              <a:rPr lang="en-US" sz="2000" smtClean="0"/>
              <a:t>Data transmission directionality</a:t>
            </a:r>
          </a:p>
          <a:p>
            <a:pPr lvl="1"/>
            <a:r>
              <a:rPr lang="en-US" sz="1800" smtClean="0"/>
              <a:t>Simplex – messages are carried only in one direction</a:t>
            </a:r>
          </a:p>
          <a:p>
            <a:pPr lvl="1"/>
            <a:r>
              <a:rPr lang="en-US" sz="1800" smtClean="0"/>
              <a:t>Half-duplex – messages are carried in both directions but only one direction at a time</a:t>
            </a:r>
          </a:p>
          <a:p>
            <a:pPr lvl="1"/>
            <a:r>
              <a:rPr lang="en-US" sz="1800" smtClean="0"/>
              <a:t>Full duplex – messages are simultaneously carried in both directions</a:t>
            </a:r>
          </a:p>
          <a:p>
            <a:r>
              <a:rPr lang="en-US" sz="2000" smtClean="0"/>
              <a:t>Number of connections</a:t>
            </a:r>
          </a:p>
          <a:p>
            <a:pPr lvl="1"/>
            <a:r>
              <a:rPr lang="en-US" sz="1800" smtClean="0"/>
              <a:t>Point-to-point</a:t>
            </a:r>
          </a:p>
          <a:p>
            <a:pPr lvl="1"/>
            <a:r>
              <a:rPr lang="en-US" sz="1800" smtClean="0"/>
              <a:t>Multipoint</a:t>
            </a:r>
          </a:p>
          <a:p>
            <a:r>
              <a:rPr lang="en-US" sz="2000" smtClean="0"/>
              <a:t>Digital vs. Analog</a:t>
            </a:r>
          </a:p>
          <a:p>
            <a:r>
              <a:rPr lang="en-US" sz="2000" smtClean="0"/>
              <a:t>End node interfaces</a:t>
            </a:r>
          </a:p>
          <a:p>
            <a:pPr lvl="1"/>
            <a:r>
              <a:rPr lang="en-US" sz="1800" smtClean="0"/>
              <a:t>Wired or wireless Ethernet</a:t>
            </a:r>
          </a:p>
          <a:p>
            <a:pPr lvl="1"/>
            <a:r>
              <a:rPr lang="en-US" sz="1800" smtClean="0"/>
              <a:t>Bluetooth, WiMax, DSL or cable link, modem, etc.</a:t>
            </a:r>
          </a:p>
          <a:p>
            <a:endParaRPr lang="en-US" smtClean="0"/>
          </a:p>
        </p:txBody>
      </p:sp>
      <p:sp>
        <p:nvSpPr>
          <p:cNvPr id="16388" name="Footer Placeholder 3"/>
          <p:cNvSpPr>
            <a:spLocks noGrp="1"/>
          </p:cNvSpPr>
          <p:nvPr>
            <p:ph type="ftr" sz="quarter" idx="11"/>
          </p:nvPr>
        </p:nvSpPr>
        <p:spPr>
          <a:noFill/>
        </p:spPr>
        <p:txBody>
          <a:bodyPr/>
          <a:lstStyle/>
          <a:p>
            <a:r>
              <a:rPr lang="en-US" smtClean="0"/>
              <a:t>Copyright 2010 John Wiley &amp; Sons, Inc.</a:t>
            </a:r>
          </a:p>
        </p:txBody>
      </p:sp>
      <p:sp>
        <p:nvSpPr>
          <p:cNvPr id="16389" name="Slide Number Placeholder 4"/>
          <p:cNvSpPr>
            <a:spLocks noGrp="1"/>
          </p:cNvSpPr>
          <p:nvPr>
            <p:ph type="sldNum" sz="quarter" idx="12"/>
          </p:nvPr>
        </p:nvSpPr>
        <p:spPr>
          <a:noFill/>
        </p:spPr>
        <p:txBody>
          <a:bodyPr/>
          <a:lstStyle/>
          <a:p>
            <a:r>
              <a:rPr lang="en-US" smtClean="0"/>
              <a:t>12-</a:t>
            </a:r>
            <a:fld id="{497038C6-478B-40F5-B89C-5D88EFBF0683}"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Packet Routing</a:t>
            </a:r>
          </a:p>
        </p:txBody>
      </p:sp>
      <p:sp>
        <p:nvSpPr>
          <p:cNvPr id="17411" name="Rectangle 3"/>
          <p:cNvSpPr>
            <a:spLocks noGrp="1" noChangeArrowheads="1"/>
          </p:cNvSpPr>
          <p:nvPr>
            <p:ph type="body" idx="1"/>
          </p:nvPr>
        </p:nvSpPr>
        <p:spPr>
          <a:xfrm>
            <a:off x="914400" y="1447800"/>
            <a:ext cx="7772400" cy="4724400"/>
          </a:xfrm>
        </p:spPr>
        <p:txBody>
          <a:bodyPr/>
          <a:lstStyle/>
          <a:p>
            <a:pPr>
              <a:lnSpc>
                <a:spcPct val="80000"/>
              </a:lnSpc>
            </a:pPr>
            <a:r>
              <a:rPr lang="en-US" smtClean="0"/>
              <a:t>Circuit switching</a:t>
            </a:r>
          </a:p>
          <a:p>
            <a:pPr lvl="1">
              <a:lnSpc>
                <a:spcPct val="80000"/>
              </a:lnSpc>
            </a:pPr>
            <a:r>
              <a:rPr lang="en-US" smtClean="0"/>
              <a:t>Dedicated channel between source and destination for duration of connection</a:t>
            </a:r>
          </a:p>
          <a:p>
            <a:pPr>
              <a:lnSpc>
                <a:spcPct val="80000"/>
              </a:lnSpc>
            </a:pPr>
            <a:r>
              <a:rPr lang="en-US" smtClean="0"/>
              <a:t>Virtual circuit</a:t>
            </a:r>
          </a:p>
          <a:p>
            <a:pPr lvl="1">
              <a:lnSpc>
                <a:spcPct val="80000"/>
              </a:lnSpc>
            </a:pPr>
            <a:r>
              <a:rPr lang="en-US" smtClean="0"/>
              <a:t>A channel path that is used to send packets between two end nodes</a:t>
            </a:r>
          </a:p>
          <a:p>
            <a:pPr lvl="1">
              <a:lnSpc>
                <a:spcPct val="80000"/>
              </a:lnSpc>
            </a:pPr>
            <a:r>
              <a:rPr lang="en-US" smtClean="0"/>
              <a:t>Intermediate nodes may be shared with other channel paths</a:t>
            </a:r>
          </a:p>
          <a:p>
            <a:pPr>
              <a:lnSpc>
                <a:spcPct val="80000"/>
              </a:lnSpc>
            </a:pPr>
            <a:r>
              <a:rPr lang="en-US" smtClean="0"/>
              <a:t>Packet switching (datagram switching)</a:t>
            </a:r>
          </a:p>
          <a:p>
            <a:pPr lvl="1">
              <a:lnSpc>
                <a:spcPct val="80000"/>
              </a:lnSpc>
            </a:pPr>
            <a:r>
              <a:rPr lang="en-US" smtClean="0"/>
              <a:t>Each packet is routed from node to node independently based on various criteria</a:t>
            </a:r>
          </a:p>
          <a:p>
            <a:pPr>
              <a:lnSpc>
                <a:spcPct val="80000"/>
              </a:lnSpc>
              <a:buFont typeface="Wingdings" pitchFamily="2" charset="2"/>
              <a:buNone/>
            </a:pPr>
            <a:endParaRPr lang="en-US" sz="2800" smtClean="0"/>
          </a:p>
          <a:p>
            <a:pPr>
              <a:lnSpc>
                <a:spcPct val="80000"/>
              </a:lnSpc>
            </a:pPr>
            <a:endParaRPr lang="en-US" sz="2800" smtClean="0"/>
          </a:p>
        </p:txBody>
      </p:sp>
      <p:sp>
        <p:nvSpPr>
          <p:cNvPr id="17412" name="Slide Number Placeholder 6"/>
          <p:cNvSpPr>
            <a:spLocks noGrp="1"/>
          </p:cNvSpPr>
          <p:nvPr>
            <p:ph type="sldNum" sz="quarter" idx="12"/>
          </p:nvPr>
        </p:nvSpPr>
        <p:spPr>
          <a:noFill/>
        </p:spPr>
        <p:txBody>
          <a:bodyPr/>
          <a:lstStyle/>
          <a:p>
            <a:r>
              <a:rPr lang="en-US" smtClean="0"/>
              <a:t>12-</a:t>
            </a:r>
            <a:fld id="{064A62DE-C7CD-4BB5-BCB8-77562099B8ED}" type="slidenum">
              <a:rPr lang="en-US" smtClean="0"/>
              <a:pPr/>
              <a:t>12</a:t>
            </a:fld>
            <a:endParaRPr lang="en-US" smtClean="0"/>
          </a:p>
        </p:txBody>
      </p:sp>
      <p:sp>
        <p:nvSpPr>
          <p:cNvPr id="17413"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Packet Routing</a:t>
            </a:r>
          </a:p>
        </p:txBody>
      </p:sp>
      <p:pic>
        <p:nvPicPr>
          <p:cNvPr id="18435" name="Content Placeholder 5" descr="fig_12_05.jpg"/>
          <p:cNvPicPr>
            <a:picLocks noGrp="1" noChangeAspect="1"/>
          </p:cNvPicPr>
          <p:nvPr>
            <p:ph idx="1"/>
          </p:nvPr>
        </p:nvPicPr>
        <p:blipFill>
          <a:blip r:embed="rId2" cstate="print"/>
          <a:srcRect/>
          <a:stretch>
            <a:fillRect/>
          </a:stretch>
        </p:blipFill>
        <p:spPr>
          <a:xfrm>
            <a:off x="914400" y="2057400"/>
            <a:ext cx="3657600" cy="1641475"/>
          </a:xfrm>
        </p:spPr>
      </p:pic>
      <p:sp>
        <p:nvSpPr>
          <p:cNvPr id="18436" name="Footer Placeholder 3"/>
          <p:cNvSpPr>
            <a:spLocks noGrp="1"/>
          </p:cNvSpPr>
          <p:nvPr>
            <p:ph type="ftr" sz="quarter" idx="11"/>
          </p:nvPr>
        </p:nvSpPr>
        <p:spPr>
          <a:noFill/>
        </p:spPr>
        <p:txBody>
          <a:bodyPr/>
          <a:lstStyle/>
          <a:p>
            <a:r>
              <a:rPr lang="en-US" smtClean="0"/>
              <a:t>Copyright 2010 John Wiley &amp; Sons, Inc.</a:t>
            </a:r>
          </a:p>
        </p:txBody>
      </p:sp>
      <p:sp>
        <p:nvSpPr>
          <p:cNvPr id="18437" name="Slide Number Placeholder 4"/>
          <p:cNvSpPr>
            <a:spLocks noGrp="1"/>
          </p:cNvSpPr>
          <p:nvPr>
            <p:ph type="sldNum" sz="quarter" idx="12"/>
          </p:nvPr>
        </p:nvSpPr>
        <p:spPr>
          <a:noFill/>
        </p:spPr>
        <p:txBody>
          <a:bodyPr/>
          <a:lstStyle/>
          <a:p>
            <a:r>
              <a:rPr lang="en-US" smtClean="0"/>
              <a:t>12-</a:t>
            </a:r>
            <a:fld id="{F71D6EAA-FD22-4A64-A9A0-180E1BEF9E96}" type="slidenum">
              <a:rPr lang="en-US" smtClean="0"/>
              <a:pPr/>
              <a:t>13</a:t>
            </a:fld>
            <a:endParaRPr lang="en-US" smtClean="0"/>
          </a:p>
        </p:txBody>
      </p:sp>
      <p:pic>
        <p:nvPicPr>
          <p:cNvPr id="18438" name="Picture 6" descr="fig_12_06.jpg"/>
          <p:cNvPicPr>
            <a:picLocks noChangeAspect="1"/>
          </p:cNvPicPr>
          <p:nvPr/>
        </p:nvPicPr>
        <p:blipFill>
          <a:blip r:embed="rId3" cstate="print"/>
          <a:srcRect/>
          <a:stretch>
            <a:fillRect/>
          </a:stretch>
        </p:blipFill>
        <p:spPr bwMode="auto">
          <a:xfrm>
            <a:off x="5029200" y="1676400"/>
            <a:ext cx="3733800" cy="2058988"/>
          </a:xfrm>
          <a:prstGeom prst="rect">
            <a:avLst/>
          </a:prstGeom>
          <a:noFill/>
          <a:ln w="9525">
            <a:noFill/>
            <a:miter lim="800000"/>
            <a:headEnd/>
            <a:tailEnd/>
          </a:ln>
        </p:spPr>
      </p:pic>
      <p:pic>
        <p:nvPicPr>
          <p:cNvPr id="18439" name="Picture 7" descr="fig_12_07.jpg"/>
          <p:cNvPicPr>
            <a:picLocks noChangeAspect="1"/>
          </p:cNvPicPr>
          <p:nvPr/>
        </p:nvPicPr>
        <p:blipFill>
          <a:blip r:embed="rId4" cstate="print"/>
          <a:srcRect/>
          <a:stretch>
            <a:fillRect/>
          </a:stretch>
        </p:blipFill>
        <p:spPr bwMode="auto">
          <a:xfrm>
            <a:off x="3581400" y="3810000"/>
            <a:ext cx="4046538" cy="2514600"/>
          </a:xfrm>
          <a:prstGeom prst="rect">
            <a:avLst/>
          </a:prstGeom>
          <a:noFill/>
          <a:ln w="9525">
            <a:noFill/>
            <a:miter lim="800000"/>
            <a:headEnd/>
            <a:tailEnd/>
          </a:ln>
        </p:spPr>
      </p:pic>
      <p:sp>
        <p:nvSpPr>
          <p:cNvPr id="18440" name="TextBox 8"/>
          <p:cNvSpPr txBox="1">
            <a:spLocks noChangeArrowheads="1"/>
          </p:cNvSpPr>
          <p:nvPr/>
        </p:nvSpPr>
        <p:spPr bwMode="auto">
          <a:xfrm>
            <a:off x="838200" y="1447800"/>
            <a:ext cx="3886200" cy="584200"/>
          </a:xfrm>
          <a:prstGeom prst="rect">
            <a:avLst/>
          </a:prstGeom>
          <a:noFill/>
          <a:ln w="9525">
            <a:noFill/>
            <a:miter lim="800000"/>
            <a:headEnd/>
            <a:tailEnd/>
          </a:ln>
        </p:spPr>
        <p:txBody>
          <a:bodyPr>
            <a:spAutoFit/>
          </a:bodyPr>
          <a:lstStyle/>
          <a:p>
            <a:r>
              <a:rPr lang="en-US" sz="1600"/>
              <a:t>End-to-end channel with many  possible paths through intermediate nodes</a:t>
            </a:r>
          </a:p>
        </p:txBody>
      </p:sp>
      <p:sp>
        <p:nvSpPr>
          <p:cNvPr id="18441" name="TextBox 9"/>
          <p:cNvSpPr txBox="1">
            <a:spLocks noChangeArrowheads="1"/>
          </p:cNvSpPr>
          <p:nvPr/>
        </p:nvSpPr>
        <p:spPr bwMode="auto">
          <a:xfrm>
            <a:off x="5486400" y="1447800"/>
            <a:ext cx="2971800" cy="338138"/>
          </a:xfrm>
          <a:prstGeom prst="rect">
            <a:avLst/>
          </a:prstGeom>
          <a:noFill/>
          <a:ln w="9525">
            <a:noFill/>
            <a:miter lim="800000"/>
            <a:headEnd/>
            <a:tailEnd/>
          </a:ln>
        </p:spPr>
        <p:txBody>
          <a:bodyPr>
            <a:spAutoFit/>
          </a:bodyPr>
          <a:lstStyle/>
          <a:p>
            <a:r>
              <a:rPr lang="en-US" sz="1600"/>
              <a:t>Virtual Circuits in a Network</a:t>
            </a:r>
          </a:p>
        </p:txBody>
      </p:sp>
      <p:sp>
        <p:nvSpPr>
          <p:cNvPr id="18442" name="TextBox 10"/>
          <p:cNvSpPr txBox="1">
            <a:spLocks noChangeArrowheads="1"/>
          </p:cNvSpPr>
          <p:nvPr/>
        </p:nvSpPr>
        <p:spPr bwMode="auto">
          <a:xfrm>
            <a:off x="1295400" y="4495800"/>
            <a:ext cx="2286000" cy="923925"/>
          </a:xfrm>
          <a:prstGeom prst="rect">
            <a:avLst/>
          </a:prstGeom>
          <a:noFill/>
          <a:ln w="9525">
            <a:noFill/>
            <a:miter lim="800000"/>
            <a:headEnd/>
            <a:tailEnd/>
          </a:ln>
        </p:spPr>
        <p:txBody>
          <a:bodyPr>
            <a:spAutoFit/>
          </a:bodyPr>
          <a:lstStyle/>
          <a:p>
            <a:r>
              <a:rPr lang="en-US"/>
              <a:t>Connecting End Points through Links and Networks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Packet Routing</a:t>
            </a:r>
          </a:p>
        </p:txBody>
      </p:sp>
      <p:sp>
        <p:nvSpPr>
          <p:cNvPr id="19459" name="Rectangle 3"/>
          <p:cNvSpPr>
            <a:spLocks noGrp="1" noChangeArrowheads="1"/>
          </p:cNvSpPr>
          <p:nvPr>
            <p:ph type="body" idx="1"/>
          </p:nvPr>
        </p:nvSpPr>
        <p:spPr>
          <a:xfrm>
            <a:off x="838200" y="1447800"/>
            <a:ext cx="7924800" cy="4724400"/>
          </a:xfrm>
        </p:spPr>
        <p:txBody>
          <a:bodyPr/>
          <a:lstStyle/>
          <a:p>
            <a:pPr>
              <a:lnSpc>
                <a:spcPct val="90000"/>
              </a:lnSpc>
            </a:pPr>
            <a:r>
              <a:rPr lang="en-US" altLang="en-US" sz="2800" smtClean="0"/>
              <a:t>Routers</a:t>
            </a:r>
          </a:p>
          <a:p>
            <a:pPr lvl="1">
              <a:lnSpc>
                <a:spcPct val="90000"/>
              </a:lnSpc>
            </a:pPr>
            <a:r>
              <a:rPr lang="en-US" altLang="en-US" sz="2400" smtClean="0"/>
              <a:t>Specialized devices used to interconnect network and pass packets from one network to another</a:t>
            </a:r>
          </a:p>
          <a:p>
            <a:pPr lvl="1">
              <a:lnSpc>
                <a:spcPct val="90000"/>
              </a:lnSpc>
            </a:pPr>
            <a:r>
              <a:rPr lang="en-US" altLang="en-US" sz="2400" smtClean="0"/>
              <a:t>Operation (see following slide)</a:t>
            </a:r>
          </a:p>
          <a:p>
            <a:pPr lvl="2">
              <a:lnSpc>
                <a:spcPct val="90000"/>
              </a:lnSpc>
            </a:pPr>
            <a:r>
              <a:rPr lang="en-US" altLang="en-US" sz="2000" smtClean="0"/>
              <a:t>When packet arrives at input port</a:t>
            </a:r>
          </a:p>
          <a:p>
            <a:pPr lvl="2">
              <a:lnSpc>
                <a:spcPct val="90000"/>
              </a:lnSpc>
            </a:pPr>
            <a:r>
              <a:rPr lang="en-US" altLang="en-US" sz="2000" smtClean="0"/>
              <a:t>Processor decides where packet is to be directed</a:t>
            </a:r>
          </a:p>
          <a:p>
            <a:pPr lvl="2">
              <a:lnSpc>
                <a:spcPct val="90000"/>
              </a:lnSpc>
            </a:pPr>
            <a:r>
              <a:rPr lang="en-US" altLang="en-US" sz="2000" smtClean="0"/>
              <a:t>A switch is set to direct the packet to the correct output port</a:t>
            </a:r>
          </a:p>
          <a:p>
            <a:pPr>
              <a:lnSpc>
                <a:spcPct val="90000"/>
              </a:lnSpc>
            </a:pPr>
            <a:r>
              <a:rPr lang="en-US" altLang="en-US" sz="2800" smtClean="0"/>
              <a:t>Gateways</a:t>
            </a:r>
          </a:p>
          <a:p>
            <a:pPr lvl="1">
              <a:lnSpc>
                <a:spcPct val="90000"/>
              </a:lnSpc>
            </a:pPr>
            <a:r>
              <a:rPr lang="en-US" sz="2400" smtClean="0"/>
              <a:t>Same as routers but connect dissimilar networks together</a:t>
            </a:r>
          </a:p>
          <a:p>
            <a:pPr lvl="1">
              <a:lnSpc>
                <a:spcPct val="90000"/>
              </a:lnSpc>
            </a:pPr>
            <a:r>
              <a:rPr lang="en-US" sz="2400" smtClean="0"/>
              <a:t>Convert packet headers for the dissimilar networks</a:t>
            </a:r>
          </a:p>
        </p:txBody>
      </p:sp>
      <p:sp>
        <p:nvSpPr>
          <p:cNvPr id="19460" name="Slide Number Placeholder 6"/>
          <p:cNvSpPr>
            <a:spLocks noGrp="1"/>
          </p:cNvSpPr>
          <p:nvPr>
            <p:ph type="sldNum" sz="quarter" idx="12"/>
          </p:nvPr>
        </p:nvSpPr>
        <p:spPr>
          <a:noFill/>
        </p:spPr>
        <p:txBody>
          <a:bodyPr/>
          <a:lstStyle/>
          <a:p>
            <a:r>
              <a:rPr lang="en-US" smtClean="0"/>
              <a:t>12-</a:t>
            </a:r>
            <a:fld id="{ED9E4844-A382-4477-8B84-38F6713446BB}" type="slidenum">
              <a:rPr lang="en-US" smtClean="0"/>
              <a:pPr/>
              <a:t>14</a:t>
            </a:fld>
            <a:endParaRPr lang="en-US" smtClean="0"/>
          </a:p>
        </p:txBody>
      </p:sp>
      <p:sp>
        <p:nvSpPr>
          <p:cNvPr id="19461"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Router Block Diagram</a:t>
            </a:r>
          </a:p>
        </p:txBody>
      </p:sp>
      <p:pic>
        <p:nvPicPr>
          <p:cNvPr id="20483" name="Content Placeholder 5" descr="fig_12_08.jpg"/>
          <p:cNvPicPr>
            <a:picLocks noGrp="1" noChangeAspect="1"/>
          </p:cNvPicPr>
          <p:nvPr>
            <p:ph idx="1"/>
          </p:nvPr>
        </p:nvPicPr>
        <p:blipFill>
          <a:blip r:embed="rId2" cstate="print"/>
          <a:srcRect/>
          <a:stretch>
            <a:fillRect/>
          </a:stretch>
        </p:blipFill>
        <p:spPr>
          <a:xfrm>
            <a:off x="914400" y="1771650"/>
            <a:ext cx="7772400" cy="4030663"/>
          </a:xfrm>
        </p:spPr>
      </p:pic>
      <p:sp>
        <p:nvSpPr>
          <p:cNvPr id="20484" name="Footer Placeholder 3"/>
          <p:cNvSpPr>
            <a:spLocks noGrp="1"/>
          </p:cNvSpPr>
          <p:nvPr>
            <p:ph type="ftr" sz="quarter" idx="11"/>
          </p:nvPr>
        </p:nvSpPr>
        <p:spPr>
          <a:noFill/>
        </p:spPr>
        <p:txBody>
          <a:bodyPr/>
          <a:lstStyle/>
          <a:p>
            <a:r>
              <a:rPr lang="en-US" smtClean="0"/>
              <a:t>Copyright 2010 John Wiley &amp; Sons, Inc.</a:t>
            </a:r>
          </a:p>
        </p:txBody>
      </p:sp>
      <p:sp>
        <p:nvSpPr>
          <p:cNvPr id="20485" name="Slide Number Placeholder 4"/>
          <p:cNvSpPr>
            <a:spLocks noGrp="1"/>
          </p:cNvSpPr>
          <p:nvPr>
            <p:ph type="sldNum" sz="quarter" idx="12"/>
          </p:nvPr>
        </p:nvSpPr>
        <p:spPr>
          <a:noFill/>
        </p:spPr>
        <p:txBody>
          <a:bodyPr/>
          <a:lstStyle/>
          <a:p>
            <a:r>
              <a:rPr lang="en-US" smtClean="0"/>
              <a:t>12-</a:t>
            </a:r>
            <a:fld id="{95C1E56B-FB93-42FA-9434-852171F19999}"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Network Overview</a:t>
            </a:r>
          </a:p>
        </p:txBody>
      </p:sp>
      <p:sp>
        <p:nvSpPr>
          <p:cNvPr id="21507" name="Content Placeholder 2"/>
          <p:cNvSpPr>
            <a:spLocks noGrp="1"/>
          </p:cNvSpPr>
          <p:nvPr>
            <p:ph idx="1"/>
          </p:nvPr>
        </p:nvSpPr>
        <p:spPr>
          <a:xfrm>
            <a:off x="838200" y="1371600"/>
            <a:ext cx="7772400" cy="4876800"/>
          </a:xfrm>
        </p:spPr>
        <p:txBody>
          <a:bodyPr/>
          <a:lstStyle/>
          <a:p>
            <a:pPr>
              <a:defRPr/>
            </a:pPr>
            <a:r>
              <a:rPr lang="en-US" sz="2200" dirty="0" smtClean="0"/>
              <a:t>Communication Models</a:t>
            </a:r>
          </a:p>
          <a:p>
            <a:pPr lvl="1">
              <a:defRPr/>
            </a:pPr>
            <a:r>
              <a:rPr lang="en-US" sz="2000" dirty="0" smtClean="0"/>
              <a:t>TCP/IP</a:t>
            </a:r>
          </a:p>
          <a:p>
            <a:pPr lvl="1">
              <a:defRPr/>
            </a:pPr>
            <a:r>
              <a:rPr lang="en-US" sz="2000" dirty="0" smtClean="0"/>
              <a:t>OSI</a:t>
            </a:r>
          </a:p>
          <a:p>
            <a:pPr>
              <a:defRPr/>
            </a:pPr>
            <a:r>
              <a:rPr lang="en-US" sz="2400" dirty="0" smtClean="0"/>
              <a:t>Addressing</a:t>
            </a:r>
          </a:p>
          <a:p>
            <a:pPr marL="342900" lvl="1" indent="-342900">
              <a:buClr>
                <a:srgbClr val="000080"/>
              </a:buClr>
              <a:defRPr/>
            </a:pPr>
            <a:r>
              <a:rPr lang="en-US" sz="2000" dirty="0" smtClean="0"/>
              <a:t>Network Topology</a:t>
            </a:r>
          </a:p>
          <a:p>
            <a:pPr>
              <a:defRPr/>
            </a:pPr>
            <a:r>
              <a:rPr lang="en-US" sz="2200" dirty="0" smtClean="0"/>
              <a:t>Types of Networks</a:t>
            </a:r>
          </a:p>
          <a:p>
            <a:pPr lvl="1">
              <a:defRPr/>
            </a:pPr>
            <a:r>
              <a:rPr lang="en-US" sz="2000" dirty="0" smtClean="0"/>
              <a:t>Local Area Networks</a:t>
            </a:r>
          </a:p>
          <a:p>
            <a:pPr lvl="1">
              <a:defRPr/>
            </a:pPr>
            <a:r>
              <a:rPr lang="en-US" sz="2000" dirty="0" smtClean="0"/>
              <a:t>Backbone Networks</a:t>
            </a:r>
          </a:p>
          <a:p>
            <a:pPr lvl="1">
              <a:defRPr/>
            </a:pPr>
            <a:r>
              <a:rPr lang="en-US" sz="2000" dirty="0" smtClean="0"/>
              <a:t>Metropolitan Area Networks</a:t>
            </a:r>
          </a:p>
          <a:p>
            <a:pPr lvl="1">
              <a:defRPr/>
            </a:pPr>
            <a:r>
              <a:rPr lang="en-US" sz="2000" dirty="0" smtClean="0"/>
              <a:t>Wide Area Networks</a:t>
            </a:r>
          </a:p>
          <a:p>
            <a:pPr lvl="1">
              <a:defRPr/>
            </a:pPr>
            <a:r>
              <a:rPr lang="en-US" sz="2000" dirty="0" smtClean="0"/>
              <a:t>Internet Backbones and the Internet</a:t>
            </a:r>
          </a:p>
          <a:p>
            <a:pPr lvl="1">
              <a:defRPr/>
            </a:pPr>
            <a:r>
              <a:rPr lang="en-US" sz="2000" dirty="0" err="1" smtClean="0"/>
              <a:t>Piconets</a:t>
            </a:r>
            <a:endParaRPr lang="en-US" sz="2000" dirty="0" smtClean="0"/>
          </a:p>
          <a:p>
            <a:pPr>
              <a:defRPr/>
            </a:pPr>
            <a:r>
              <a:rPr lang="en-US" sz="2200" dirty="0" smtClean="0"/>
              <a:t>Standards</a:t>
            </a:r>
          </a:p>
        </p:txBody>
      </p:sp>
      <p:sp>
        <p:nvSpPr>
          <p:cNvPr id="21508" name="Footer Placeholder 3"/>
          <p:cNvSpPr>
            <a:spLocks noGrp="1"/>
          </p:cNvSpPr>
          <p:nvPr>
            <p:ph type="ftr" sz="quarter" idx="11"/>
          </p:nvPr>
        </p:nvSpPr>
        <p:spPr>
          <a:noFill/>
        </p:spPr>
        <p:txBody>
          <a:bodyPr/>
          <a:lstStyle/>
          <a:p>
            <a:r>
              <a:rPr lang="en-US" smtClean="0"/>
              <a:t>Copyright 2010 John Wiley &amp; Sons, Inc.</a:t>
            </a:r>
          </a:p>
        </p:txBody>
      </p:sp>
      <p:sp>
        <p:nvSpPr>
          <p:cNvPr id="21509" name="Slide Number Placeholder 4"/>
          <p:cNvSpPr>
            <a:spLocks noGrp="1"/>
          </p:cNvSpPr>
          <p:nvPr>
            <p:ph type="sldNum" sz="quarter" idx="12"/>
          </p:nvPr>
        </p:nvSpPr>
        <p:spPr>
          <a:noFill/>
        </p:spPr>
        <p:txBody>
          <a:bodyPr/>
          <a:lstStyle/>
          <a:p>
            <a:r>
              <a:rPr lang="en-US" smtClean="0"/>
              <a:t>12-</a:t>
            </a:r>
            <a:fld id="{26FF46F4-4627-4B24-97C9-14A60E094A5B}" type="slidenum">
              <a:rPr lang="en-US" smtClean="0"/>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p:txBody>
          <a:bodyPr/>
          <a:lstStyle/>
          <a:p>
            <a:r>
              <a:rPr lang="en-US" smtClean="0"/>
              <a:t>Communication Model</a:t>
            </a:r>
          </a:p>
        </p:txBody>
      </p:sp>
      <p:sp>
        <p:nvSpPr>
          <p:cNvPr id="22531" name="Content Placeholder 7"/>
          <p:cNvSpPr>
            <a:spLocks noGrp="1"/>
          </p:cNvSpPr>
          <p:nvPr>
            <p:ph idx="1"/>
          </p:nvPr>
        </p:nvSpPr>
        <p:spPr/>
        <p:txBody>
          <a:bodyPr/>
          <a:lstStyle/>
          <a:p>
            <a:r>
              <a:rPr lang="en-US" sz="2000" smtClean="0"/>
              <a:t>Implemented as a hierarchical protocol stack</a:t>
            </a:r>
          </a:p>
          <a:p>
            <a:r>
              <a:rPr lang="en-US" sz="2000" smtClean="0"/>
              <a:t>Each layer of the stack at the sender node contributes information that is used by the corresponding peer layer at the receiver node</a:t>
            </a:r>
          </a:p>
          <a:p>
            <a:r>
              <a:rPr lang="en-US" sz="2000" smtClean="0"/>
              <a:t>Different protocols for the different aspects of communication</a:t>
            </a:r>
          </a:p>
          <a:p>
            <a:r>
              <a:rPr lang="en-US" sz="2000" smtClean="0"/>
              <a:t>Separating tasks and including well defined interfaces between the tasks</a:t>
            </a:r>
          </a:p>
          <a:p>
            <a:pPr lvl="1"/>
            <a:r>
              <a:rPr lang="en-US" sz="1800" smtClean="0"/>
              <a:t>Adds flexibility</a:t>
            </a:r>
          </a:p>
          <a:p>
            <a:pPr lvl="1"/>
            <a:r>
              <a:rPr lang="en-US" sz="1800" smtClean="0"/>
              <a:t>Simplifies design of protocols</a:t>
            </a:r>
          </a:p>
          <a:p>
            <a:pPr lvl="1"/>
            <a:r>
              <a:rPr lang="en-US" sz="1800" smtClean="0"/>
              <a:t>Permits modification or substitution of protocols without affecting unrelated tasks</a:t>
            </a:r>
          </a:p>
          <a:p>
            <a:pPr lvl="1"/>
            <a:r>
              <a:rPr lang="en-US" sz="1800" smtClean="0"/>
              <a:t>Permits a system to select only the protocols needed for a particular application</a:t>
            </a:r>
          </a:p>
        </p:txBody>
      </p:sp>
      <p:sp>
        <p:nvSpPr>
          <p:cNvPr id="22532" name="Footer Placeholder 4"/>
          <p:cNvSpPr>
            <a:spLocks noGrp="1"/>
          </p:cNvSpPr>
          <p:nvPr>
            <p:ph type="ftr" sz="quarter" idx="11"/>
          </p:nvPr>
        </p:nvSpPr>
        <p:spPr>
          <a:noFill/>
        </p:spPr>
        <p:txBody>
          <a:bodyPr/>
          <a:lstStyle/>
          <a:p>
            <a:r>
              <a:rPr lang="en-US" smtClean="0"/>
              <a:t>Copyright 2010 John Wiley &amp; Sons, Inc.</a:t>
            </a:r>
          </a:p>
        </p:txBody>
      </p:sp>
      <p:sp>
        <p:nvSpPr>
          <p:cNvPr id="22533" name="Slide Number Placeholder 5"/>
          <p:cNvSpPr>
            <a:spLocks noGrp="1"/>
          </p:cNvSpPr>
          <p:nvPr>
            <p:ph type="sldNum" sz="quarter" idx="12"/>
          </p:nvPr>
        </p:nvSpPr>
        <p:spPr>
          <a:noFill/>
        </p:spPr>
        <p:txBody>
          <a:bodyPr/>
          <a:lstStyle/>
          <a:p>
            <a:r>
              <a:rPr lang="en-US" smtClean="0"/>
              <a:t>12-</a:t>
            </a:r>
            <a:fld id="{33ECC536-ABA5-4E47-B99A-635B9BB9CC18}" type="slidenum">
              <a:rPr lang="en-US" smtClean="0"/>
              <a:pPr/>
              <a:t>17</a:t>
            </a:fld>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TCP/IP</a:t>
            </a:r>
          </a:p>
        </p:txBody>
      </p:sp>
      <p:sp>
        <p:nvSpPr>
          <p:cNvPr id="23555" name="Rectangle 3"/>
          <p:cNvSpPr>
            <a:spLocks noGrp="1" noChangeArrowheads="1"/>
          </p:cNvSpPr>
          <p:nvPr>
            <p:ph type="body" sz="half" idx="1"/>
          </p:nvPr>
        </p:nvSpPr>
        <p:spPr>
          <a:xfrm>
            <a:off x="838200" y="1447800"/>
            <a:ext cx="7924800" cy="2057400"/>
          </a:xfrm>
        </p:spPr>
        <p:txBody>
          <a:bodyPr/>
          <a:lstStyle/>
          <a:p>
            <a:pPr>
              <a:lnSpc>
                <a:spcPct val="90000"/>
              </a:lnSpc>
            </a:pPr>
            <a:r>
              <a:rPr lang="en-US" altLang="en-US" sz="2000" smtClean="0"/>
              <a:t>Transmission Control Protocol/Internet Protocol</a:t>
            </a:r>
          </a:p>
          <a:p>
            <a:pPr>
              <a:lnSpc>
                <a:spcPct val="90000"/>
              </a:lnSpc>
            </a:pPr>
            <a:r>
              <a:rPr lang="en-US" altLang="en-US" sz="2000" smtClean="0"/>
              <a:t>Based on five protocol layers, although layers 1 and 2 are not actually specified in the standard.  However, the TCP/IP model recognizes the existence of these layers as a necessity.</a:t>
            </a:r>
          </a:p>
          <a:p>
            <a:pPr>
              <a:lnSpc>
                <a:spcPct val="90000"/>
              </a:lnSpc>
            </a:pPr>
            <a:r>
              <a:rPr lang="en-US" altLang="en-US" sz="2000" smtClean="0"/>
              <a:t>The TCP/IP protocol suite encompasses an integrated suite of numerous protocols that work together and guide all aspects of communication.</a:t>
            </a:r>
          </a:p>
        </p:txBody>
      </p:sp>
      <p:sp>
        <p:nvSpPr>
          <p:cNvPr id="23556" name="Slide Number Placeholder 7"/>
          <p:cNvSpPr>
            <a:spLocks noGrp="1"/>
          </p:cNvSpPr>
          <p:nvPr>
            <p:ph type="sldNum" sz="quarter" idx="12"/>
          </p:nvPr>
        </p:nvSpPr>
        <p:spPr>
          <a:noFill/>
        </p:spPr>
        <p:txBody>
          <a:bodyPr/>
          <a:lstStyle/>
          <a:p>
            <a:r>
              <a:rPr lang="en-US" smtClean="0"/>
              <a:t>12-</a:t>
            </a:r>
            <a:fld id="{C8061FC4-9FA4-4B0B-8703-C8C36C9FD893}" type="slidenum">
              <a:rPr lang="en-US" smtClean="0"/>
              <a:pPr/>
              <a:t>18</a:t>
            </a:fld>
            <a:endParaRPr lang="en-US" smtClean="0"/>
          </a:p>
        </p:txBody>
      </p:sp>
      <p:sp>
        <p:nvSpPr>
          <p:cNvPr id="23557" name="Footer Placeholder 8"/>
          <p:cNvSpPr>
            <a:spLocks noGrp="1"/>
          </p:cNvSpPr>
          <p:nvPr>
            <p:ph type="ftr" sz="quarter" idx="11"/>
          </p:nvPr>
        </p:nvSpPr>
        <p:spPr>
          <a:noFill/>
        </p:spPr>
        <p:txBody>
          <a:bodyPr/>
          <a:lstStyle/>
          <a:p>
            <a:r>
              <a:rPr lang="en-US" smtClean="0"/>
              <a:t>Copyright 2010 John Wiley &amp; Sons, Inc.</a:t>
            </a:r>
          </a:p>
        </p:txBody>
      </p:sp>
      <p:pic>
        <p:nvPicPr>
          <p:cNvPr id="23558" name="Content Placeholder 10" descr="fig_12_10.jpg"/>
          <p:cNvPicPr>
            <a:picLocks noGrp="1" noChangeAspect="1"/>
          </p:cNvPicPr>
          <p:nvPr>
            <p:ph sz="half" idx="2"/>
          </p:nvPr>
        </p:nvPicPr>
        <p:blipFill>
          <a:blip r:embed="rId2" cstate="print"/>
          <a:srcRect/>
          <a:stretch>
            <a:fillRect/>
          </a:stretch>
        </p:blipFill>
        <p:spPr>
          <a:xfrm>
            <a:off x="2895600" y="3657600"/>
            <a:ext cx="3371850" cy="2590800"/>
          </a:xfrm>
        </p:spPr>
      </p:pic>
      <p:sp>
        <p:nvSpPr>
          <p:cNvPr id="23559" name="TextBox 6"/>
          <p:cNvSpPr txBox="1">
            <a:spLocks noChangeArrowheads="1"/>
          </p:cNvSpPr>
          <p:nvPr/>
        </p:nvSpPr>
        <p:spPr bwMode="auto">
          <a:xfrm>
            <a:off x="1828800" y="3733800"/>
            <a:ext cx="990600" cy="369888"/>
          </a:xfrm>
          <a:prstGeom prst="rect">
            <a:avLst/>
          </a:prstGeom>
          <a:noFill/>
          <a:ln w="9525">
            <a:noFill/>
            <a:miter lim="800000"/>
            <a:headEnd/>
            <a:tailEnd/>
          </a:ln>
        </p:spPr>
        <p:txBody>
          <a:bodyPr>
            <a:spAutoFit/>
          </a:bodyPr>
          <a:lstStyle/>
          <a:p>
            <a:r>
              <a:rPr lang="en-US"/>
              <a:t>Layer 5</a:t>
            </a:r>
          </a:p>
        </p:txBody>
      </p:sp>
      <p:sp>
        <p:nvSpPr>
          <p:cNvPr id="23560" name="TextBox 7"/>
          <p:cNvSpPr txBox="1">
            <a:spLocks noChangeArrowheads="1"/>
          </p:cNvSpPr>
          <p:nvPr/>
        </p:nvSpPr>
        <p:spPr bwMode="auto">
          <a:xfrm>
            <a:off x="1828800" y="4267200"/>
            <a:ext cx="990600" cy="369888"/>
          </a:xfrm>
          <a:prstGeom prst="rect">
            <a:avLst/>
          </a:prstGeom>
          <a:noFill/>
          <a:ln w="9525">
            <a:noFill/>
            <a:miter lim="800000"/>
            <a:headEnd/>
            <a:tailEnd/>
          </a:ln>
        </p:spPr>
        <p:txBody>
          <a:bodyPr>
            <a:spAutoFit/>
          </a:bodyPr>
          <a:lstStyle/>
          <a:p>
            <a:r>
              <a:rPr lang="en-US"/>
              <a:t>Layer 4</a:t>
            </a:r>
          </a:p>
        </p:txBody>
      </p:sp>
      <p:sp>
        <p:nvSpPr>
          <p:cNvPr id="23561" name="TextBox 8"/>
          <p:cNvSpPr txBox="1">
            <a:spLocks noChangeArrowheads="1"/>
          </p:cNvSpPr>
          <p:nvPr/>
        </p:nvSpPr>
        <p:spPr bwMode="auto">
          <a:xfrm>
            <a:off x="1828800" y="4724400"/>
            <a:ext cx="990600" cy="369888"/>
          </a:xfrm>
          <a:prstGeom prst="rect">
            <a:avLst/>
          </a:prstGeom>
          <a:noFill/>
          <a:ln w="9525">
            <a:noFill/>
            <a:miter lim="800000"/>
            <a:headEnd/>
            <a:tailEnd/>
          </a:ln>
        </p:spPr>
        <p:txBody>
          <a:bodyPr>
            <a:spAutoFit/>
          </a:bodyPr>
          <a:lstStyle/>
          <a:p>
            <a:r>
              <a:rPr lang="en-US"/>
              <a:t>Layer 3</a:t>
            </a:r>
          </a:p>
        </p:txBody>
      </p:sp>
      <p:sp>
        <p:nvSpPr>
          <p:cNvPr id="23562" name="TextBox 9"/>
          <p:cNvSpPr txBox="1">
            <a:spLocks noChangeArrowheads="1"/>
          </p:cNvSpPr>
          <p:nvPr/>
        </p:nvSpPr>
        <p:spPr bwMode="auto">
          <a:xfrm>
            <a:off x="1828800" y="5181600"/>
            <a:ext cx="990600" cy="369888"/>
          </a:xfrm>
          <a:prstGeom prst="rect">
            <a:avLst/>
          </a:prstGeom>
          <a:noFill/>
          <a:ln w="9525">
            <a:noFill/>
            <a:miter lim="800000"/>
            <a:headEnd/>
            <a:tailEnd/>
          </a:ln>
        </p:spPr>
        <p:txBody>
          <a:bodyPr>
            <a:spAutoFit/>
          </a:bodyPr>
          <a:lstStyle/>
          <a:p>
            <a:r>
              <a:rPr lang="en-US"/>
              <a:t>Layer 2</a:t>
            </a:r>
          </a:p>
        </p:txBody>
      </p:sp>
      <p:sp>
        <p:nvSpPr>
          <p:cNvPr id="23563" name="TextBox 10"/>
          <p:cNvSpPr txBox="1">
            <a:spLocks noChangeArrowheads="1"/>
          </p:cNvSpPr>
          <p:nvPr/>
        </p:nvSpPr>
        <p:spPr bwMode="auto">
          <a:xfrm>
            <a:off x="1828800" y="5715000"/>
            <a:ext cx="990600" cy="369888"/>
          </a:xfrm>
          <a:prstGeom prst="rect">
            <a:avLst/>
          </a:prstGeom>
          <a:noFill/>
          <a:ln w="9525">
            <a:noFill/>
            <a:miter lim="800000"/>
            <a:headEnd/>
            <a:tailEnd/>
          </a:ln>
        </p:spPr>
        <p:txBody>
          <a:bodyPr>
            <a:spAutoFit/>
          </a:bodyPr>
          <a:lstStyle/>
          <a:p>
            <a:r>
              <a:rPr lang="en-US"/>
              <a:t>Layer 1</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r>
              <a:rPr lang="en-US" smtClean="0"/>
              <a:t>Operation of TCP/IP Model</a:t>
            </a:r>
          </a:p>
        </p:txBody>
      </p:sp>
      <p:pic>
        <p:nvPicPr>
          <p:cNvPr id="24579" name="Content Placeholder 8" descr="fig_12_11.jpg"/>
          <p:cNvPicPr>
            <a:picLocks noGrp="1" noChangeAspect="1"/>
          </p:cNvPicPr>
          <p:nvPr>
            <p:ph idx="1"/>
          </p:nvPr>
        </p:nvPicPr>
        <p:blipFill>
          <a:blip r:embed="rId2" cstate="print"/>
          <a:srcRect/>
          <a:stretch>
            <a:fillRect/>
          </a:stretch>
        </p:blipFill>
        <p:spPr>
          <a:xfrm>
            <a:off x="1295400" y="1524000"/>
            <a:ext cx="6769100" cy="4525963"/>
          </a:xfrm>
        </p:spPr>
      </p:pic>
      <p:sp>
        <p:nvSpPr>
          <p:cNvPr id="24580" name="Footer Placeholder 4"/>
          <p:cNvSpPr>
            <a:spLocks noGrp="1"/>
          </p:cNvSpPr>
          <p:nvPr>
            <p:ph type="ftr" sz="quarter" idx="11"/>
          </p:nvPr>
        </p:nvSpPr>
        <p:spPr>
          <a:noFill/>
        </p:spPr>
        <p:txBody>
          <a:bodyPr/>
          <a:lstStyle/>
          <a:p>
            <a:r>
              <a:rPr lang="en-US" smtClean="0"/>
              <a:t>Copyright 2010 John Wiley &amp; Sons, Inc.</a:t>
            </a:r>
          </a:p>
        </p:txBody>
      </p:sp>
      <p:sp>
        <p:nvSpPr>
          <p:cNvPr id="24581" name="Slide Number Placeholder 5"/>
          <p:cNvSpPr>
            <a:spLocks noGrp="1"/>
          </p:cNvSpPr>
          <p:nvPr>
            <p:ph type="sldNum" sz="quarter" idx="12"/>
          </p:nvPr>
        </p:nvSpPr>
        <p:spPr>
          <a:noFill/>
        </p:spPr>
        <p:txBody>
          <a:bodyPr/>
          <a:lstStyle/>
          <a:p>
            <a:r>
              <a:rPr lang="en-US" smtClean="0"/>
              <a:t>12-</a:t>
            </a:r>
            <a:fld id="{8C04C355-B3BC-472D-9D20-4A5A483CB521}"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Data Communications</a:t>
            </a:r>
          </a:p>
        </p:txBody>
      </p:sp>
      <p:sp>
        <p:nvSpPr>
          <p:cNvPr id="7171" name="Content Placeholder 2"/>
          <p:cNvSpPr>
            <a:spLocks noGrp="1"/>
          </p:cNvSpPr>
          <p:nvPr>
            <p:ph idx="1"/>
          </p:nvPr>
        </p:nvSpPr>
        <p:spPr>
          <a:xfrm>
            <a:off x="838200" y="1447800"/>
            <a:ext cx="7924800" cy="4724400"/>
          </a:xfrm>
        </p:spPr>
        <p:txBody>
          <a:bodyPr/>
          <a:lstStyle/>
          <a:p>
            <a:pPr>
              <a:buFont typeface="Wingdings" pitchFamily="2" charset="2"/>
              <a:buNone/>
            </a:pPr>
            <a:r>
              <a:rPr lang="en-US" sz="2400" smtClean="0"/>
              <a:t>A simple view</a:t>
            </a:r>
          </a:p>
          <a:p>
            <a:r>
              <a:rPr lang="en-US" sz="2000" smtClean="0"/>
              <a:t>data - messages to be shared between sender and receiver</a:t>
            </a:r>
          </a:p>
          <a:p>
            <a:r>
              <a:rPr lang="en-US" sz="2000" smtClean="0"/>
              <a:t>communications channel that can capably and reliably transport messages</a:t>
            </a:r>
          </a:p>
          <a:p>
            <a:r>
              <a:rPr lang="en-US" sz="2000" smtClean="0"/>
              <a:t>Protocols establish accurate and appropriate meaning to the messages that are understood by both senders and receivers</a:t>
            </a:r>
          </a:p>
          <a:p>
            <a:r>
              <a:rPr lang="en-US" sz="2000" smtClean="0"/>
              <a:t>Physical connection that is independent of the messaging</a:t>
            </a:r>
          </a:p>
          <a:p>
            <a:pPr lvl="1"/>
            <a:r>
              <a:rPr lang="en-US" sz="1800" smtClean="0"/>
              <a:t>message sharing “connection” between applications at the sender and the receiver</a:t>
            </a:r>
          </a:p>
          <a:p>
            <a:pPr lvl="1"/>
            <a:r>
              <a:rPr lang="en-US" sz="1800" smtClean="0"/>
              <a:t>physical connection with signaling that represents the messages being transported</a:t>
            </a:r>
          </a:p>
          <a:p>
            <a:r>
              <a:rPr lang="en-US" sz="2000" smtClean="0"/>
              <a:t>Examples</a:t>
            </a:r>
          </a:p>
          <a:p>
            <a:pPr lvl="1"/>
            <a:r>
              <a:rPr lang="en-US" sz="1800" smtClean="0"/>
              <a:t>POTS - plain old telephone service</a:t>
            </a:r>
          </a:p>
          <a:p>
            <a:pPr lvl="1"/>
            <a:r>
              <a:rPr lang="en-US" sz="1800" smtClean="0"/>
              <a:t>Web servers and Web browsers</a:t>
            </a:r>
          </a:p>
        </p:txBody>
      </p:sp>
      <p:sp>
        <p:nvSpPr>
          <p:cNvPr id="7172" name="Slide Number Placeholder 5"/>
          <p:cNvSpPr>
            <a:spLocks noGrp="1"/>
          </p:cNvSpPr>
          <p:nvPr>
            <p:ph type="sldNum" sz="quarter" idx="12"/>
          </p:nvPr>
        </p:nvSpPr>
        <p:spPr>
          <a:noFill/>
        </p:spPr>
        <p:txBody>
          <a:bodyPr/>
          <a:lstStyle/>
          <a:p>
            <a:r>
              <a:rPr lang="en-US" smtClean="0"/>
              <a:t>12-</a:t>
            </a:r>
            <a:fld id="{E589B71B-074B-4BBF-A070-4617BF1F4C63}" type="slidenum">
              <a:rPr lang="en-US" smtClean="0"/>
              <a:pPr/>
              <a:t>2</a:t>
            </a:fld>
            <a:endParaRPr lang="en-US" smtClean="0"/>
          </a:p>
        </p:txBody>
      </p:sp>
      <p:sp>
        <p:nvSpPr>
          <p:cNvPr id="7173" name="Footer Placeholder 6"/>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Application Layer (Layer 5)</a:t>
            </a:r>
          </a:p>
        </p:txBody>
      </p:sp>
      <p:sp>
        <p:nvSpPr>
          <p:cNvPr id="25603" name="Rectangle 3"/>
          <p:cNvSpPr>
            <a:spLocks noGrp="1" noChangeArrowheads="1"/>
          </p:cNvSpPr>
          <p:nvPr>
            <p:ph type="body" idx="1"/>
          </p:nvPr>
        </p:nvSpPr>
        <p:spPr/>
        <p:txBody>
          <a:bodyPr/>
          <a:lstStyle/>
          <a:p>
            <a:r>
              <a:rPr lang="en-US" altLang="en-US" sz="2400" smtClean="0"/>
              <a:t>Layer where message is created</a:t>
            </a:r>
          </a:p>
          <a:p>
            <a:r>
              <a:rPr lang="en-US" altLang="en-US" sz="2400" smtClean="0"/>
              <a:t>Includes any application that provides software that can communicate with the network layer</a:t>
            </a:r>
          </a:p>
          <a:p>
            <a:r>
              <a:rPr lang="en-US" altLang="en-US" sz="2400" smtClean="0"/>
              <a:t>Sockets</a:t>
            </a:r>
          </a:p>
          <a:p>
            <a:pPr lvl="1"/>
            <a:r>
              <a:rPr lang="en-US" altLang="en-US" sz="2000" smtClean="0"/>
              <a:t>Originated with BSD UNIX</a:t>
            </a:r>
          </a:p>
          <a:p>
            <a:pPr lvl="1"/>
            <a:r>
              <a:rPr lang="en-US" altLang="en-US" sz="2000" smtClean="0"/>
              <a:t>Provide the interface between the application layer and transport layer</a:t>
            </a:r>
          </a:p>
          <a:p>
            <a:pPr lvl="1"/>
            <a:r>
              <a:rPr lang="en-US" altLang="en-US" sz="2000" smtClean="0"/>
              <a:t>Used by applications to initiate connections and to send messages through the network</a:t>
            </a:r>
          </a:p>
          <a:p>
            <a:pPr lvl="1"/>
            <a:r>
              <a:rPr lang="en-US" altLang="en-US" sz="2000" smtClean="0"/>
              <a:t>A means for adding new protocols and keeping the network facilities current in their offerings</a:t>
            </a:r>
          </a:p>
          <a:p>
            <a:pPr lvl="1"/>
            <a:r>
              <a:rPr lang="en-US" altLang="en-US" sz="2000" smtClean="0"/>
              <a:t>Example: SCSI over IP</a:t>
            </a:r>
          </a:p>
        </p:txBody>
      </p:sp>
      <p:sp>
        <p:nvSpPr>
          <p:cNvPr id="25604" name="Slide Number Placeholder 6"/>
          <p:cNvSpPr>
            <a:spLocks noGrp="1"/>
          </p:cNvSpPr>
          <p:nvPr>
            <p:ph type="sldNum" sz="quarter" idx="12"/>
          </p:nvPr>
        </p:nvSpPr>
        <p:spPr>
          <a:noFill/>
        </p:spPr>
        <p:txBody>
          <a:bodyPr/>
          <a:lstStyle/>
          <a:p>
            <a:r>
              <a:rPr lang="en-US" smtClean="0"/>
              <a:t>12-</a:t>
            </a:r>
            <a:fld id="{6CB32684-39D2-4280-8EAA-2C8874B6F94A}" type="slidenum">
              <a:rPr lang="en-US" smtClean="0"/>
              <a:pPr/>
              <a:t>20</a:t>
            </a:fld>
            <a:endParaRPr lang="en-US" smtClean="0"/>
          </a:p>
        </p:txBody>
      </p:sp>
      <p:sp>
        <p:nvSpPr>
          <p:cNvPr id="25605"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SCSI over IP</a:t>
            </a:r>
          </a:p>
        </p:txBody>
      </p:sp>
      <p:pic>
        <p:nvPicPr>
          <p:cNvPr id="26627" name="Content Placeholder 5" descr="fig_12_12.jpg"/>
          <p:cNvPicPr>
            <a:picLocks noGrp="1" noChangeAspect="1"/>
          </p:cNvPicPr>
          <p:nvPr>
            <p:ph idx="1"/>
          </p:nvPr>
        </p:nvPicPr>
        <p:blipFill>
          <a:blip r:embed="rId2" cstate="print"/>
          <a:srcRect/>
          <a:stretch>
            <a:fillRect/>
          </a:stretch>
        </p:blipFill>
        <p:spPr>
          <a:xfrm>
            <a:off x="914400" y="2357438"/>
            <a:ext cx="7772400" cy="2859087"/>
          </a:xfrm>
        </p:spPr>
      </p:pic>
      <p:sp>
        <p:nvSpPr>
          <p:cNvPr id="26628" name="Footer Placeholder 3"/>
          <p:cNvSpPr>
            <a:spLocks noGrp="1"/>
          </p:cNvSpPr>
          <p:nvPr>
            <p:ph type="ftr" sz="quarter" idx="11"/>
          </p:nvPr>
        </p:nvSpPr>
        <p:spPr>
          <a:noFill/>
        </p:spPr>
        <p:txBody>
          <a:bodyPr/>
          <a:lstStyle/>
          <a:p>
            <a:r>
              <a:rPr lang="en-US" smtClean="0"/>
              <a:t>Copyright 2010 John Wiley &amp; Sons, Inc.</a:t>
            </a:r>
          </a:p>
        </p:txBody>
      </p:sp>
      <p:sp>
        <p:nvSpPr>
          <p:cNvPr id="26629" name="Slide Number Placeholder 4"/>
          <p:cNvSpPr>
            <a:spLocks noGrp="1"/>
          </p:cNvSpPr>
          <p:nvPr>
            <p:ph type="sldNum" sz="quarter" idx="12"/>
          </p:nvPr>
        </p:nvSpPr>
        <p:spPr>
          <a:noFill/>
        </p:spPr>
        <p:txBody>
          <a:bodyPr/>
          <a:lstStyle/>
          <a:p>
            <a:r>
              <a:rPr lang="en-US" smtClean="0"/>
              <a:t>12-</a:t>
            </a:r>
            <a:fld id="{69C79ECB-8E22-44FE-8401-DAFC72293C61}" type="slidenum">
              <a:rPr lang="en-US" smtClean="0"/>
              <a:pPr/>
              <a:t>21</a:t>
            </a:fld>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Transport Layer (Layer 4)</a:t>
            </a:r>
          </a:p>
        </p:txBody>
      </p:sp>
      <p:sp>
        <p:nvSpPr>
          <p:cNvPr id="27651" name="Rectangle 3"/>
          <p:cNvSpPr>
            <a:spLocks noGrp="1" noChangeArrowheads="1"/>
          </p:cNvSpPr>
          <p:nvPr>
            <p:ph type="body" idx="1"/>
          </p:nvPr>
        </p:nvSpPr>
        <p:spPr>
          <a:xfrm>
            <a:off x="838200" y="1447800"/>
            <a:ext cx="7772400" cy="4724400"/>
          </a:xfrm>
        </p:spPr>
        <p:txBody>
          <a:bodyPr/>
          <a:lstStyle/>
          <a:p>
            <a:r>
              <a:rPr lang="en-US" altLang="en-US" sz="2400" smtClean="0"/>
              <a:t>Provides services that support reliable end-to-end communications</a:t>
            </a:r>
          </a:p>
          <a:p>
            <a:r>
              <a:rPr lang="en-US" altLang="en-US" sz="2400" smtClean="0"/>
              <a:t>Generates the final address of the destination</a:t>
            </a:r>
          </a:p>
          <a:p>
            <a:r>
              <a:rPr lang="en-US" altLang="en-US" sz="2400" smtClean="0"/>
              <a:t>Responsible for all end-to-end communication facilities</a:t>
            </a:r>
          </a:p>
          <a:p>
            <a:r>
              <a:rPr lang="en-US" altLang="en-US" sz="2400" smtClean="0"/>
              <a:t>Packetization of the message, breaking up of the message into packets of reasonable size takes place at this level</a:t>
            </a:r>
          </a:p>
          <a:p>
            <a:r>
              <a:rPr lang="en-US" altLang="en-US" sz="2400" smtClean="0"/>
              <a:t>Three different protocols</a:t>
            </a:r>
          </a:p>
          <a:p>
            <a:pPr lvl="1"/>
            <a:r>
              <a:rPr lang="en-US" altLang="en-US" sz="2000" smtClean="0"/>
              <a:t>TCP</a:t>
            </a:r>
          </a:p>
          <a:p>
            <a:pPr lvl="1"/>
            <a:r>
              <a:rPr lang="en-US" altLang="en-US" sz="2000" smtClean="0"/>
              <a:t>UDP</a:t>
            </a:r>
          </a:p>
          <a:p>
            <a:pPr lvl="1"/>
            <a:r>
              <a:rPr lang="en-US" altLang="en-US" sz="2000" smtClean="0"/>
              <a:t>SCTP</a:t>
            </a:r>
          </a:p>
        </p:txBody>
      </p:sp>
      <p:sp>
        <p:nvSpPr>
          <p:cNvPr id="27652" name="Slide Number Placeholder 6"/>
          <p:cNvSpPr>
            <a:spLocks noGrp="1"/>
          </p:cNvSpPr>
          <p:nvPr>
            <p:ph type="sldNum" sz="quarter" idx="12"/>
          </p:nvPr>
        </p:nvSpPr>
        <p:spPr>
          <a:noFill/>
        </p:spPr>
        <p:txBody>
          <a:bodyPr/>
          <a:lstStyle/>
          <a:p>
            <a:r>
              <a:rPr lang="en-US" smtClean="0"/>
              <a:t>12-</a:t>
            </a:r>
            <a:fld id="{33F8A43E-885B-459C-94DF-9A98C1BCD7C7}" type="slidenum">
              <a:rPr lang="en-US" smtClean="0"/>
              <a:pPr/>
              <a:t>22</a:t>
            </a:fld>
            <a:endParaRPr lang="en-US" smtClean="0"/>
          </a:p>
        </p:txBody>
      </p:sp>
      <p:sp>
        <p:nvSpPr>
          <p:cNvPr id="27653"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Transport Layer Protocols</a:t>
            </a:r>
          </a:p>
        </p:txBody>
      </p:sp>
      <p:sp>
        <p:nvSpPr>
          <p:cNvPr id="28675" name="Content Placeholder 2"/>
          <p:cNvSpPr>
            <a:spLocks noGrp="1"/>
          </p:cNvSpPr>
          <p:nvPr>
            <p:ph idx="1"/>
          </p:nvPr>
        </p:nvSpPr>
        <p:spPr>
          <a:xfrm>
            <a:off x="838200" y="1371600"/>
            <a:ext cx="7772400" cy="4953000"/>
          </a:xfrm>
        </p:spPr>
        <p:txBody>
          <a:bodyPr/>
          <a:lstStyle/>
          <a:p>
            <a:r>
              <a:rPr lang="en-US" sz="2000" smtClean="0"/>
              <a:t>TCP (Transmission Control Protocol)</a:t>
            </a:r>
          </a:p>
          <a:p>
            <a:pPr lvl="1"/>
            <a:r>
              <a:rPr lang="en-US" sz="1800" smtClean="0"/>
              <a:t>Reliable delivery service</a:t>
            </a:r>
          </a:p>
          <a:p>
            <a:pPr lvl="1"/>
            <a:r>
              <a:rPr lang="en-US" sz="1800" smtClean="0"/>
              <a:t>Sending and receiving TCP each create a socket</a:t>
            </a:r>
          </a:p>
          <a:p>
            <a:pPr lvl="1"/>
            <a:r>
              <a:rPr lang="en-US" sz="1800" smtClean="0"/>
              <a:t>Control packets are used to create a full duplex connection between the sockets</a:t>
            </a:r>
          </a:p>
          <a:p>
            <a:pPr lvl="1"/>
            <a:r>
              <a:rPr lang="en-US" sz="1800" smtClean="0"/>
              <a:t>A single TCP service can create multiple connections that operate simultaneously by creating additional sockets as needed</a:t>
            </a:r>
          </a:p>
          <a:p>
            <a:pPr lvl="1"/>
            <a:r>
              <a:rPr lang="en-US" sz="1800" smtClean="0"/>
              <a:t>Routing is the responsibility of the network layer (layer 3)</a:t>
            </a:r>
          </a:p>
          <a:p>
            <a:r>
              <a:rPr lang="en-US" sz="2200" smtClean="0"/>
              <a:t>UDP (User Datagram Protocol)</a:t>
            </a:r>
          </a:p>
          <a:p>
            <a:pPr lvl="1"/>
            <a:r>
              <a:rPr lang="en-US" sz="1800" smtClean="0"/>
              <a:t>Unreliable, connectionless service</a:t>
            </a:r>
          </a:p>
          <a:p>
            <a:pPr lvl="1"/>
            <a:r>
              <a:rPr lang="en-US" sz="1800" smtClean="0"/>
              <a:t>No acknowledgment of receipt by receiving node</a:t>
            </a:r>
          </a:p>
          <a:p>
            <a:pPr lvl="1"/>
            <a:r>
              <a:rPr lang="en-US" sz="1800" smtClean="0"/>
              <a:t>Example: streaming video</a:t>
            </a:r>
          </a:p>
          <a:p>
            <a:r>
              <a:rPr lang="en-US" sz="2200" smtClean="0"/>
              <a:t>SCTP (Stream Control Transmission Protocol)</a:t>
            </a:r>
          </a:p>
          <a:p>
            <a:pPr lvl="1"/>
            <a:r>
              <a:rPr lang="en-US" sz="1800" smtClean="0"/>
              <a:t>Similar to TCP but with improved fault tolerance and ability to transport multiple messages through the same connection</a:t>
            </a:r>
          </a:p>
        </p:txBody>
      </p:sp>
      <p:sp>
        <p:nvSpPr>
          <p:cNvPr id="28676" name="Footer Placeholder 3"/>
          <p:cNvSpPr>
            <a:spLocks noGrp="1"/>
          </p:cNvSpPr>
          <p:nvPr>
            <p:ph type="ftr" sz="quarter" idx="11"/>
          </p:nvPr>
        </p:nvSpPr>
        <p:spPr>
          <a:noFill/>
        </p:spPr>
        <p:txBody>
          <a:bodyPr/>
          <a:lstStyle/>
          <a:p>
            <a:r>
              <a:rPr lang="en-US" smtClean="0"/>
              <a:t>Copyright 2010 John Wiley &amp; Sons, Inc.</a:t>
            </a:r>
          </a:p>
        </p:txBody>
      </p:sp>
      <p:sp>
        <p:nvSpPr>
          <p:cNvPr id="28677" name="Slide Number Placeholder 4"/>
          <p:cNvSpPr>
            <a:spLocks noGrp="1"/>
          </p:cNvSpPr>
          <p:nvPr>
            <p:ph type="sldNum" sz="quarter" idx="12"/>
          </p:nvPr>
        </p:nvSpPr>
        <p:spPr>
          <a:noFill/>
        </p:spPr>
        <p:txBody>
          <a:bodyPr/>
          <a:lstStyle/>
          <a:p>
            <a:r>
              <a:rPr lang="en-US" smtClean="0"/>
              <a:t>12-</a:t>
            </a:r>
            <a:fld id="{7CA065A6-F8D8-4426-913B-F2F3273CEEA8}"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62000" y="274638"/>
            <a:ext cx="8077200" cy="1143000"/>
          </a:xfrm>
        </p:spPr>
        <p:txBody>
          <a:bodyPr/>
          <a:lstStyle/>
          <a:p>
            <a:r>
              <a:rPr lang="en-US" sz="4000" smtClean="0"/>
              <a:t>Logical Connection View of TCP</a:t>
            </a:r>
          </a:p>
        </p:txBody>
      </p:sp>
      <p:pic>
        <p:nvPicPr>
          <p:cNvPr id="29699" name="Content Placeholder 5" descr="fig_12_13.jpg"/>
          <p:cNvPicPr>
            <a:picLocks noGrp="1" noChangeAspect="1"/>
          </p:cNvPicPr>
          <p:nvPr>
            <p:ph idx="1"/>
          </p:nvPr>
        </p:nvPicPr>
        <p:blipFill>
          <a:blip r:embed="rId2" cstate="print"/>
          <a:srcRect/>
          <a:stretch>
            <a:fillRect/>
          </a:stretch>
        </p:blipFill>
        <p:spPr>
          <a:xfrm>
            <a:off x="979488" y="1524000"/>
            <a:ext cx="7642225" cy="4525963"/>
          </a:xfrm>
        </p:spPr>
      </p:pic>
      <p:sp>
        <p:nvSpPr>
          <p:cNvPr id="29700" name="Footer Placeholder 3"/>
          <p:cNvSpPr>
            <a:spLocks noGrp="1"/>
          </p:cNvSpPr>
          <p:nvPr>
            <p:ph type="ftr" sz="quarter" idx="11"/>
          </p:nvPr>
        </p:nvSpPr>
        <p:spPr>
          <a:noFill/>
        </p:spPr>
        <p:txBody>
          <a:bodyPr/>
          <a:lstStyle/>
          <a:p>
            <a:r>
              <a:rPr lang="en-US" smtClean="0"/>
              <a:t>Copyright 2010 John Wiley &amp; Sons, Inc.</a:t>
            </a:r>
          </a:p>
        </p:txBody>
      </p:sp>
      <p:sp>
        <p:nvSpPr>
          <p:cNvPr id="29701" name="Slide Number Placeholder 4"/>
          <p:cNvSpPr>
            <a:spLocks noGrp="1"/>
          </p:cNvSpPr>
          <p:nvPr>
            <p:ph type="sldNum" sz="quarter" idx="12"/>
          </p:nvPr>
        </p:nvSpPr>
        <p:spPr>
          <a:noFill/>
        </p:spPr>
        <p:txBody>
          <a:bodyPr/>
          <a:lstStyle/>
          <a:p>
            <a:r>
              <a:rPr lang="en-US" smtClean="0"/>
              <a:t>12-</a:t>
            </a:r>
            <a:fld id="{7F55BB91-2012-4E5D-9EB4-0ED7A23A80F1}"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smtClean="0"/>
              <a:t>Network Layer (Layer 3)</a:t>
            </a:r>
          </a:p>
        </p:txBody>
      </p:sp>
      <p:sp>
        <p:nvSpPr>
          <p:cNvPr id="30723" name="Rectangle 3"/>
          <p:cNvSpPr>
            <a:spLocks noGrp="1" noChangeArrowheads="1"/>
          </p:cNvSpPr>
          <p:nvPr>
            <p:ph type="body" idx="1"/>
          </p:nvPr>
        </p:nvSpPr>
        <p:spPr>
          <a:xfrm>
            <a:off x="838200" y="1447800"/>
            <a:ext cx="7924800" cy="4800600"/>
          </a:xfrm>
        </p:spPr>
        <p:txBody>
          <a:bodyPr/>
          <a:lstStyle/>
          <a:p>
            <a:r>
              <a:rPr lang="en-US" altLang="en-US" sz="2400" smtClean="0"/>
              <a:t>The TCP/IP network layer is also called the internetworking layer or the IP layer</a:t>
            </a:r>
          </a:p>
          <a:p>
            <a:r>
              <a:rPr lang="en-US" altLang="en-US" sz="2400" smtClean="0"/>
              <a:t>Responsible for the addressing and routing of packets to their proper and final destination</a:t>
            </a:r>
          </a:p>
          <a:p>
            <a:r>
              <a:rPr lang="en-US" altLang="en-US" sz="2400" smtClean="0"/>
              <a:t>Unreliable, connectionless, packet switching service</a:t>
            </a:r>
          </a:p>
          <a:p>
            <a:r>
              <a:rPr lang="en-US" altLang="en-US" sz="2400" smtClean="0"/>
              <a:t>Does not guarantee delivery nor check for errors</a:t>
            </a:r>
          </a:p>
          <a:p>
            <a:r>
              <a:rPr lang="en-US" altLang="en-US" sz="2400" smtClean="0"/>
              <a:t>Routers and gateways are sometimes referred to as level 3 switches to indicate the level at which routing takes place</a:t>
            </a:r>
          </a:p>
        </p:txBody>
      </p:sp>
      <p:sp>
        <p:nvSpPr>
          <p:cNvPr id="30724" name="Slide Number Placeholder 6"/>
          <p:cNvSpPr>
            <a:spLocks noGrp="1"/>
          </p:cNvSpPr>
          <p:nvPr>
            <p:ph type="sldNum" sz="quarter" idx="12"/>
          </p:nvPr>
        </p:nvSpPr>
        <p:spPr>
          <a:noFill/>
        </p:spPr>
        <p:txBody>
          <a:bodyPr/>
          <a:lstStyle/>
          <a:p>
            <a:r>
              <a:rPr lang="en-US" smtClean="0"/>
              <a:t>12-</a:t>
            </a:r>
            <a:fld id="{388BD4B8-C7B5-4E70-A57D-DD6C21241C34}" type="slidenum">
              <a:rPr lang="en-US" smtClean="0"/>
              <a:pPr/>
              <a:t>25</a:t>
            </a:fld>
            <a:endParaRPr lang="en-US" smtClean="0"/>
          </a:p>
        </p:txBody>
      </p:sp>
      <p:sp>
        <p:nvSpPr>
          <p:cNvPr id="30725"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Network Layer (cont.)</a:t>
            </a:r>
          </a:p>
        </p:txBody>
      </p:sp>
      <p:sp>
        <p:nvSpPr>
          <p:cNvPr id="31747" name="Content Placeholder 2"/>
          <p:cNvSpPr>
            <a:spLocks noGrp="1"/>
          </p:cNvSpPr>
          <p:nvPr>
            <p:ph idx="1"/>
          </p:nvPr>
        </p:nvSpPr>
        <p:spPr/>
        <p:txBody>
          <a:bodyPr/>
          <a:lstStyle/>
          <a:p>
            <a:r>
              <a:rPr lang="en-US" altLang="en-US" sz="2400" smtClean="0"/>
              <a:t>Communications within a local network:</a:t>
            </a:r>
          </a:p>
          <a:p>
            <a:pPr lvl="1"/>
            <a:r>
              <a:rPr lang="en-US" altLang="en-US" sz="2000" smtClean="0"/>
              <a:t>No routing is required because nodes are directly addressable</a:t>
            </a:r>
          </a:p>
          <a:p>
            <a:pPr lvl="1"/>
            <a:r>
              <a:rPr lang="en-US" altLang="en-US" sz="2000" smtClean="0"/>
              <a:t>Physical addresses for corresponding IP addresses are looked up in a table</a:t>
            </a:r>
          </a:p>
          <a:p>
            <a:pPr lvl="1"/>
            <a:r>
              <a:rPr lang="en-US" altLang="en-US" sz="2000" smtClean="0"/>
              <a:t>IP appends a header with the physical address and passes the datagram to the data link layer (layer 2)</a:t>
            </a:r>
          </a:p>
          <a:p>
            <a:r>
              <a:rPr lang="en-US" altLang="en-US" sz="2400" smtClean="0"/>
              <a:t>Communications sent outside of the local network</a:t>
            </a:r>
          </a:p>
          <a:p>
            <a:pPr lvl="1"/>
            <a:r>
              <a:rPr lang="en-US" altLang="en-US" sz="2000" smtClean="0"/>
              <a:t>At each intermediate node, the network layer removes the current node address and determines the next node address</a:t>
            </a:r>
          </a:p>
          <a:p>
            <a:pPr lvl="1"/>
            <a:r>
              <a:rPr lang="en-US" altLang="en-US" sz="2000" smtClean="0"/>
              <a:t>The new address is added to the packet and passed to the data link layer (layer 2)</a:t>
            </a:r>
            <a:endParaRPr lang="en-US" altLang="en-US" sz="2400" smtClean="0"/>
          </a:p>
        </p:txBody>
      </p:sp>
      <p:sp>
        <p:nvSpPr>
          <p:cNvPr id="31748" name="Footer Placeholder 3"/>
          <p:cNvSpPr>
            <a:spLocks noGrp="1"/>
          </p:cNvSpPr>
          <p:nvPr>
            <p:ph type="ftr" sz="quarter" idx="11"/>
          </p:nvPr>
        </p:nvSpPr>
        <p:spPr>
          <a:noFill/>
        </p:spPr>
        <p:txBody>
          <a:bodyPr/>
          <a:lstStyle/>
          <a:p>
            <a:r>
              <a:rPr lang="en-US" smtClean="0"/>
              <a:t>Copyright 2010 John Wiley &amp; Sons, Inc.</a:t>
            </a:r>
          </a:p>
        </p:txBody>
      </p:sp>
      <p:sp>
        <p:nvSpPr>
          <p:cNvPr id="31749" name="Slide Number Placeholder 4"/>
          <p:cNvSpPr>
            <a:spLocks noGrp="1"/>
          </p:cNvSpPr>
          <p:nvPr>
            <p:ph type="sldNum" sz="quarter" idx="12"/>
          </p:nvPr>
        </p:nvSpPr>
        <p:spPr>
          <a:noFill/>
        </p:spPr>
        <p:txBody>
          <a:bodyPr/>
          <a:lstStyle/>
          <a:p>
            <a:r>
              <a:rPr lang="en-US" smtClean="0"/>
              <a:t>12-</a:t>
            </a:r>
            <a:fld id="{7CDE4525-9184-40F7-8524-1B57DF70DE10}"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152400"/>
            <a:ext cx="7924800" cy="1143000"/>
          </a:xfrm>
        </p:spPr>
        <p:txBody>
          <a:bodyPr/>
          <a:lstStyle/>
          <a:p>
            <a:r>
              <a:rPr lang="en-US" altLang="en-US" sz="4000" smtClean="0"/>
              <a:t>Data Link Layer (Layer 2)</a:t>
            </a:r>
          </a:p>
        </p:txBody>
      </p:sp>
      <p:sp>
        <p:nvSpPr>
          <p:cNvPr id="32771" name="Rectangle 3"/>
          <p:cNvSpPr>
            <a:spLocks noGrp="1" noChangeArrowheads="1"/>
          </p:cNvSpPr>
          <p:nvPr>
            <p:ph type="body" idx="1"/>
          </p:nvPr>
        </p:nvSpPr>
        <p:spPr/>
        <p:txBody>
          <a:bodyPr/>
          <a:lstStyle/>
          <a:p>
            <a:pPr>
              <a:lnSpc>
                <a:spcPct val="90000"/>
              </a:lnSpc>
            </a:pPr>
            <a:r>
              <a:rPr lang="en-US" altLang="en-US" sz="2400" smtClean="0"/>
              <a:t>Responsible for the reliable transmission and delivery of packets between two adjacent nodes</a:t>
            </a:r>
          </a:p>
          <a:p>
            <a:pPr>
              <a:lnSpc>
                <a:spcPct val="90000"/>
              </a:lnSpc>
            </a:pPr>
            <a:r>
              <a:rPr lang="en-US" altLang="en-US" sz="2400" smtClean="0"/>
              <a:t>Packets at this layer are called </a:t>
            </a:r>
            <a:r>
              <a:rPr lang="en-US" altLang="en-US" sz="2400" b="1" i="1" smtClean="0"/>
              <a:t>frames</a:t>
            </a:r>
          </a:p>
          <a:p>
            <a:pPr>
              <a:lnSpc>
                <a:spcPct val="90000"/>
              </a:lnSpc>
            </a:pPr>
            <a:r>
              <a:rPr lang="en-US" altLang="en-US" sz="2400" smtClean="0"/>
              <a:t>Often divided into the following two sublayers:</a:t>
            </a:r>
          </a:p>
          <a:p>
            <a:pPr lvl="1">
              <a:lnSpc>
                <a:spcPct val="90000"/>
              </a:lnSpc>
            </a:pPr>
            <a:r>
              <a:rPr lang="en-US" altLang="en-US" sz="2000" smtClean="0"/>
              <a:t>Software logical link control sublayer</a:t>
            </a:r>
          </a:p>
          <a:p>
            <a:pPr lvl="2">
              <a:lnSpc>
                <a:spcPct val="90000"/>
              </a:lnSpc>
            </a:pPr>
            <a:r>
              <a:rPr lang="en-US" altLang="en-US" sz="1600" smtClean="0"/>
              <a:t>Error correction, flow control, retransmission, packet reconstruction and IP datagram/frame conversions</a:t>
            </a:r>
          </a:p>
          <a:p>
            <a:pPr lvl="2">
              <a:lnSpc>
                <a:spcPct val="90000"/>
              </a:lnSpc>
            </a:pPr>
            <a:r>
              <a:rPr lang="en-US" altLang="en-US" sz="1600" smtClean="0"/>
              <a:t>Numbers frames and reorders received frames to recreate the original message</a:t>
            </a:r>
          </a:p>
          <a:p>
            <a:pPr lvl="2">
              <a:lnSpc>
                <a:spcPct val="90000"/>
              </a:lnSpc>
            </a:pPr>
            <a:r>
              <a:rPr lang="en-US" altLang="en-US" sz="1600" smtClean="0"/>
              <a:t>Rarely used</a:t>
            </a:r>
          </a:p>
          <a:p>
            <a:pPr lvl="1">
              <a:lnSpc>
                <a:spcPct val="90000"/>
              </a:lnSpc>
            </a:pPr>
            <a:r>
              <a:rPr lang="en-US" altLang="en-US" sz="2000" smtClean="0"/>
              <a:t>Hardware medium-access control sublayer</a:t>
            </a:r>
          </a:p>
          <a:p>
            <a:pPr lvl="2">
              <a:lnSpc>
                <a:spcPct val="90000"/>
              </a:lnSpc>
            </a:pPr>
            <a:r>
              <a:rPr lang="en-US" altLang="en-US" sz="1600" smtClean="0"/>
              <a:t>Defines procedures for access the channel and detecting errors</a:t>
            </a:r>
          </a:p>
          <a:p>
            <a:pPr lvl="2">
              <a:lnSpc>
                <a:spcPct val="90000"/>
              </a:lnSpc>
            </a:pPr>
            <a:r>
              <a:rPr lang="en-US" altLang="en-US" sz="1600" smtClean="0"/>
              <a:t>Responsible for services such as data encoding, collision handling, synchronization, and multiplexing</a:t>
            </a:r>
          </a:p>
        </p:txBody>
      </p:sp>
      <p:sp>
        <p:nvSpPr>
          <p:cNvPr id="32772" name="Slide Number Placeholder 6"/>
          <p:cNvSpPr>
            <a:spLocks noGrp="1"/>
          </p:cNvSpPr>
          <p:nvPr>
            <p:ph type="sldNum" sz="quarter" idx="12"/>
          </p:nvPr>
        </p:nvSpPr>
        <p:spPr>
          <a:noFill/>
        </p:spPr>
        <p:txBody>
          <a:bodyPr/>
          <a:lstStyle/>
          <a:p>
            <a:r>
              <a:rPr lang="en-US" smtClean="0"/>
              <a:t>12-</a:t>
            </a:r>
            <a:fld id="{DDEAC49B-DC42-4E67-AB6F-D1FE7E2DB55B}" type="slidenum">
              <a:rPr lang="en-US" smtClean="0"/>
              <a:pPr/>
              <a:t>27</a:t>
            </a:fld>
            <a:endParaRPr lang="en-US" smtClean="0"/>
          </a:p>
        </p:txBody>
      </p:sp>
      <p:sp>
        <p:nvSpPr>
          <p:cNvPr id="32773"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Physical Layer (Layer 1)</a:t>
            </a:r>
          </a:p>
        </p:txBody>
      </p:sp>
      <p:sp>
        <p:nvSpPr>
          <p:cNvPr id="33795" name="Rectangle 3"/>
          <p:cNvSpPr>
            <a:spLocks noGrp="1" noChangeArrowheads="1"/>
          </p:cNvSpPr>
          <p:nvPr>
            <p:ph type="body" idx="1"/>
          </p:nvPr>
        </p:nvSpPr>
        <p:spPr/>
        <p:txBody>
          <a:bodyPr/>
          <a:lstStyle/>
          <a:p>
            <a:r>
              <a:rPr lang="en-US" altLang="en-US" sz="2400" smtClean="0"/>
              <a:t>Layer at which communication actually takes place consisting of a bare stream of bits</a:t>
            </a:r>
          </a:p>
          <a:p>
            <a:r>
              <a:rPr lang="en-US" altLang="en-US" sz="2400" smtClean="0"/>
              <a:t>Primarily implemented in hardware by a network interface controller (NIC)</a:t>
            </a:r>
          </a:p>
          <a:p>
            <a:r>
              <a:rPr lang="en-US" altLang="en-US" sz="2400" smtClean="0"/>
              <a:t>Physical access protocol includes</a:t>
            </a:r>
          </a:p>
          <a:p>
            <a:pPr lvl="1"/>
            <a:r>
              <a:rPr lang="en-US" altLang="en-US" sz="2000" smtClean="0"/>
              <a:t>Definition of the medium</a:t>
            </a:r>
          </a:p>
          <a:p>
            <a:pPr lvl="1"/>
            <a:r>
              <a:rPr lang="en-US" altLang="en-US" sz="2000" smtClean="0"/>
              <a:t>Signaling method, signal parameters, carrier frequencies, lengths of pulses, synchronization and timing issues</a:t>
            </a:r>
          </a:p>
          <a:p>
            <a:pPr lvl="1"/>
            <a:r>
              <a:rPr lang="en-US" altLang="en-US" sz="2000" smtClean="0"/>
              <a:t>Method used to physically connect the computer to the medium</a:t>
            </a:r>
          </a:p>
        </p:txBody>
      </p:sp>
      <p:sp>
        <p:nvSpPr>
          <p:cNvPr id="33796" name="Slide Number Placeholder 6"/>
          <p:cNvSpPr>
            <a:spLocks noGrp="1"/>
          </p:cNvSpPr>
          <p:nvPr>
            <p:ph type="sldNum" sz="quarter" idx="12"/>
          </p:nvPr>
        </p:nvSpPr>
        <p:spPr>
          <a:noFill/>
        </p:spPr>
        <p:txBody>
          <a:bodyPr/>
          <a:lstStyle/>
          <a:p>
            <a:r>
              <a:rPr lang="en-US" smtClean="0"/>
              <a:t>12-</a:t>
            </a:r>
            <a:fld id="{FFD8D0EE-3362-4A7C-AFB4-6CED807B9334}" type="slidenum">
              <a:rPr lang="en-US" smtClean="0"/>
              <a:pPr/>
              <a:t>28</a:t>
            </a:fld>
            <a:endParaRPr lang="en-US" smtClean="0"/>
          </a:p>
        </p:txBody>
      </p:sp>
      <p:sp>
        <p:nvSpPr>
          <p:cNvPr id="33797"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62000" y="228600"/>
            <a:ext cx="7924800" cy="1143000"/>
          </a:xfrm>
        </p:spPr>
        <p:txBody>
          <a:bodyPr/>
          <a:lstStyle/>
          <a:p>
            <a:r>
              <a:rPr lang="en-US" sz="4000" smtClean="0"/>
              <a:t>Passing a Message Through an Intermediate Node</a:t>
            </a:r>
          </a:p>
        </p:txBody>
      </p:sp>
      <p:pic>
        <p:nvPicPr>
          <p:cNvPr id="34819" name="Content Placeholder 5" descr="fig_12_14.jpg"/>
          <p:cNvPicPr>
            <a:picLocks noGrp="1" noChangeAspect="1"/>
          </p:cNvPicPr>
          <p:nvPr>
            <p:ph idx="1"/>
          </p:nvPr>
        </p:nvPicPr>
        <p:blipFill>
          <a:blip r:embed="rId2" cstate="print"/>
          <a:srcRect/>
          <a:stretch>
            <a:fillRect/>
          </a:stretch>
        </p:blipFill>
        <p:spPr>
          <a:xfrm>
            <a:off x="1514475" y="1524000"/>
            <a:ext cx="6572250" cy="4525963"/>
          </a:xfrm>
        </p:spPr>
      </p:pic>
      <p:sp>
        <p:nvSpPr>
          <p:cNvPr id="34820" name="Footer Placeholder 3"/>
          <p:cNvSpPr>
            <a:spLocks noGrp="1"/>
          </p:cNvSpPr>
          <p:nvPr>
            <p:ph type="ftr" sz="quarter" idx="11"/>
          </p:nvPr>
        </p:nvSpPr>
        <p:spPr>
          <a:noFill/>
        </p:spPr>
        <p:txBody>
          <a:bodyPr/>
          <a:lstStyle/>
          <a:p>
            <a:r>
              <a:rPr lang="en-US" smtClean="0"/>
              <a:t>Copyright 2010 John Wiley &amp; Sons, Inc.</a:t>
            </a:r>
          </a:p>
        </p:txBody>
      </p:sp>
      <p:sp>
        <p:nvSpPr>
          <p:cNvPr id="34821" name="Slide Number Placeholder 4"/>
          <p:cNvSpPr>
            <a:spLocks noGrp="1"/>
          </p:cNvSpPr>
          <p:nvPr>
            <p:ph type="sldNum" sz="quarter" idx="12"/>
          </p:nvPr>
        </p:nvSpPr>
        <p:spPr>
          <a:noFill/>
        </p:spPr>
        <p:txBody>
          <a:bodyPr/>
          <a:lstStyle/>
          <a:p>
            <a:r>
              <a:rPr lang="en-US" smtClean="0"/>
              <a:t>12-</a:t>
            </a:r>
            <a:fld id="{DC3D452C-D82A-43FA-96B8-6C68B8215D6A}" type="slidenum">
              <a:rPr lang="en-US" smtClean="0"/>
              <a:pPr/>
              <a:t>29</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4000" smtClean="0"/>
              <a:t>HTTP Request and Response</a:t>
            </a:r>
          </a:p>
        </p:txBody>
      </p:sp>
      <p:pic>
        <p:nvPicPr>
          <p:cNvPr id="8195" name="Content Placeholder 5" descr="fig_12_02.jpg"/>
          <p:cNvPicPr>
            <a:picLocks noGrp="1" noChangeAspect="1"/>
          </p:cNvPicPr>
          <p:nvPr>
            <p:ph idx="1"/>
          </p:nvPr>
        </p:nvPicPr>
        <p:blipFill>
          <a:blip r:embed="rId2" cstate="print"/>
          <a:srcRect/>
          <a:stretch>
            <a:fillRect/>
          </a:stretch>
        </p:blipFill>
        <p:spPr>
          <a:xfrm>
            <a:off x="2325688" y="1524000"/>
            <a:ext cx="4949825" cy="4525963"/>
          </a:xfrm>
        </p:spPr>
      </p:pic>
      <p:sp>
        <p:nvSpPr>
          <p:cNvPr id="8196" name="Footer Placeholder 3"/>
          <p:cNvSpPr>
            <a:spLocks noGrp="1"/>
          </p:cNvSpPr>
          <p:nvPr>
            <p:ph type="ftr" sz="quarter" idx="11"/>
          </p:nvPr>
        </p:nvSpPr>
        <p:spPr>
          <a:noFill/>
        </p:spPr>
        <p:txBody>
          <a:bodyPr/>
          <a:lstStyle/>
          <a:p>
            <a:r>
              <a:rPr lang="en-US" smtClean="0"/>
              <a:t>Copyright 2010 John Wiley &amp; Sons, Inc.</a:t>
            </a:r>
          </a:p>
        </p:txBody>
      </p:sp>
      <p:sp>
        <p:nvSpPr>
          <p:cNvPr id="8197" name="Slide Number Placeholder 4"/>
          <p:cNvSpPr>
            <a:spLocks noGrp="1"/>
          </p:cNvSpPr>
          <p:nvPr>
            <p:ph type="sldNum" sz="quarter" idx="12"/>
          </p:nvPr>
        </p:nvSpPr>
        <p:spPr>
          <a:noFill/>
        </p:spPr>
        <p:txBody>
          <a:bodyPr/>
          <a:lstStyle/>
          <a:p>
            <a:r>
              <a:rPr lang="en-US" smtClean="0"/>
              <a:t>12-</a:t>
            </a:r>
            <a:fld id="{EE0649E6-8372-4B97-8AB8-A77F80A11620}" type="slidenum">
              <a:rPr lang="en-US" smtClean="0"/>
              <a:pPr/>
              <a:t>3</a:t>
            </a:fld>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OSI Model</a:t>
            </a:r>
          </a:p>
        </p:txBody>
      </p:sp>
      <p:sp>
        <p:nvSpPr>
          <p:cNvPr id="35843" name="Rectangle 3"/>
          <p:cNvSpPr>
            <a:spLocks noGrp="1" noChangeArrowheads="1"/>
          </p:cNvSpPr>
          <p:nvPr>
            <p:ph type="body" sz="half" idx="1"/>
          </p:nvPr>
        </p:nvSpPr>
        <p:spPr>
          <a:xfrm>
            <a:off x="838200" y="1447800"/>
            <a:ext cx="7848600" cy="4648200"/>
          </a:xfrm>
        </p:spPr>
        <p:txBody>
          <a:bodyPr/>
          <a:lstStyle/>
          <a:p>
            <a:r>
              <a:rPr lang="en-US" altLang="en-US" sz="2400" smtClean="0"/>
              <a:t>Open Systems Interconnection Reference Model was created by the International Standards Organization (ISO)</a:t>
            </a:r>
          </a:p>
          <a:p>
            <a:r>
              <a:rPr lang="en-US" altLang="en-US" sz="2400" smtClean="0"/>
              <a:t>Although a conceptually important model, OSI is not widely accepted or used for actual communication</a:t>
            </a:r>
          </a:p>
          <a:p>
            <a:r>
              <a:rPr lang="en-US" altLang="en-US" sz="2400" smtClean="0"/>
              <a:t>Contains seven layers instead of five</a:t>
            </a:r>
          </a:p>
          <a:p>
            <a:r>
              <a:rPr lang="en-US" altLang="en-US" sz="2400" smtClean="0"/>
              <a:t>The application layer in the TCP/IP model is essentially represented by three layers in the OSI model</a:t>
            </a:r>
          </a:p>
          <a:p>
            <a:pPr lvl="1"/>
            <a:r>
              <a:rPr lang="en-US" altLang="en-US" sz="2000" smtClean="0"/>
              <a:t>Application layer</a:t>
            </a:r>
          </a:p>
          <a:p>
            <a:pPr lvl="1"/>
            <a:r>
              <a:rPr lang="en-US" altLang="en-US" sz="2000" smtClean="0"/>
              <a:t>Presentation layer</a:t>
            </a:r>
          </a:p>
          <a:p>
            <a:pPr lvl="1"/>
            <a:r>
              <a:rPr lang="en-US" altLang="en-US" sz="2000" smtClean="0"/>
              <a:t>Session layer</a:t>
            </a:r>
          </a:p>
        </p:txBody>
      </p:sp>
      <p:sp>
        <p:nvSpPr>
          <p:cNvPr id="35844" name="Slide Number Placeholder 7"/>
          <p:cNvSpPr>
            <a:spLocks noGrp="1"/>
          </p:cNvSpPr>
          <p:nvPr>
            <p:ph type="sldNum" sz="quarter" idx="12"/>
          </p:nvPr>
        </p:nvSpPr>
        <p:spPr>
          <a:noFill/>
        </p:spPr>
        <p:txBody>
          <a:bodyPr/>
          <a:lstStyle/>
          <a:p>
            <a:r>
              <a:rPr lang="en-US" smtClean="0"/>
              <a:t>12-</a:t>
            </a:r>
            <a:fld id="{46160AA5-E192-4871-AB34-BF77E72F28DE}" type="slidenum">
              <a:rPr lang="en-US" smtClean="0"/>
              <a:pPr/>
              <a:t>30</a:t>
            </a:fld>
            <a:endParaRPr lang="en-US" smtClean="0"/>
          </a:p>
        </p:txBody>
      </p:sp>
      <p:sp>
        <p:nvSpPr>
          <p:cNvPr id="35845" name="Footer Placeholder 8"/>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4000" smtClean="0"/>
              <a:t>Comparison of OSI and TCP/IP</a:t>
            </a:r>
          </a:p>
        </p:txBody>
      </p:sp>
      <p:pic>
        <p:nvPicPr>
          <p:cNvPr id="36867" name="Content Placeholder 5" descr="fig_12_15.jpg"/>
          <p:cNvPicPr>
            <a:picLocks noGrp="1" noChangeAspect="1"/>
          </p:cNvPicPr>
          <p:nvPr>
            <p:ph idx="1"/>
          </p:nvPr>
        </p:nvPicPr>
        <p:blipFill>
          <a:blip r:embed="rId2" cstate="print"/>
          <a:srcRect/>
          <a:stretch>
            <a:fillRect/>
          </a:stretch>
        </p:blipFill>
        <p:spPr>
          <a:xfrm>
            <a:off x="1371600" y="1828800"/>
            <a:ext cx="7010400" cy="3770313"/>
          </a:xfrm>
        </p:spPr>
      </p:pic>
      <p:sp>
        <p:nvSpPr>
          <p:cNvPr id="36868" name="Footer Placeholder 3"/>
          <p:cNvSpPr>
            <a:spLocks noGrp="1"/>
          </p:cNvSpPr>
          <p:nvPr>
            <p:ph type="ftr" sz="quarter" idx="11"/>
          </p:nvPr>
        </p:nvSpPr>
        <p:spPr>
          <a:noFill/>
        </p:spPr>
        <p:txBody>
          <a:bodyPr/>
          <a:lstStyle/>
          <a:p>
            <a:r>
              <a:rPr lang="en-US" smtClean="0"/>
              <a:t>Copyright 2010 John Wiley &amp; Sons, Inc.</a:t>
            </a:r>
          </a:p>
        </p:txBody>
      </p:sp>
      <p:sp>
        <p:nvSpPr>
          <p:cNvPr id="36869" name="Slide Number Placeholder 4"/>
          <p:cNvSpPr>
            <a:spLocks noGrp="1"/>
          </p:cNvSpPr>
          <p:nvPr>
            <p:ph type="sldNum" sz="quarter" idx="12"/>
          </p:nvPr>
        </p:nvSpPr>
        <p:spPr>
          <a:noFill/>
        </p:spPr>
        <p:txBody>
          <a:bodyPr/>
          <a:lstStyle/>
          <a:p>
            <a:r>
              <a:rPr lang="en-US" smtClean="0"/>
              <a:t>12-</a:t>
            </a:r>
            <a:fld id="{877D5E93-2B7B-4897-8738-36F7E69300C8}"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OSI Presentation Layer</a:t>
            </a:r>
          </a:p>
        </p:txBody>
      </p:sp>
      <p:sp>
        <p:nvSpPr>
          <p:cNvPr id="37891" name="Rectangle 3"/>
          <p:cNvSpPr>
            <a:spLocks noGrp="1" noChangeArrowheads="1"/>
          </p:cNvSpPr>
          <p:nvPr>
            <p:ph type="body" idx="1"/>
          </p:nvPr>
        </p:nvSpPr>
        <p:spPr/>
        <p:txBody>
          <a:bodyPr/>
          <a:lstStyle/>
          <a:p>
            <a:r>
              <a:rPr lang="en-US" altLang="en-US" sz="2400" smtClean="0"/>
              <a:t>Responsible for presenting data at the destination with the same meaning and appearance as it would have at the source</a:t>
            </a:r>
          </a:p>
          <a:p>
            <a:r>
              <a:rPr lang="en-US" altLang="en-US" sz="2400" smtClean="0"/>
              <a:t>Provides common data conversions and transformations that allow systems with different standards to communicate</a:t>
            </a:r>
          </a:p>
          <a:p>
            <a:r>
              <a:rPr lang="en-US" altLang="en-US" sz="2400" smtClean="0"/>
              <a:t>Includes services such as data compression and restoration, encryption and decryption, data reformatting, ASCII-Unicode conversion, etc.</a:t>
            </a:r>
          </a:p>
        </p:txBody>
      </p:sp>
      <p:sp>
        <p:nvSpPr>
          <p:cNvPr id="37892" name="Slide Number Placeholder 6"/>
          <p:cNvSpPr>
            <a:spLocks noGrp="1"/>
          </p:cNvSpPr>
          <p:nvPr>
            <p:ph type="sldNum" sz="quarter" idx="12"/>
          </p:nvPr>
        </p:nvSpPr>
        <p:spPr>
          <a:noFill/>
        </p:spPr>
        <p:txBody>
          <a:bodyPr/>
          <a:lstStyle/>
          <a:p>
            <a:r>
              <a:rPr lang="en-US" smtClean="0"/>
              <a:t>12-</a:t>
            </a:r>
            <a:fld id="{CCCFD9C2-C485-436E-9040-6EEDC6E972B8}" type="slidenum">
              <a:rPr lang="en-US" smtClean="0"/>
              <a:pPr/>
              <a:t>32</a:t>
            </a:fld>
            <a:endParaRPr lang="en-US" smtClean="0"/>
          </a:p>
        </p:txBody>
      </p:sp>
      <p:sp>
        <p:nvSpPr>
          <p:cNvPr id="37893"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OSI Session Layer</a:t>
            </a:r>
          </a:p>
        </p:txBody>
      </p:sp>
      <p:sp>
        <p:nvSpPr>
          <p:cNvPr id="38915" name="Rectangle 3"/>
          <p:cNvSpPr>
            <a:spLocks noGrp="1" noChangeArrowheads="1"/>
          </p:cNvSpPr>
          <p:nvPr>
            <p:ph type="body" idx="1"/>
          </p:nvPr>
        </p:nvSpPr>
        <p:spPr>
          <a:xfrm>
            <a:off x="838200" y="1493838"/>
            <a:ext cx="8001000" cy="4525962"/>
          </a:xfrm>
        </p:spPr>
        <p:txBody>
          <a:bodyPr/>
          <a:lstStyle/>
          <a:p>
            <a:r>
              <a:rPr lang="en-US" altLang="en-US" sz="2800" smtClean="0"/>
              <a:t>Establishes a dialogue between two cooperating applications or processes at the ends of the communication link</a:t>
            </a:r>
          </a:p>
          <a:p>
            <a:r>
              <a:rPr lang="en-US" altLang="en-US" sz="2800" smtClean="0"/>
              <a:t>Responsible for</a:t>
            </a:r>
          </a:p>
          <a:p>
            <a:pPr lvl="1"/>
            <a:r>
              <a:rPr lang="en-US" altLang="en-US" sz="2400" smtClean="0"/>
              <a:t>Establishing the session between the applications</a:t>
            </a:r>
          </a:p>
          <a:p>
            <a:pPr lvl="1"/>
            <a:r>
              <a:rPr lang="en-US" altLang="en-US" sz="2400" smtClean="0"/>
              <a:t>Controlling the dialogue</a:t>
            </a:r>
          </a:p>
          <a:p>
            <a:pPr lvl="1"/>
            <a:r>
              <a:rPr lang="en-US" altLang="en-US" sz="2400" smtClean="0"/>
              <a:t>Terminating the session</a:t>
            </a:r>
          </a:p>
          <a:p>
            <a:r>
              <a:rPr lang="en-US" altLang="en-US" sz="2800" smtClean="0"/>
              <a:t>Examples</a:t>
            </a:r>
          </a:p>
          <a:p>
            <a:pPr lvl="1"/>
            <a:r>
              <a:rPr lang="en-US" altLang="en-US" sz="2400" smtClean="0"/>
              <a:t>Remote login</a:t>
            </a:r>
          </a:p>
          <a:p>
            <a:pPr lvl="1"/>
            <a:r>
              <a:rPr lang="en-US" altLang="en-US" sz="2400" smtClean="0"/>
              <a:t>Print spooling to remote printer</a:t>
            </a:r>
          </a:p>
        </p:txBody>
      </p:sp>
      <p:sp>
        <p:nvSpPr>
          <p:cNvPr id="38916" name="Slide Number Placeholder 6"/>
          <p:cNvSpPr>
            <a:spLocks noGrp="1"/>
          </p:cNvSpPr>
          <p:nvPr>
            <p:ph type="sldNum" sz="quarter" idx="12"/>
          </p:nvPr>
        </p:nvSpPr>
        <p:spPr>
          <a:noFill/>
        </p:spPr>
        <p:txBody>
          <a:bodyPr/>
          <a:lstStyle/>
          <a:p>
            <a:r>
              <a:rPr lang="en-US" smtClean="0"/>
              <a:t>12-</a:t>
            </a:r>
            <a:fld id="{4DA2A4C4-B4DA-42CA-9EC0-A6014AA3569A}" type="slidenum">
              <a:rPr lang="en-US" smtClean="0"/>
              <a:pPr/>
              <a:t>33</a:t>
            </a:fld>
            <a:endParaRPr lang="en-US" smtClean="0"/>
          </a:p>
        </p:txBody>
      </p:sp>
      <p:sp>
        <p:nvSpPr>
          <p:cNvPr id="38917"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TCP/IP Addressing (1)</a:t>
            </a:r>
          </a:p>
        </p:txBody>
      </p:sp>
      <p:sp>
        <p:nvSpPr>
          <p:cNvPr id="39939" name="Content Placeholder 2"/>
          <p:cNvSpPr>
            <a:spLocks noGrp="1"/>
          </p:cNvSpPr>
          <p:nvPr>
            <p:ph idx="1"/>
          </p:nvPr>
        </p:nvSpPr>
        <p:spPr>
          <a:xfrm>
            <a:off x="838200" y="1447800"/>
            <a:ext cx="7772400" cy="4800600"/>
          </a:xfrm>
        </p:spPr>
        <p:txBody>
          <a:bodyPr/>
          <a:lstStyle/>
          <a:p>
            <a:r>
              <a:rPr lang="en-US" sz="2800" smtClean="0"/>
              <a:t>User friendly addresses</a:t>
            </a:r>
          </a:p>
          <a:p>
            <a:pPr lvl="1"/>
            <a:r>
              <a:rPr lang="en-US" sz="2400" smtClean="0"/>
              <a:t>URL – www.youtube.com</a:t>
            </a:r>
          </a:p>
          <a:p>
            <a:pPr lvl="1"/>
            <a:r>
              <a:rPr lang="en-US" sz="2400" smtClean="0"/>
              <a:t>Email – somebody@yahoo.com</a:t>
            </a:r>
          </a:p>
          <a:p>
            <a:pPr lvl="1"/>
            <a:r>
              <a:rPr lang="en-US" sz="2400" smtClean="0"/>
              <a:t>Printer name on the network</a:t>
            </a:r>
          </a:p>
          <a:p>
            <a:r>
              <a:rPr lang="en-US" sz="2800" smtClean="0"/>
              <a:t>Domain name</a:t>
            </a:r>
          </a:p>
          <a:p>
            <a:pPr lvl="1"/>
            <a:r>
              <a:rPr lang="en-US" sz="2400" smtClean="0"/>
              <a:t>Standard global domain name system provides global scope for user friendly addresses</a:t>
            </a:r>
          </a:p>
          <a:p>
            <a:pPr lvl="1"/>
            <a:r>
              <a:rPr lang="en-US" sz="2400" smtClean="0"/>
              <a:t>Hierarchical system for name creation and registration</a:t>
            </a:r>
          </a:p>
          <a:p>
            <a:pPr lvl="1"/>
            <a:r>
              <a:rPr lang="en-US" sz="2400" smtClean="0"/>
              <a:t>Tools for locating and identifying specific names</a:t>
            </a:r>
          </a:p>
        </p:txBody>
      </p:sp>
      <p:sp>
        <p:nvSpPr>
          <p:cNvPr id="39940" name="Footer Placeholder 3"/>
          <p:cNvSpPr>
            <a:spLocks noGrp="1"/>
          </p:cNvSpPr>
          <p:nvPr>
            <p:ph type="ftr" sz="quarter" idx="11"/>
          </p:nvPr>
        </p:nvSpPr>
        <p:spPr>
          <a:noFill/>
        </p:spPr>
        <p:txBody>
          <a:bodyPr/>
          <a:lstStyle/>
          <a:p>
            <a:r>
              <a:rPr lang="en-US" smtClean="0"/>
              <a:t>Copyright 2010 John Wiley &amp; Sons, Inc.</a:t>
            </a:r>
          </a:p>
        </p:txBody>
      </p:sp>
      <p:sp>
        <p:nvSpPr>
          <p:cNvPr id="39941" name="Slide Number Placeholder 4"/>
          <p:cNvSpPr>
            <a:spLocks noGrp="1"/>
          </p:cNvSpPr>
          <p:nvPr>
            <p:ph type="sldNum" sz="quarter" idx="12"/>
          </p:nvPr>
        </p:nvSpPr>
        <p:spPr>
          <a:noFill/>
        </p:spPr>
        <p:txBody>
          <a:bodyPr/>
          <a:lstStyle/>
          <a:p>
            <a:r>
              <a:rPr lang="en-US" smtClean="0"/>
              <a:t>12-</a:t>
            </a:r>
            <a:fld id="{1664D8EA-FB79-4F77-A4D3-B0541894F510}" type="slidenum">
              <a:rPr lang="en-US" smtClean="0"/>
              <a:pPr/>
              <a:t>34</a:t>
            </a:fld>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TCP/IP Addressing (2)</a:t>
            </a:r>
          </a:p>
        </p:txBody>
      </p:sp>
      <p:sp>
        <p:nvSpPr>
          <p:cNvPr id="40963" name="Content Placeholder 2"/>
          <p:cNvSpPr>
            <a:spLocks noGrp="1"/>
          </p:cNvSpPr>
          <p:nvPr>
            <p:ph idx="1"/>
          </p:nvPr>
        </p:nvSpPr>
        <p:spPr/>
        <p:txBody>
          <a:bodyPr/>
          <a:lstStyle/>
          <a:p>
            <a:r>
              <a:rPr lang="en-US" sz="2400" smtClean="0"/>
              <a:t>Port Addresses (port numbers)</a:t>
            </a:r>
          </a:p>
          <a:p>
            <a:pPr lvl="1"/>
            <a:r>
              <a:rPr lang="en-US" sz="2000" smtClean="0"/>
              <a:t>Transport layer uses to identify the application that is to receive the message</a:t>
            </a:r>
          </a:p>
          <a:p>
            <a:pPr lvl="1"/>
            <a:r>
              <a:rPr lang="en-US" sz="2000" smtClean="0"/>
              <a:t>16 bits in length</a:t>
            </a:r>
          </a:p>
          <a:p>
            <a:pPr lvl="1"/>
            <a:r>
              <a:rPr lang="en-US" sz="2000" smtClean="0"/>
              <a:t>Example:  port 80 is commonly used for Web services</a:t>
            </a:r>
          </a:p>
          <a:p>
            <a:pPr lvl="1"/>
            <a:r>
              <a:rPr lang="en-US" sz="2000" smtClean="0"/>
              <a:t>First 1024 numbers are called well-known ports because they are standard addresses specified for most common applications</a:t>
            </a:r>
          </a:p>
          <a:p>
            <a:pPr lvl="1"/>
            <a:r>
              <a:rPr lang="en-US" sz="2000" smtClean="0"/>
              <a:t>User defined port numbers are also available to applications</a:t>
            </a:r>
          </a:p>
          <a:p>
            <a:pPr lvl="1"/>
            <a:r>
              <a:rPr lang="en-US" sz="2000" smtClean="0"/>
              <a:t>For example, the following Web service uses the user-defined port of 8080</a:t>
            </a:r>
            <a:br>
              <a:rPr lang="en-US" sz="2000" smtClean="0"/>
            </a:br>
            <a:r>
              <a:rPr lang="en-US" sz="2000" smtClean="0"/>
              <a:t>http://www.somewhere.org:8080/hiddenServer/index.html</a:t>
            </a:r>
          </a:p>
          <a:p>
            <a:pPr lvl="1"/>
            <a:endParaRPr lang="en-US" sz="2000" smtClean="0"/>
          </a:p>
        </p:txBody>
      </p:sp>
      <p:sp>
        <p:nvSpPr>
          <p:cNvPr id="40964" name="Footer Placeholder 3"/>
          <p:cNvSpPr>
            <a:spLocks noGrp="1"/>
          </p:cNvSpPr>
          <p:nvPr>
            <p:ph type="ftr" sz="quarter" idx="11"/>
          </p:nvPr>
        </p:nvSpPr>
        <p:spPr>
          <a:noFill/>
        </p:spPr>
        <p:txBody>
          <a:bodyPr/>
          <a:lstStyle/>
          <a:p>
            <a:r>
              <a:rPr lang="en-US" smtClean="0"/>
              <a:t>Copyright 2010 John Wiley &amp; Sons, Inc.</a:t>
            </a:r>
          </a:p>
        </p:txBody>
      </p:sp>
      <p:sp>
        <p:nvSpPr>
          <p:cNvPr id="40965" name="Slide Number Placeholder 4"/>
          <p:cNvSpPr>
            <a:spLocks noGrp="1"/>
          </p:cNvSpPr>
          <p:nvPr>
            <p:ph type="sldNum" sz="quarter" idx="12"/>
          </p:nvPr>
        </p:nvSpPr>
        <p:spPr>
          <a:noFill/>
        </p:spPr>
        <p:txBody>
          <a:bodyPr/>
          <a:lstStyle/>
          <a:p>
            <a:r>
              <a:rPr lang="en-US" smtClean="0"/>
              <a:t>12-</a:t>
            </a:r>
            <a:fld id="{BCD8BD5C-9AA8-4B86-B4C4-AA0E6B7B6C04}" type="slidenum">
              <a:rPr lang="en-US" smtClean="0"/>
              <a:pPr/>
              <a:t>35</a:t>
            </a:fld>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Well-Known Port Addresses</a:t>
            </a:r>
          </a:p>
        </p:txBody>
      </p:sp>
      <p:pic>
        <p:nvPicPr>
          <p:cNvPr id="41987" name="Content Placeholder 5" descr="fig_12_16.jpg"/>
          <p:cNvPicPr>
            <a:picLocks noGrp="1" noChangeAspect="1"/>
          </p:cNvPicPr>
          <p:nvPr>
            <p:ph idx="1"/>
          </p:nvPr>
        </p:nvPicPr>
        <p:blipFill>
          <a:blip r:embed="rId2" cstate="print"/>
          <a:srcRect/>
          <a:stretch>
            <a:fillRect/>
          </a:stretch>
        </p:blipFill>
        <p:spPr>
          <a:xfrm>
            <a:off x="1647825" y="1524000"/>
            <a:ext cx="6305550" cy="4525963"/>
          </a:xfrm>
        </p:spPr>
      </p:pic>
      <p:sp>
        <p:nvSpPr>
          <p:cNvPr id="41988" name="Footer Placeholder 3"/>
          <p:cNvSpPr>
            <a:spLocks noGrp="1"/>
          </p:cNvSpPr>
          <p:nvPr>
            <p:ph type="ftr" sz="quarter" idx="11"/>
          </p:nvPr>
        </p:nvSpPr>
        <p:spPr>
          <a:noFill/>
        </p:spPr>
        <p:txBody>
          <a:bodyPr/>
          <a:lstStyle/>
          <a:p>
            <a:r>
              <a:rPr lang="en-US" smtClean="0"/>
              <a:t>Copyright 2010 John Wiley &amp; Sons, Inc.</a:t>
            </a:r>
          </a:p>
        </p:txBody>
      </p:sp>
      <p:sp>
        <p:nvSpPr>
          <p:cNvPr id="41989" name="Slide Number Placeholder 4"/>
          <p:cNvSpPr>
            <a:spLocks noGrp="1"/>
          </p:cNvSpPr>
          <p:nvPr>
            <p:ph type="sldNum" sz="quarter" idx="12"/>
          </p:nvPr>
        </p:nvSpPr>
        <p:spPr>
          <a:noFill/>
        </p:spPr>
        <p:txBody>
          <a:bodyPr/>
          <a:lstStyle/>
          <a:p>
            <a:r>
              <a:rPr lang="en-US" smtClean="0"/>
              <a:t>12-</a:t>
            </a:r>
            <a:fld id="{FB7146D9-C519-4278-8691-2C912778E274}" type="slidenum">
              <a:rPr lang="en-US" smtClean="0"/>
              <a:pPr/>
              <a:t>36</a:t>
            </a:fld>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TCP/IP Addressing (3)</a:t>
            </a:r>
          </a:p>
        </p:txBody>
      </p:sp>
      <p:sp>
        <p:nvSpPr>
          <p:cNvPr id="43011" name="Content Placeholder 2"/>
          <p:cNvSpPr>
            <a:spLocks noGrp="1"/>
          </p:cNvSpPr>
          <p:nvPr>
            <p:ph idx="1"/>
          </p:nvPr>
        </p:nvSpPr>
        <p:spPr>
          <a:xfrm>
            <a:off x="838200" y="1447800"/>
            <a:ext cx="7772400" cy="4800600"/>
          </a:xfrm>
        </p:spPr>
        <p:txBody>
          <a:bodyPr/>
          <a:lstStyle/>
          <a:p>
            <a:r>
              <a:rPr lang="en-US" sz="2400" smtClean="0"/>
              <a:t>IP addresses</a:t>
            </a:r>
          </a:p>
          <a:p>
            <a:pPr lvl="1"/>
            <a:r>
              <a:rPr lang="en-US" sz="2000" smtClean="0"/>
              <a:t>Logical addresses</a:t>
            </a:r>
          </a:p>
          <a:p>
            <a:pPr lvl="1"/>
            <a:r>
              <a:rPr lang="en-US" sz="2000" smtClean="0"/>
              <a:t>IPv4</a:t>
            </a:r>
          </a:p>
          <a:p>
            <a:pPr lvl="2"/>
            <a:r>
              <a:rPr lang="en-US" sz="1600" smtClean="0"/>
              <a:t>32-bit addresses arranged as 4 octets, delimited by dots</a:t>
            </a:r>
          </a:p>
          <a:p>
            <a:pPr lvl="2"/>
            <a:r>
              <a:rPr lang="en-US" sz="1600" smtClean="0"/>
              <a:t>Each octet is written as a decimal number between 0 and 255</a:t>
            </a:r>
          </a:p>
          <a:p>
            <a:pPr lvl="2"/>
            <a:r>
              <a:rPr lang="en-US" sz="1600" smtClean="0"/>
              <a:t>Example: 208.80.152.2  (Wikipedia’s IP address)</a:t>
            </a:r>
          </a:p>
          <a:p>
            <a:pPr lvl="1"/>
            <a:r>
              <a:rPr lang="en-US" sz="2000" smtClean="0"/>
              <a:t>IPv6</a:t>
            </a:r>
          </a:p>
          <a:p>
            <a:pPr lvl="2"/>
            <a:r>
              <a:rPr lang="en-US" sz="1600" smtClean="0"/>
              <a:t>Intended to eventually supplant IPv4 to provide additional IP addresses</a:t>
            </a:r>
          </a:p>
          <a:p>
            <a:pPr lvl="2"/>
            <a:r>
              <a:rPr lang="en-US" sz="1600" smtClean="0"/>
              <a:t>128-bit  addresses arranged as 8 groups of four-digit hexadecimal numbers separated by colons</a:t>
            </a:r>
          </a:p>
          <a:p>
            <a:pPr lvl="2"/>
            <a:r>
              <a:rPr lang="en-US" sz="1600" smtClean="0"/>
              <a:t>Leading zeros and zero values in one or more consecutive groups may be eliminated</a:t>
            </a:r>
          </a:p>
          <a:p>
            <a:pPr lvl="2"/>
            <a:r>
              <a:rPr lang="en-US" sz="1600" smtClean="0"/>
              <a:t>Example:   6E:2A20::35C:66C0:0:5500 is the same as</a:t>
            </a:r>
            <a:br>
              <a:rPr lang="en-US" sz="1600" smtClean="0"/>
            </a:br>
            <a:r>
              <a:rPr lang="en-US" sz="1600" smtClean="0"/>
              <a:t>	      006E:2A20:0000:0000:035C:66C0:0000:550</a:t>
            </a:r>
          </a:p>
        </p:txBody>
      </p:sp>
      <p:sp>
        <p:nvSpPr>
          <p:cNvPr id="43012" name="Footer Placeholder 3"/>
          <p:cNvSpPr>
            <a:spLocks noGrp="1"/>
          </p:cNvSpPr>
          <p:nvPr>
            <p:ph type="ftr" sz="quarter" idx="11"/>
          </p:nvPr>
        </p:nvSpPr>
        <p:spPr>
          <a:noFill/>
        </p:spPr>
        <p:txBody>
          <a:bodyPr/>
          <a:lstStyle/>
          <a:p>
            <a:r>
              <a:rPr lang="en-US" smtClean="0"/>
              <a:t>Copyright 2010 John Wiley &amp; Sons, Inc.</a:t>
            </a:r>
          </a:p>
        </p:txBody>
      </p:sp>
      <p:sp>
        <p:nvSpPr>
          <p:cNvPr id="43013" name="Slide Number Placeholder 4"/>
          <p:cNvSpPr>
            <a:spLocks noGrp="1"/>
          </p:cNvSpPr>
          <p:nvPr>
            <p:ph type="sldNum" sz="quarter" idx="12"/>
          </p:nvPr>
        </p:nvSpPr>
        <p:spPr>
          <a:noFill/>
        </p:spPr>
        <p:txBody>
          <a:bodyPr/>
          <a:lstStyle/>
          <a:p>
            <a:r>
              <a:rPr lang="en-US" smtClean="0"/>
              <a:t>12-</a:t>
            </a:r>
            <a:fld id="{7D219C9A-1A0D-46A0-B6BD-0BBC2AADBB12}" type="slidenum">
              <a:rPr lang="en-US" smtClean="0"/>
              <a:pPr/>
              <a:t>37</a:t>
            </a:fld>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TCP/IP Addressing (4)</a:t>
            </a:r>
          </a:p>
        </p:txBody>
      </p:sp>
      <p:sp>
        <p:nvSpPr>
          <p:cNvPr id="44035" name="Content Placeholder 2"/>
          <p:cNvSpPr>
            <a:spLocks noGrp="1"/>
          </p:cNvSpPr>
          <p:nvPr>
            <p:ph idx="1"/>
          </p:nvPr>
        </p:nvSpPr>
        <p:spPr>
          <a:xfrm>
            <a:off x="838200" y="1447800"/>
            <a:ext cx="8001000" cy="4724400"/>
          </a:xfrm>
        </p:spPr>
        <p:txBody>
          <a:bodyPr/>
          <a:lstStyle/>
          <a:p>
            <a:r>
              <a:rPr lang="en-US" sz="2000" smtClean="0"/>
              <a:t>Domain name translation</a:t>
            </a:r>
          </a:p>
          <a:p>
            <a:pPr lvl="1"/>
            <a:r>
              <a:rPr lang="en-US" sz="1800" smtClean="0"/>
              <a:t>Translate a user friendly address into an IP address and port address for the transport layer</a:t>
            </a:r>
          </a:p>
          <a:p>
            <a:pPr lvl="1"/>
            <a:r>
              <a:rPr lang="en-US" sz="1800" smtClean="0"/>
              <a:t>Utilizes a global domain name directory service </a:t>
            </a:r>
            <a:endParaRPr lang="en-US" sz="2400" smtClean="0"/>
          </a:p>
          <a:p>
            <a:r>
              <a:rPr lang="en-US" sz="2000" smtClean="0"/>
              <a:t>Address resolution protocol (network layer)</a:t>
            </a:r>
          </a:p>
          <a:p>
            <a:pPr lvl="1"/>
            <a:r>
              <a:rPr lang="en-US" sz="1800" smtClean="0"/>
              <a:t>Translates IP addresses into physical addresses</a:t>
            </a:r>
          </a:p>
          <a:p>
            <a:r>
              <a:rPr lang="en-US" sz="2000" smtClean="0"/>
              <a:t>MAC (medium-access control) address</a:t>
            </a:r>
          </a:p>
          <a:p>
            <a:pPr lvl="1"/>
            <a:r>
              <a:rPr lang="en-US" sz="1800" smtClean="0"/>
              <a:t>Most common type of physical address</a:t>
            </a:r>
          </a:p>
          <a:p>
            <a:pPr lvl="1"/>
            <a:r>
              <a:rPr lang="en-US" sz="1800" smtClean="0"/>
              <a:t>Every manufactured device that may connect to a network anywhere in the world is supplied with a permanent, unique MAC address</a:t>
            </a:r>
          </a:p>
          <a:p>
            <a:pPr lvl="1"/>
            <a:r>
              <a:rPr lang="en-US" sz="1800" smtClean="0"/>
              <a:t>Format consists of 48 bits arranged as 6 two-digit hexadecimal numbers separated by colons</a:t>
            </a:r>
          </a:p>
          <a:p>
            <a:pPr lvl="1"/>
            <a:r>
              <a:rPr lang="en-US" sz="1800" smtClean="0"/>
              <a:t>Example:    00:C0:9F:6C:F9:D0</a:t>
            </a:r>
          </a:p>
        </p:txBody>
      </p:sp>
      <p:sp>
        <p:nvSpPr>
          <p:cNvPr id="44036" name="Footer Placeholder 3"/>
          <p:cNvSpPr>
            <a:spLocks noGrp="1"/>
          </p:cNvSpPr>
          <p:nvPr>
            <p:ph type="ftr" sz="quarter" idx="11"/>
          </p:nvPr>
        </p:nvSpPr>
        <p:spPr>
          <a:noFill/>
        </p:spPr>
        <p:txBody>
          <a:bodyPr/>
          <a:lstStyle/>
          <a:p>
            <a:r>
              <a:rPr lang="en-US" smtClean="0"/>
              <a:t>Copyright 2010 John Wiley &amp; Sons, Inc.</a:t>
            </a:r>
          </a:p>
        </p:txBody>
      </p:sp>
      <p:sp>
        <p:nvSpPr>
          <p:cNvPr id="44037" name="Slide Number Placeholder 4"/>
          <p:cNvSpPr>
            <a:spLocks noGrp="1"/>
          </p:cNvSpPr>
          <p:nvPr>
            <p:ph type="sldNum" sz="quarter" idx="12"/>
          </p:nvPr>
        </p:nvSpPr>
        <p:spPr>
          <a:noFill/>
        </p:spPr>
        <p:txBody>
          <a:bodyPr/>
          <a:lstStyle/>
          <a:p>
            <a:r>
              <a:rPr lang="en-US" smtClean="0"/>
              <a:t>12-</a:t>
            </a:r>
            <a:fld id="{317C13A5-4FC6-4C7D-8B7E-9A721026C273}" type="slidenum">
              <a:rPr lang="en-US" smtClean="0"/>
              <a:pPr/>
              <a:t>38</a:t>
            </a:fld>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28600"/>
            <a:ext cx="7924800" cy="1143000"/>
          </a:xfrm>
        </p:spPr>
        <p:txBody>
          <a:bodyPr/>
          <a:lstStyle/>
          <a:p>
            <a:r>
              <a:rPr lang="en-US" sz="4000" smtClean="0"/>
              <a:t>Different Addresses Used in a Network</a:t>
            </a:r>
          </a:p>
        </p:txBody>
      </p:sp>
      <p:pic>
        <p:nvPicPr>
          <p:cNvPr id="45059" name="Content Placeholder 5" descr="fig_12_17.jpg"/>
          <p:cNvPicPr>
            <a:picLocks noGrp="1" noChangeAspect="1"/>
          </p:cNvPicPr>
          <p:nvPr>
            <p:ph idx="1"/>
          </p:nvPr>
        </p:nvPicPr>
        <p:blipFill>
          <a:blip r:embed="rId2" cstate="print"/>
          <a:srcRect/>
          <a:stretch>
            <a:fillRect/>
          </a:stretch>
        </p:blipFill>
        <p:spPr>
          <a:xfrm>
            <a:off x="1828800" y="1981200"/>
            <a:ext cx="5861050" cy="3429000"/>
          </a:xfrm>
        </p:spPr>
      </p:pic>
      <p:sp>
        <p:nvSpPr>
          <p:cNvPr id="45060" name="Footer Placeholder 3"/>
          <p:cNvSpPr>
            <a:spLocks noGrp="1"/>
          </p:cNvSpPr>
          <p:nvPr>
            <p:ph type="ftr" sz="quarter" idx="11"/>
          </p:nvPr>
        </p:nvSpPr>
        <p:spPr>
          <a:noFill/>
        </p:spPr>
        <p:txBody>
          <a:bodyPr/>
          <a:lstStyle/>
          <a:p>
            <a:r>
              <a:rPr lang="en-US" smtClean="0"/>
              <a:t>Copyright 2010 John Wiley &amp; Sons, Inc.</a:t>
            </a:r>
          </a:p>
        </p:txBody>
      </p:sp>
      <p:sp>
        <p:nvSpPr>
          <p:cNvPr id="45061" name="Slide Number Placeholder 4"/>
          <p:cNvSpPr>
            <a:spLocks noGrp="1"/>
          </p:cNvSpPr>
          <p:nvPr>
            <p:ph type="sldNum" sz="quarter" idx="12"/>
          </p:nvPr>
        </p:nvSpPr>
        <p:spPr>
          <a:noFill/>
        </p:spPr>
        <p:txBody>
          <a:bodyPr/>
          <a:lstStyle/>
          <a:p>
            <a:r>
              <a:rPr lang="en-US" smtClean="0"/>
              <a:t>12-</a:t>
            </a:r>
            <a:fld id="{2DFD930E-ACE1-406C-8054-37CD9613FA8D}" type="slidenum">
              <a:rPr lang="en-US" smtClean="0"/>
              <a:pPr/>
              <a:t>39</a:t>
            </a:fld>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62000" y="228600"/>
            <a:ext cx="7924800" cy="1143000"/>
          </a:xfrm>
        </p:spPr>
        <p:txBody>
          <a:bodyPr/>
          <a:lstStyle/>
          <a:p>
            <a:r>
              <a:rPr lang="en-US" sz="4000" smtClean="0"/>
              <a:t>Model of a Communication Channel</a:t>
            </a:r>
          </a:p>
        </p:txBody>
      </p:sp>
      <p:pic>
        <p:nvPicPr>
          <p:cNvPr id="9219" name="Picture 4" descr="fig_12_03.jpg"/>
          <p:cNvPicPr>
            <a:picLocks noChangeAspect="1"/>
          </p:cNvPicPr>
          <p:nvPr/>
        </p:nvPicPr>
        <p:blipFill>
          <a:blip r:embed="rId2" cstate="print"/>
          <a:srcRect/>
          <a:stretch>
            <a:fillRect/>
          </a:stretch>
        </p:blipFill>
        <p:spPr bwMode="auto">
          <a:xfrm>
            <a:off x="838200" y="1524000"/>
            <a:ext cx="7778750" cy="4051300"/>
          </a:xfrm>
          <a:prstGeom prst="rect">
            <a:avLst/>
          </a:prstGeom>
          <a:noFill/>
          <a:ln w="9525">
            <a:noFill/>
            <a:miter lim="800000"/>
            <a:headEnd/>
            <a:tailEnd/>
          </a:ln>
        </p:spPr>
      </p:pic>
      <p:sp>
        <p:nvSpPr>
          <p:cNvPr id="9220" name="Slide Number Placeholder 5"/>
          <p:cNvSpPr>
            <a:spLocks noGrp="1"/>
          </p:cNvSpPr>
          <p:nvPr>
            <p:ph type="sldNum" sz="quarter" idx="12"/>
          </p:nvPr>
        </p:nvSpPr>
        <p:spPr>
          <a:noFill/>
        </p:spPr>
        <p:txBody>
          <a:bodyPr/>
          <a:lstStyle/>
          <a:p>
            <a:r>
              <a:rPr lang="en-US" smtClean="0"/>
              <a:t>12-</a:t>
            </a:r>
            <a:fld id="{CBAA13AD-A62F-4274-9A79-52FA91AA1B7E}" type="slidenum">
              <a:rPr lang="en-US" smtClean="0"/>
              <a:pPr/>
              <a:t>4</a:t>
            </a:fld>
            <a:endParaRPr lang="en-US" smtClean="0"/>
          </a:p>
        </p:txBody>
      </p:sp>
      <p:sp>
        <p:nvSpPr>
          <p:cNvPr id="9221" name="Footer Placeholder 6"/>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Network Topology</a:t>
            </a:r>
          </a:p>
        </p:txBody>
      </p:sp>
      <p:sp>
        <p:nvSpPr>
          <p:cNvPr id="46083" name="Rectangle 3"/>
          <p:cNvSpPr>
            <a:spLocks noGrp="1" noChangeArrowheads="1"/>
          </p:cNvSpPr>
          <p:nvPr>
            <p:ph type="body" idx="1"/>
          </p:nvPr>
        </p:nvSpPr>
        <p:spPr>
          <a:xfrm>
            <a:off x="838200" y="1447800"/>
            <a:ext cx="7848600" cy="2514600"/>
          </a:xfrm>
        </p:spPr>
        <p:txBody>
          <a:bodyPr/>
          <a:lstStyle/>
          <a:p>
            <a:r>
              <a:rPr lang="en-US" altLang="en-US" sz="2000" smtClean="0"/>
              <a:t>Fundamental layout of a network</a:t>
            </a:r>
          </a:p>
          <a:p>
            <a:r>
              <a:rPr lang="en-US" altLang="en-US" sz="2000" smtClean="0"/>
              <a:t>Describes the path or paths between any two points in the network</a:t>
            </a:r>
          </a:p>
          <a:p>
            <a:r>
              <a:rPr lang="en-US" altLang="en-US" sz="2000" smtClean="0"/>
              <a:t>Affects availability, speed and traffic congestion of the network</a:t>
            </a:r>
          </a:p>
          <a:p>
            <a:r>
              <a:rPr lang="en-US" altLang="en-US" sz="2000" smtClean="0"/>
              <a:t>Logical topology – operational relationship between the various network components</a:t>
            </a:r>
          </a:p>
          <a:p>
            <a:r>
              <a:rPr lang="en-US" altLang="en-US" sz="2000" smtClean="0"/>
              <a:t>Physical topology – actual layout of the network wiring</a:t>
            </a:r>
          </a:p>
          <a:p>
            <a:pPr>
              <a:buFont typeface="Wingdings" pitchFamily="2" charset="2"/>
              <a:buNone/>
            </a:pPr>
            <a:endParaRPr lang="en-US" altLang="en-US" sz="2000" smtClean="0"/>
          </a:p>
        </p:txBody>
      </p:sp>
      <p:sp>
        <p:nvSpPr>
          <p:cNvPr id="46084" name="Slide Number Placeholder 6"/>
          <p:cNvSpPr>
            <a:spLocks noGrp="1"/>
          </p:cNvSpPr>
          <p:nvPr>
            <p:ph type="sldNum" sz="quarter" idx="12"/>
          </p:nvPr>
        </p:nvSpPr>
        <p:spPr>
          <a:noFill/>
        </p:spPr>
        <p:txBody>
          <a:bodyPr/>
          <a:lstStyle/>
          <a:p>
            <a:r>
              <a:rPr lang="en-US" smtClean="0"/>
              <a:t>12-</a:t>
            </a:r>
            <a:fld id="{FC5CAFC5-A614-468A-8D8A-34C0DC3E9E05}" type="slidenum">
              <a:rPr lang="en-US" smtClean="0"/>
              <a:pPr/>
              <a:t>40</a:t>
            </a:fld>
            <a:endParaRPr lang="en-US" smtClean="0"/>
          </a:p>
        </p:txBody>
      </p:sp>
      <p:sp>
        <p:nvSpPr>
          <p:cNvPr id="46085" name="Footer Placeholder 7"/>
          <p:cNvSpPr>
            <a:spLocks noGrp="1"/>
          </p:cNvSpPr>
          <p:nvPr>
            <p:ph type="ftr" sz="quarter" idx="11"/>
          </p:nvPr>
        </p:nvSpPr>
        <p:spPr>
          <a:noFill/>
        </p:spPr>
        <p:txBody>
          <a:bodyPr/>
          <a:lstStyle/>
          <a:p>
            <a:r>
              <a:rPr lang="en-US" smtClean="0"/>
              <a:t>Copyright 2010 John Wiley &amp; Sons, Inc.</a:t>
            </a:r>
          </a:p>
        </p:txBody>
      </p:sp>
      <p:pic>
        <p:nvPicPr>
          <p:cNvPr id="46086" name="Picture 5" descr="fig_12_18.jpg"/>
          <p:cNvPicPr>
            <a:picLocks noChangeAspect="1"/>
          </p:cNvPicPr>
          <p:nvPr/>
        </p:nvPicPr>
        <p:blipFill>
          <a:blip r:embed="rId2" cstate="print"/>
          <a:srcRect/>
          <a:stretch>
            <a:fillRect/>
          </a:stretch>
        </p:blipFill>
        <p:spPr bwMode="auto">
          <a:xfrm>
            <a:off x="1219200" y="4271963"/>
            <a:ext cx="5943600" cy="2051050"/>
          </a:xfrm>
          <a:prstGeom prst="rect">
            <a:avLst/>
          </a:prstGeom>
          <a:noFill/>
          <a:ln w="9525">
            <a:noFill/>
            <a:miter lim="800000"/>
            <a:headEnd/>
            <a:tailEnd/>
          </a:ln>
        </p:spPr>
      </p:pic>
      <p:sp>
        <p:nvSpPr>
          <p:cNvPr id="46087" name="TextBox 6"/>
          <p:cNvSpPr txBox="1">
            <a:spLocks noChangeArrowheads="1"/>
          </p:cNvSpPr>
          <p:nvPr/>
        </p:nvSpPr>
        <p:spPr bwMode="auto">
          <a:xfrm>
            <a:off x="2895600" y="3962400"/>
            <a:ext cx="3429000" cy="369888"/>
          </a:xfrm>
          <a:prstGeom prst="rect">
            <a:avLst/>
          </a:prstGeom>
          <a:noFill/>
          <a:ln w="9525">
            <a:noFill/>
            <a:miter lim="800000"/>
            <a:headEnd/>
            <a:tailEnd/>
          </a:ln>
        </p:spPr>
        <p:txBody>
          <a:bodyPr>
            <a:spAutoFit/>
          </a:bodyPr>
          <a:lstStyle/>
          <a:p>
            <a:r>
              <a:rPr lang="en-US" b="1"/>
              <a:t>Automobile Traffic Scenarios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Four Network Topologies</a:t>
            </a:r>
          </a:p>
        </p:txBody>
      </p:sp>
      <p:sp>
        <p:nvSpPr>
          <p:cNvPr id="47107" name="Slide Number Placeholder 6"/>
          <p:cNvSpPr>
            <a:spLocks noGrp="1"/>
          </p:cNvSpPr>
          <p:nvPr>
            <p:ph type="sldNum" sz="quarter" idx="12"/>
          </p:nvPr>
        </p:nvSpPr>
        <p:spPr>
          <a:noFill/>
        </p:spPr>
        <p:txBody>
          <a:bodyPr/>
          <a:lstStyle/>
          <a:p>
            <a:r>
              <a:rPr lang="en-US" smtClean="0"/>
              <a:t>12-</a:t>
            </a:r>
            <a:fld id="{D4B0DD8E-2491-4A27-A410-60CA6E2EEF51}" type="slidenum">
              <a:rPr lang="en-US" smtClean="0"/>
              <a:pPr/>
              <a:t>41</a:t>
            </a:fld>
            <a:endParaRPr lang="en-US" smtClean="0"/>
          </a:p>
        </p:txBody>
      </p:sp>
      <p:sp>
        <p:nvSpPr>
          <p:cNvPr id="47108" name="Footer Placeholder 7"/>
          <p:cNvSpPr>
            <a:spLocks noGrp="1"/>
          </p:cNvSpPr>
          <p:nvPr>
            <p:ph type="ftr" sz="quarter" idx="11"/>
          </p:nvPr>
        </p:nvSpPr>
        <p:spPr>
          <a:noFill/>
        </p:spPr>
        <p:txBody>
          <a:bodyPr/>
          <a:lstStyle/>
          <a:p>
            <a:r>
              <a:rPr lang="en-US" smtClean="0"/>
              <a:t>Copyright 2010 John Wiley &amp; Sons, Inc.</a:t>
            </a:r>
          </a:p>
        </p:txBody>
      </p:sp>
      <p:pic>
        <p:nvPicPr>
          <p:cNvPr id="47109" name="Picture 8" descr="fig_12_19.jpg"/>
          <p:cNvPicPr>
            <a:picLocks noChangeAspect="1"/>
          </p:cNvPicPr>
          <p:nvPr/>
        </p:nvPicPr>
        <p:blipFill>
          <a:blip r:embed="rId2" cstate="print"/>
          <a:srcRect/>
          <a:stretch>
            <a:fillRect/>
          </a:stretch>
        </p:blipFill>
        <p:spPr bwMode="auto">
          <a:xfrm>
            <a:off x="1371600" y="1447800"/>
            <a:ext cx="6534150" cy="4800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Mesh Topology</a:t>
            </a:r>
          </a:p>
        </p:txBody>
      </p:sp>
      <p:sp>
        <p:nvSpPr>
          <p:cNvPr id="48131" name="Content Placeholder 4"/>
          <p:cNvSpPr>
            <a:spLocks noGrp="1"/>
          </p:cNvSpPr>
          <p:nvPr>
            <p:ph idx="1"/>
          </p:nvPr>
        </p:nvSpPr>
        <p:spPr>
          <a:xfrm>
            <a:off x="838200" y="1524000"/>
            <a:ext cx="7848600" cy="4648200"/>
          </a:xfrm>
        </p:spPr>
        <p:txBody>
          <a:bodyPr/>
          <a:lstStyle/>
          <a:p>
            <a:r>
              <a:rPr lang="en-US" sz="2400" smtClean="0"/>
              <a:t>Multiple paths between end nodes</a:t>
            </a:r>
          </a:p>
          <a:p>
            <a:r>
              <a:rPr lang="en-US" sz="2400" smtClean="0"/>
              <a:t>Failure of an individual intermediate node will slow but not stop the network as long as an alternative path is available</a:t>
            </a:r>
          </a:p>
          <a:p>
            <a:r>
              <a:rPr lang="en-US" sz="2400" smtClean="0"/>
              <a:t>Large networks that use switches and routers are typically partial mesh networks</a:t>
            </a:r>
          </a:p>
          <a:p>
            <a:r>
              <a:rPr lang="en-US" sz="2400" smtClean="0"/>
              <a:t>Full mesh network</a:t>
            </a:r>
          </a:p>
          <a:p>
            <a:pPr lvl="1"/>
            <a:r>
              <a:rPr lang="en-US" sz="2000" smtClean="0"/>
              <a:t>Direct point-to-point channel connecting every pair of nodes</a:t>
            </a:r>
          </a:p>
          <a:p>
            <a:pPr lvl="1"/>
            <a:r>
              <a:rPr lang="en-US" sz="2000" smtClean="0"/>
              <a:t>Impractical due to the large number of connections needed</a:t>
            </a:r>
          </a:p>
          <a:p>
            <a:pPr lvl="1"/>
            <a:r>
              <a:rPr lang="en-US" sz="2000" smtClean="0"/>
              <a:t>Number of connections = nodes x (nodes – 1) / 2</a:t>
            </a:r>
          </a:p>
          <a:p>
            <a:pPr lvl="1"/>
            <a:r>
              <a:rPr lang="en-US" sz="2000" smtClean="0"/>
              <a:t>500 computer nodes would require 125,000 interconnecting cables! </a:t>
            </a:r>
          </a:p>
        </p:txBody>
      </p:sp>
      <p:sp>
        <p:nvSpPr>
          <p:cNvPr id="48132" name="Footer Placeholder 2"/>
          <p:cNvSpPr>
            <a:spLocks noGrp="1"/>
          </p:cNvSpPr>
          <p:nvPr>
            <p:ph type="ftr" sz="quarter" idx="11"/>
          </p:nvPr>
        </p:nvSpPr>
        <p:spPr>
          <a:noFill/>
        </p:spPr>
        <p:txBody>
          <a:bodyPr/>
          <a:lstStyle/>
          <a:p>
            <a:r>
              <a:rPr lang="en-US" smtClean="0"/>
              <a:t>Copyright 2010 John Wiley &amp; Sons, Inc.</a:t>
            </a:r>
          </a:p>
        </p:txBody>
      </p:sp>
      <p:sp>
        <p:nvSpPr>
          <p:cNvPr id="48133" name="Slide Number Placeholder 3"/>
          <p:cNvSpPr>
            <a:spLocks noGrp="1"/>
          </p:cNvSpPr>
          <p:nvPr>
            <p:ph type="sldNum" sz="quarter" idx="12"/>
          </p:nvPr>
        </p:nvSpPr>
        <p:spPr>
          <a:noFill/>
        </p:spPr>
        <p:txBody>
          <a:bodyPr/>
          <a:lstStyle/>
          <a:p>
            <a:r>
              <a:rPr lang="en-US" smtClean="0"/>
              <a:t>12-</a:t>
            </a:r>
            <a:fld id="{C5489304-F1CB-4273-BDE0-B8C74DE36F42}" type="slidenum">
              <a:rPr lang="en-US" smtClean="0"/>
              <a:pPr/>
              <a:t>42</a:t>
            </a:fld>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274638"/>
            <a:ext cx="8001000" cy="1143000"/>
          </a:xfrm>
        </p:spPr>
        <p:txBody>
          <a:bodyPr/>
          <a:lstStyle/>
          <a:p>
            <a:r>
              <a:rPr lang="en-US" smtClean="0"/>
              <a:t>Five-Node Full Mesh Network</a:t>
            </a:r>
          </a:p>
        </p:txBody>
      </p:sp>
      <p:pic>
        <p:nvPicPr>
          <p:cNvPr id="49155" name="Content Placeholder 5" descr="fig_12_20.jpg"/>
          <p:cNvPicPr>
            <a:picLocks noGrp="1" noChangeAspect="1"/>
          </p:cNvPicPr>
          <p:nvPr>
            <p:ph idx="1"/>
          </p:nvPr>
        </p:nvPicPr>
        <p:blipFill>
          <a:blip r:embed="rId2" cstate="print"/>
          <a:srcRect/>
          <a:stretch>
            <a:fillRect/>
          </a:stretch>
        </p:blipFill>
        <p:spPr>
          <a:xfrm>
            <a:off x="1790700" y="1524000"/>
            <a:ext cx="6019800" cy="4525963"/>
          </a:xfrm>
        </p:spPr>
      </p:pic>
      <p:sp>
        <p:nvSpPr>
          <p:cNvPr id="49156" name="Footer Placeholder 3"/>
          <p:cNvSpPr>
            <a:spLocks noGrp="1"/>
          </p:cNvSpPr>
          <p:nvPr>
            <p:ph type="ftr" sz="quarter" idx="11"/>
          </p:nvPr>
        </p:nvSpPr>
        <p:spPr>
          <a:noFill/>
        </p:spPr>
        <p:txBody>
          <a:bodyPr/>
          <a:lstStyle/>
          <a:p>
            <a:r>
              <a:rPr lang="en-US" smtClean="0"/>
              <a:t>Copyright 2010 John Wiley &amp; Sons, Inc.</a:t>
            </a:r>
          </a:p>
        </p:txBody>
      </p:sp>
      <p:sp>
        <p:nvSpPr>
          <p:cNvPr id="49157" name="Slide Number Placeholder 4"/>
          <p:cNvSpPr>
            <a:spLocks noGrp="1"/>
          </p:cNvSpPr>
          <p:nvPr>
            <p:ph type="sldNum" sz="quarter" idx="12"/>
          </p:nvPr>
        </p:nvSpPr>
        <p:spPr>
          <a:noFill/>
        </p:spPr>
        <p:txBody>
          <a:bodyPr/>
          <a:lstStyle/>
          <a:p>
            <a:r>
              <a:rPr lang="en-US" smtClean="0"/>
              <a:t>12-</a:t>
            </a:r>
            <a:fld id="{71A93DDC-A4E8-4534-8C11-44AF8381AA88}" type="slidenum">
              <a:rPr lang="en-US" smtClean="0"/>
              <a:pPr/>
              <a:t>43</a:t>
            </a:fld>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t>Bus Topology</a:t>
            </a:r>
          </a:p>
        </p:txBody>
      </p:sp>
      <p:sp>
        <p:nvSpPr>
          <p:cNvPr id="50179" name="Rectangle 3"/>
          <p:cNvSpPr>
            <a:spLocks noGrp="1" noChangeArrowheads="1"/>
          </p:cNvSpPr>
          <p:nvPr>
            <p:ph type="body" idx="1"/>
          </p:nvPr>
        </p:nvSpPr>
        <p:spPr>
          <a:xfrm>
            <a:off x="838200" y="1447800"/>
            <a:ext cx="7772400" cy="4525963"/>
          </a:xfrm>
        </p:spPr>
        <p:txBody>
          <a:bodyPr/>
          <a:lstStyle/>
          <a:p>
            <a:r>
              <a:rPr lang="en-US" altLang="en-US" sz="2000" smtClean="0"/>
              <a:t>Similar to multipoint buses in chapter 7</a:t>
            </a:r>
          </a:p>
          <a:p>
            <a:r>
              <a:rPr lang="en-US" altLang="en-US" sz="2000" smtClean="0"/>
              <a:t>Each node is tapped into the bus along the bus</a:t>
            </a:r>
          </a:p>
          <a:p>
            <a:r>
              <a:rPr lang="en-US" altLang="en-US" sz="2000" smtClean="0"/>
              <a:t>To communicate, each node “broadcasts” a message that travels along the bus</a:t>
            </a:r>
          </a:p>
          <a:p>
            <a:r>
              <a:rPr lang="en-US" altLang="en-US" sz="2000" smtClean="0"/>
              <a:t>Every node on the bus receives the message but it is ignored by all nodes except the one whose node matches the delivery address in the message</a:t>
            </a:r>
          </a:p>
          <a:p>
            <a:r>
              <a:rPr lang="en-US" altLang="en-US" sz="2000" smtClean="0"/>
              <a:t>Transmission from any stations travels entire medium (both directions)</a:t>
            </a:r>
          </a:p>
          <a:p>
            <a:r>
              <a:rPr lang="en-US" altLang="en-US" sz="2000" smtClean="0"/>
              <a:t>Termination required at ends of bus to prevent the signal from echoing</a:t>
            </a:r>
          </a:p>
          <a:p>
            <a:r>
              <a:rPr lang="en-US" altLang="en-US" sz="2000" smtClean="0"/>
              <a:t>Branches can be added to a bus, expanding it into a tree but messages are still broadcast throughout the entire tree</a:t>
            </a:r>
          </a:p>
        </p:txBody>
      </p:sp>
      <p:sp>
        <p:nvSpPr>
          <p:cNvPr id="50180" name="Slide Number Placeholder 6"/>
          <p:cNvSpPr>
            <a:spLocks noGrp="1"/>
          </p:cNvSpPr>
          <p:nvPr>
            <p:ph type="sldNum" sz="quarter" idx="12"/>
          </p:nvPr>
        </p:nvSpPr>
        <p:spPr>
          <a:noFill/>
        </p:spPr>
        <p:txBody>
          <a:bodyPr/>
          <a:lstStyle/>
          <a:p>
            <a:r>
              <a:rPr lang="en-US" smtClean="0"/>
              <a:t>12-</a:t>
            </a:r>
            <a:fld id="{9B26F0C1-8C53-4F45-A58D-AD3D54881E54}" type="slidenum">
              <a:rPr lang="en-US" smtClean="0"/>
              <a:pPr/>
              <a:t>44</a:t>
            </a:fld>
            <a:endParaRPr lang="en-US" smtClean="0"/>
          </a:p>
        </p:txBody>
      </p:sp>
      <p:sp>
        <p:nvSpPr>
          <p:cNvPr id="50181"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Bus Network Implementation</a:t>
            </a:r>
          </a:p>
        </p:txBody>
      </p:sp>
      <p:sp>
        <p:nvSpPr>
          <p:cNvPr id="51203" name="Content Placeholder 2"/>
          <p:cNvSpPr>
            <a:spLocks noGrp="1"/>
          </p:cNvSpPr>
          <p:nvPr>
            <p:ph idx="1"/>
          </p:nvPr>
        </p:nvSpPr>
        <p:spPr>
          <a:xfrm>
            <a:off x="838200" y="1447800"/>
            <a:ext cx="7772400" cy="4648200"/>
          </a:xfrm>
        </p:spPr>
        <p:txBody>
          <a:bodyPr/>
          <a:lstStyle/>
          <a:p>
            <a:r>
              <a:rPr lang="en-US" sz="2800" smtClean="0"/>
              <a:t>Only requires a single pair of wires from one end of the network space to the other</a:t>
            </a:r>
          </a:p>
          <a:p>
            <a:pPr lvl="1"/>
            <a:r>
              <a:rPr lang="en-US" sz="2400" smtClean="0"/>
              <a:t>Easiest to wire of the network topologies</a:t>
            </a:r>
          </a:p>
          <a:p>
            <a:pPr lvl="1"/>
            <a:r>
              <a:rPr lang="en-US" sz="2400" smtClean="0"/>
              <a:t>Low cost</a:t>
            </a:r>
          </a:p>
          <a:p>
            <a:r>
              <a:rPr lang="en-US" sz="2800" smtClean="0"/>
              <a:t>Traffic congestion is a major issue</a:t>
            </a:r>
          </a:p>
          <a:p>
            <a:r>
              <a:rPr lang="en-US" sz="2800" smtClean="0"/>
              <a:t>Rarely used in designs of new networks except for wireless networks</a:t>
            </a:r>
          </a:p>
          <a:p>
            <a:r>
              <a:rPr lang="en-US" sz="2800" smtClean="0"/>
              <a:t>Because of the unguided nature of radio waves, wireless networks require some form of bus topology</a:t>
            </a:r>
          </a:p>
          <a:p>
            <a:endParaRPr lang="en-US" smtClean="0"/>
          </a:p>
        </p:txBody>
      </p:sp>
      <p:sp>
        <p:nvSpPr>
          <p:cNvPr id="51204" name="Footer Placeholder 3"/>
          <p:cNvSpPr>
            <a:spLocks noGrp="1"/>
          </p:cNvSpPr>
          <p:nvPr>
            <p:ph type="ftr" sz="quarter" idx="11"/>
          </p:nvPr>
        </p:nvSpPr>
        <p:spPr>
          <a:noFill/>
        </p:spPr>
        <p:txBody>
          <a:bodyPr/>
          <a:lstStyle/>
          <a:p>
            <a:r>
              <a:rPr lang="en-US" smtClean="0"/>
              <a:t>Copyright 2010 John Wiley &amp; Sons, Inc.</a:t>
            </a:r>
          </a:p>
        </p:txBody>
      </p:sp>
      <p:sp>
        <p:nvSpPr>
          <p:cNvPr id="51205" name="Slide Number Placeholder 4"/>
          <p:cNvSpPr>
            <a:spLocks noGrp="1"/>
          </p:cNvSpPr>
          <p:nvPr>
            <p:ph type="sldNum" sz="quarter" idx="12"/>
          </p:nvPr>
        </p:nvSpPr>
        <p:spPr>
          <a:noFill/>
        </p:spPr>
        <p:txBody>
          <a:bodyPr/>
          <a:lstStyle/>
          <a:p>
            <a:r>
              <a:rPr lang="en-US" smtClean="0"/>
              <a:t>12-</a:t>
            </a:r>
            <a:fld id="{C731FCE1-4817-4584-870A-66E16681BA01}" type="slidenum">
              <a:rPr lang="en-US" smtClean="0"/>
              <a:pPr/>
              <a:t>45</a:t>
            </a:fld>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Star Topology</a:t>
            </a:r>
          </a:p>
        </p:txBody>
      </p:sp>
      <p:sp>
        <p:nvSpPr>
          <p:cNvPr id="52227" name="Rectangle 3"/>
          <p:cNvSpPr>
            <a:spLocks noGrp="1" noChangeArrowheads="1"/>
          </p:cNvSpPr>
          <p:nvPr>
            <p:ph type="body" idx="1"/>
          </p:nvPr>
        </p:nvSpPr>
        <p:spPr>
          <a:xfrm>
            <a:off x="838200" y="1447800"/>
            <a:ext cx="7772400" cy="4724400"/>
          </a:xfrm>
        </p:spPr>
        <p:txBody>
          <a:bodyPr/>
          <a:lstStyle/>
          <a:p>
            <a:pPr>
              <a:lnSpc>
                <a:spcPct val="90000"/>
              </a:lnSpc>
            </a:pPr>
            <a:r>
              <a:rPr lang="en-US" altLang="en-US" sz="2400" smtClean="0"/>
              <a:t>Primarily used for local area networks and sometimes used to connect satellite offices to a central office</a:t>
            </a:r>
          </a:p>
          <a:p>
            <a:pPr>
              <a:lnSpc>
                <a:spcPct val="90000"/>
              </a:lnSpc>
            </a:pPr>
            <a:r>
              <a:rPr lang="en-US" altLang="en-US" sz="2400" smtClean="0"/>
              <a:t>All nodes are connected point-to-point to a central device</a:t>
            </a:r>
          </a:p>
          <a:p>
            <a:pPr>
              <a:lnSpc>
                <a:spcPct val="90000"/>
              </a:lnSpc>
            </a:pPr>
            <a:r>
              <a:rPr lang="en-US" altLang="en-US" sz="2400" smtClean="0"/>
              <a:t>Nodes communicate through the central device</a:t>
            </a:r>
          </a:p>
          <a:p>
            <a:pPr>
              <a:lnSpc>
                <a:spcPct val="90000"/>
              </a:lnSpc>
            </a:pPr>
            <a:r>
              <a:rPr lang="en-US" altLang="en-US" sz="2400" smtClean="0"/>
              <a:t>Switching in the central device connects pairs of nodes together to allow them to communicate directly</a:t>
            </a:r>
          </a:p>
          <a:p>
            <a:pPr>
              <a:lnSpc>
                <a:spcPct val="90000"/>
              </a:lnSpc>
            </a:pPr>
            <a:r>
              <a:rPr lang="en-US" altLang="en-US" sz="2400" smtClean="0"/>
              <a:t>Central device can steer data from one node to another as required</a:t>
            </a:r>
          </a:p>
          <a:p>
            <a:pPr>
              <a:lnSpc>
                <a:spcPct val="90000"/>
              </a:lnSpc>
            </a:pPr>
            <a:r>
              <a:rPr lang="en-US" altLang="en-US" sz="2400" smtClean="0"/>
              <a:t>Most modern switches allow multiple pairs to communicate simultaneously</a:t>
            </a:r>
          </a:p>
          <a:p>
            <a:pPr>
              <a:lnSpc>
                <a:spcPct val="90000"/>
              </a:lnSpc>
            </a:pPr>
            <a:r>
              <a:rPr lang="en-US" altLang="en-US" sz="2400" smtClean="0"/>
              <a:t>Failure of central device causes entire network to go down</a:t>
            </a:r>
          </a:p>
        </p:txBody>
      </p:sp>
      <p:sp>
        <p:nvSpPr>
          <p:cNvPr id="52228" name="Slide Number Placeholder 6"/>
          <p:cNvSpPr>
            <a:spLocks noGrp="1"/>
          </p:cNvSpPr>
          <p:nvPr>
            <p:ph type="sldNum" sz="quarter" idx="12"/>
          </p:nvPr>
        </p:nvSpPr>
        <p:spPr>
          <a:noFill/>
        </p:spPr>
        <p:txBody>
          <a:bodyPr/>
          <a:lstStyle/>
          <a:p>
            <a:r>
              <a:rPr lang="en-US" smtClean="0"/>
              <a:t>12-</a:t>
            </a:r>
            <a:fld id="{FF7BFA2A-D253-491D-9298-81E035EFD324}" type="slidenum">
              <a:rPr lang="en-US" smtClean="0"/>
              <a:pPr/>
              <a:t>46</a:t>
            </a:fld>
            <a:endParaRPr lang="en-US" smtClean="0"/>
          </a:p>
        </p:txBody>
      </p:sp>
      <p:sp>
        <p:nvSpPr>
          <p:cNvPr id="52229"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t>Ring Topology</a:t>
            </a:r>
          </a:p>
        </p:txBody>
      </p:sp>
      <p:sp>
        <p:nvSpPr>
          <p:cNvPr id="53251" name="Rectangle 3"/>
          <p:cNvSpPr>
            <a:spLocks noGrp="1" noChangeArrowheads="1"/>
          </p:cNvSpPr>
          <p:nvPr>
            <p:ph type="body" idx="1"/>
          </p:nvPr>
        </p:nvSpPr>
        <p:spPr/>
        <p:txBody>
          <a:bodyPr/>
          <a:lstStyle/>
          <a:p>
            <a:pPr>
              <a:lnSpc>
                <a:spcPct val="90000"/>
              </a:lnSpc>
            </a:pPr>
            <a:r>
              <a:rPr lang="en-US" altLang="en-US" sz="2000" smtClean="0"/>
              <a:t>Point-to-point connection from each node to the next</a:t>
            </a:r>
          </a:p>
          <a:p>
            <a:pPr>
              <a:lnSpc>
                <a:spcPct val="90000"/>
              </a:lnSpc>
            </a:pPr>
            <a:r>
              <a:rPr lang="en-US" altLang="en-US" sz="2000" smtClean="0"/>
              <a:t>Last node is connected back to the first to form a closed ring</a:t>
            </a:r>
          </a:p>
          <a:p>
            <a:pPr>
              <a:lnSpc>
                <a:spcPct val="90000"/>
              </a:lnSpc>
            </a:pPr>
            <a:r>
              <a:rPr lang="en-US" altLang="en-US" sz="2000" smtClean="0"/>
              <a:t>Each node retransmits the signal that it receives from the previous node in the ring</a:t>
            </a:r>
          </a:p>
          <a:p>
            <a:pPr>
              <a:lnSpc>
                <a:spcPct val="90000"/>
              </a:lnSpc>
            </a:pPr>
            <a:r>
              <a:rPr lang="en-US" altLang="en-US" sz="2000" smtClean="0"/>
              <a:t>Packets are placed on the loop at a node, and travel from node to node until the desired node is reached</a:t>
            </a:r>
          </a:p>
          <a:p>
            <a:pPr>
              <a:lnSpc>
                <a:spcPct val="90000"/>
              </a:lnSpc>
            </a:pPr>
            <a:r>
              <a:rPr lang="en-US" altLang="en-US" sz="2000" smtClean="0"/>
              <a:t>Although the ring is inherently unidirectional, it is possible to build a bidirectional ring network</a:t>
            </a:r>
          </a:p>
          <a:p>
            <a:pPr>
              <a:lnSpc>
                <a:spcPct val="90000"/>
              </a:lnSpc>
            </a:pPr>
            <a:r>
              <a:rPr lang="en-US" altLang="en-US" sz="2000" smtClean="0"/>
              <a:t>Popular in the past because they provided a controlled way in which to guarantee network performance</a:t>
            </a:r>
          </a:p>
          <a:p>
            <a:pPr lvl="1">
              <a:lnSpc>
                <a:spcPct val="90000"/>
              </a:lnSpc>
            </a:pPr>
            <a:r>
              <a:rPr lang="en-US" altLang="en-US" sz="1600" smtClean="0"/>
              <a:t>Legacy token-ring local area networks</a:t>
            </a:r>
            <a:endParaRPr lang="en-US" altLang="en-US" sz="2000" smtClean="0"/>
          </a:p>
          <a:p>
            <a:pPr>
              <a:lnSpc>
                <a:spcPct val="90000"/>
              </a:lnSpc>
            </a:pPr>
            <a:r>
              <a:rPr lang="en-US" altLang="en-US" sz="2000" smtClean="0"/>
              <a:t>Used in some FDDI fiber optic backbone and metropolitan area networks</a:t>
            </a:r>
          </a:p>
          <a:p>
            <a:pPr>
              <a:lnSpc>
                <a:spcPct val="90000"/>
              </a:lnSpc>
            </a:pPr>
            <a:endParaRPr lang="en-US" altLang="en-US" sz="2000" smtClean="0"/>
          </a:p>
        </p:txBody>
      </p:sp>
      <p:sp>
        <p:nvSpPr>
          <p:cNvPr id="53252" name="Slide Number Placeholder 6"/>
          <p:cNvSpPr>
            <a:spLocks noGrp="1"/>
          </p:cNvSpPr>
          <p:nvPr>
            <p:ph type="sldNum" sz="quarter" idx="12"/>
          </p:nvPr>
        </p:nvSpPr>
        <p:spPr>
          <a:noFill/>
        </p:spPr>
        <p:txBody>
          <a:bodyPr/>
          <a:lstStyle/>
          <a:p>
            <a:r>
              <a:rPr lang="en-US" smtClean="0"/>
              <a:t>12-</a:t>
            </a:r>
            <a:fld id="{AD499787-3706-47A7-A6E3-C7068B6CA597}" type="slidenum">
              <a:rPr lang="en-US" smtClean="0"/>
              <a:pPr/>
              <a:t>47</a:t>
            </a:fld>
            <a:endParaRPr lang="en-US" smtClean="0"/>
          </a:p>
        </p:txBody>
      </p:sp>
      <p:sp>
        <p:nvSpPr>
          <p:cNvPr id="53253"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Local Area Networks (LAN)</a:t>
            </a:r>
          </a:p>
        </p:txBody>
      </p:sp>
      <p:sp>
        <p:nvSpPr>
          <p:cNvPr id="54275" name="Content Placeholder 2"/>
          <p:cNvSpPr>
            <a:spLocks noGrp="1"/>
          </p:cNvSpPr>
          <p:nvPr>
            <p:ph idx="1"/>
          </p:nvPr>
        </p:nvSpPr>
        <p:spPr/>
        <p:txBody>
          <a:bodyPr/>
          <a:lstStyle/>
          <a:p>
            <a:r>
              <a:rPr lang="en-US" sz="2000" smtClean="0"/>
              <a:t>A network that connections computers and other supporting devices over a relatively small localized area </a:t>
            </a:r>
          </a:p>
          <a:p>
            <a:r>
              <a:rPr lang="en-US" sz="2000" smtClean="0"/>
              <a:t>Typically ranging in size from a single room to multiple buildings in close range of each other</a:t>
            </a:r>
          </a:p>
          <a:p>
            <a:r>
              <a:rPr lang="en-US" sz="2000" smtClean="0"/>
              <a:t>Most of the computers are personal computers or workstations</a:t>
            </a:r>
          </a:p>
          <a:p>
            <a:r>
              <a:rPr lang="en-US" sz="2000" smtClean="0"/>
              <a:t>Routers and perhaps gateways are used to connect the LAN to other networks</a:t>
            </a:r>
          </a:p>
          <a:p>
            <a:r>
              <a:rPr lang="en-US" sz="2000" smtClean="0"/>
              <a:t>Creating separate LANs for different departments or for different business functions is done to minimize extraneous traffic on the network</a:t>
            </a:r>
          </a:p>
          <a:p>
            <a:r>
              <a:rPr lang="en-US" sz="2000" smtClean="0"/>
              <a:t>Most modern LANs are based on one of the Ethernet protocol standards</a:t>
            </a:r>
          </a:p>
          <a:p>
            <a:endParaRPr lang="en-US" sz="2000" smtClean="0"/>
          </a:p>
        </p:txBody>
      </p:sp>
      <p:sp>
        <p:nvSpPr>
          <p:cNvPr id="54276" name="Footer Placeholder 3"/>
          <p:cNvSpPr>
            <a:spLocks noGrp="1"/>
          </p:cNvSpPr>
          <p:nvPr>
            <p:ph type="ftr" sz="quarter" idx="11"/>
          </p:nvPr>
        </p:nvSpPr>
        <p:spPr>
          <a:noFill/>
        </p:spPr>
        <p:txBody>
          <a:bodyPr/>
          <a:lstStyle/>
          <a:p>
            <a:r>
              <a:rPr lang="en-US" smtClean="0"/>
              <a:t>Copyright 2010 John Wiley &amp; Sons, Inc.</a:t>
            </a:r>
          </a:p>
        </p:txBody>
      </p:sp>
      <p:sp>
        <p:nvSpPr>
          <p:cNvPr id="54277" name="Slide Number Placeholder 4"/>
          <p:cNvSpPr>
            <a:spLocks noGrp="1"/>
          </p:cNvSpPr>
          <p:nvPr>
            <p:ph type="sldNum" sz="quarter" idx="12"/>
          </p:nvPr>
        </p:nvSpPr>
        <p:spPr>
          <a:noFill/>
        </p:spPr>
        <p:txBody>
          <a:bodyPr/>
          <a:lstStyle/>
          <a:p>
            <a:r>
              <a:rPr lang="en-US" smtClean="0"/>
              <a:t>12-</a:t>
            </a:r>
            <a:fld id="{766A0177-86F6-44D9-A593-D9BD5C288A11}" type="slidenum">
              <a:rPr lang="en-US" smtClean="0"/>
              <a:pPr/>
              <a:t>48</a:t>
            </a:fld>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Common Ethernet Standards</a:t>
            </a:r>
          </a:p>
        </p:txBody>
      </p:sp>
      <p:pic>
        <p:nvPicPr>
          <p:cNvPr id="55299" name="Content Placeholder 5" descr="fig_12_21.jpg"/>
          <p:cNvPicPr>
            <a:picLocks noGrp="1" noChangeAspect="1"/>
          </p:cNvPicPr>
          <p:nvPr>
            <p:ph idx="1"/>
          </p:nvPr>
        </p:nvPicPr>
        <p:blipFill>
          <a:blip r:embed="rId2" cstate="print"/>
          <a:srcRect/>
          <a:stretch>
            <a:fillRect/>
          </a:stretch>
        </p:blipFill>
        <p:spPr>
          <a:xfrm>
            <a:off x="1219200" y="1447800"/>
            <a:ext cx="7162800" cy="4824413"/>
          </a:xfrm>
        </p:spPr>
      </p:pic>
      <p:sp>
        <p:nvSpPr>
          <p:cNvPr id="55300" name="Footer Placeholder 3"/>
          <p:cNvSpPr>
            <a:spLocks noGrp="1"/>
          </p:cNvSpPr>
          <p:nvPr>
            <p:ph type="ftr" sz="quarter" idx="11"/>
          </p:nvPr>
        </p:nvSpPr>
        <p:spPr>
          <a:noFill/>
        </p:spPr>
        <p:txBody>
          <a:bodyPr/>
          <a:lstStyle/>
          <a:p>
            <a:r>
              <a:rPr lang="en-US" smtClean="0"/>
              <a:t>Copyright 2010 John Wiley &amp; Sons, Inc.</a:t>
            </a:r>
          </a:p>
        </p:txBody>
      </p:sp>
      <p:sp>
        <p:nvSpPr>
          <p:cNvPr id="55301" name="Slide Number Placeholder 4"/>
          <p:cNvSpPr>
            <a:spLocks noGrp="1"/>
          </p:cNvSpPr>
          <p:nvPr>
            <p:ph type="sldNum" sz="quarter" idx="12"/>
          </p:nvPr>
        </p:nvSpPr>
        <p:spPr>
          <a:noFill/>
        </p:spPr>
        <p:txBody>
          <a:bodyPr/>
          <a:lstStyle/>
          <a:p>
            <a:r>
              <a:rPr lang="en-US" smtClean="0"/>
              <a:t>12-</a:t>
            </a:r>
            <a:fld id="{605EB767-E811-49EA-B1A0-6E963C99C20E}" type="slidenum">
              <a:rPr lang="en-US" smtClean="0"/>
              <a:pPr/>
              <a:t>49</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Messages</a:t>
            </a:r>
          </a:p>
        </p:txBody>
      </p:sp>
      <p:sp>
        <p:nvSpPr>
          <p:cNvPr id="10243" name="Content Placeholder 2"/>
          <p:cNvSpPr>
            <a:spLocks noGrp="1"/>
          </p:cNvSpPr>
          <p:nvPr>
            <p:ph idx="1"/>
          </p:nvPr>
        </p:nvSpPr>
        <p:spPr>
          <a:xfrm>
            <a:off x="914400" y="1524000"/>
            <a:ext cx="7772400" cy="4572000"/>
          </a:xfrm>
        </p:spPr>
        <p:txBody>
          <a:bodyPr/>
          <a:lstStyle/>
          <a:p>
            <a:r>
              <a:rPr lang="en-US" sz="2400" smtClean="0"/>
              <a:t>Communication between cooperating applications at each end node</a:t>
            </a:r>
          </a:p>
          <a:p>
            <a:r>
              <a:rPr lang="en-US" sz="2400" smtClean="0"/>
              <a:t>Can take many forms such as data, a program, a file, or multimedia</a:t>
            </a:r>
          </a:p>
          <a:p>
            <a:r>
              <a:rPr lang="en-US" sz="2400" smtClean="0"/>
              <a:t>Represented digitally</a:t>
            </a:r>
          </a:p>
          <a:p>
            <a:r>
              <a:rPr lang="en-US" sz="2400" smtClean="0"/>
              <a:t>Data is described as a byte stream because communications are predominantly serial</a:t>
            </a:r>
          </a:p>
          <a:p>
            <a:r>
              <a:rPr lang="en-US" sz="2400" smtClean="0"/>
              <a:t>Limitation as a communication tool is the varying message length</a:t>
            </a:r>
          </a:p>
          <a:p>
            <a:pPr lvl="1"/>
            <a:r>
              <a:rPr lang="en-US" sz="2000" smtClean="0"/>
              <a:t>Long messages could tie up a communication channel indefinitely creating problems for other messages that share that channel</a:t>
            </a:r>
          </a:p>
          <a:p>
            <a:pPr>
              <a:buFont typeface="Wingdings" pitchFamily="2" charset="2"/>
              <a:buNone/>
            </a:pPr>
            <a:endParaRPr lang="en-US" sz="2400" smtClean="0"/>
          </a:p>
          <a:p>
            <a:endParaRPr lang="en-US" sz="2400" smtClean="0"/>
          </a:p>
        </p:txBody>
      </p:sp>
      <p:sp>
        <p:nvSpPr>
          <p:cNvPr id="10244" name="Slide Number Placeholder 5"/>
          <p:cNvSpPr>
            <a:spLocks noGrp="1"/>
          </p:cNvSpPr>
          <p:nvPr>
            <p:ph type="sldNum" sz="quarter" idx="12"/>
          </p:nvPr>
        </p:nvSpPr>
        <p:spPr>
          <a:noFill/>
        </p:spPr>
        <p:txBody>
          <a:bodyPr/>
          <a:lstStyle/>
          <a:p>
            <a:r>
              <a:rPr lang="en-US" smtClean="0"/>
              <a:t>12-</a:t>
            </a:r>
            <a:fld id="{5AB87A0E-0311-42AA-BA16-A62D7D227D1C}" type="slidenum">
              <a:rPr lang="en-US" smtClean="0"/>
              <a:pPr/>
              <a:t>5</a:t>
            </a:fld>
            <a:endParaRPr lang="en-US" smtClean="0"/>
          </a:p>
        </p:txBody>
      </p:sp>
      <p:sp>
        <p:nvSpPr>
          <p:cNvPr id="10245" name="Footer Placeholder 6"/>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Typical Home Network</a:t>
            </a:r>
          </a:p>
        </p:txBody>
      </p:sp>
      <p:pic>
        <p:nvPicPr>
          <p:cNvPr id="56323" name="Content Placeholder 5" descr="fig_12_22.jpg"/>
          <p:cNvPicPr>
            <a:picLocks noGrp="1" noChangeAspect="1"/>
          </p:cNvPicPr>
          <p:nvPr>
            <p:ph idx="1"/>
          </p:nvPr>
        </p:nvPicPr>
        <p:blipFill>
          <a:blip r:embed="rId2" cstate="print"/>
          <a:srcRect/>
          <a:stretch>
            <a:fillRect/>
          </a:stretch>
        </p:blipFill>
        <p:spPr>
          <a:xfrm>
            <a:off x="1319213" y="1524000"/>
            <a:ext cx="6962775" cy="4525963"/>
          </a:xfrm>
        </p:spPr>
      </p:pic>
      <p:sp>
        <p:nvSpPr>
          <p:cNvPr id="56324" name="Footer Placeholder 3"/>
          <p:cNvSpPr>
            <a:spLocks noGrp="1"/>
          </p:cNvSpPr>
          <p:nvPr>
            <p:ph type="ftr" sz="quarter" idx="11"/>
          </p:nvPr>
        </p:nvSpPr>
        <p:spPr>
          <a:noFill/>
        </p:spPr>
        <p:txBody>
          <a:bodyPr/>
          <a:lstStyle/>
          <a:p>
            <a:r>
              <a:rPr lang="en-US" smtClean="0"/>
              <a:t>Copyright 2010 John Wiley &amp; Sons, Inc.</a:t>
            </a:r>
          </a:p>
        </p:txBody>
      </p:sp>
      <p:sp>
        <p:nvSpPr>
          <p:cNvPr id="56325" name="Slide Number Placeholder 4"/>
          <p:cNvSpPr>
            <a:spLocks noGrp="1"/>
          </p:cNvSpPr>
          <p:nvPr>
            <p:ph type="sldNum" sz="quarter" idx="12"/>
          </p:nvPr>
        </p:nvSpPr>
        <p:spPr>
          <a:noFill/>
        </p:spPr>
        <p:txBody>
          <a:bodyPr/>
          <a:lstStyle/>
          <a:p>
            <a:r>
              <a:rPr lang="en-US" smtClean="0"/>
              <a:t>12-</a:t>
            </a:r>
            <a:fld id="{372E2A62-1E80-4C43-B906-0AC071B28A4E}" type="slidenum">
              <a:rPr lang="en-US" smtClean="0"/>
              <a:pPr/>
              <a:t>50</a:t>
            </a:fld>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Ethernet Hubs</a:t>
            </a:r>
          </a:p>
        </p:txBody>
      </p:sp>
      <p:sp>
        <p:nvSpPr>
          <p:cNvPr id="57347" name="Content Placeholder 2"/>
          <p:cNvSpPr>
            <a:spLocks noGrp="1"/>
          </p:cNvSpPr>
          <p:nvPr>
            <p:ph idx="1"/>
          </p:nvPr>
        </p:nvSpPr>
        <p:spPr/>
        <p:txBody>
          <a:bodyPr/>
          <a:lstStyle/>
          <a:p>
            <a:r>
              <a:rPr lang="en-US" sz="2400" smtClean="0"/>
              <a:t>Based on bus topology</a:t>
            </a:r>
          </a:p>
          <a:p>
            <a:r>
              <a:rPr lang="en-US" sz="2400" smtClean="0"/>
              <a:t>A passive central connection device used to simplify wiring and maintenance</a:t>
            </a:r>
          </a:p>
          <a:p>
            <a:r>
              <a:rPr lang="en-US" sz="2400" smtClean="0"/>
              <a:t>Physical layer device where all of the connections are tied together inside the hub</a:t>
            </a:r>
          </a:p>
          <a:p>
            <a:r>
              <a:rPr lang="en-US" sz="2400" smtClean="0"/>
              <a:t>Signals are broadcast to every device connected to the hub</a:t>
            </a:r>
          </a:p>
          <a:p>
            <a:r>
              <a:rPr lang="en-US" sz="2400" smtClean="0"/>
              <a:t>Uses the CSMA/CD medium access control protocol</a:t>
            </a:r>
          </a:p>
          <a:p>
            <a:r>
              <a:rPr lang="en-US" sz="2400" smtClean="0"/>
              <a:t>Use of hubs is declining because switches often provide better performance</a:t>
            </a:r>
          </a:p>
        </p:txBody>
      </p:sp>
      <p:sp>
        <p:nvSpPr>
          <p:cNvPr id="57348" name="Footer Placeholder 3"/>
          <p:cNvSpPr>
            <a:spLocks noGrp="1"/>
          </p:cNvSpPr>
          <p:nvPr>
            <p:ph type="ftr" sz="quarter" idx="11"/>
          </p:nvPr>
        </p:nvSpPr>
        <p:spPr>
          <a:noFill/>
        </p:spPr>
        <p:txBody>
          <a:bodyPr/>
          <a:lstStyle/>
          <a:p>
            <a:r>
              <a:rPr lang="en-US" smtClean="0"/>
              <a:t>Copyright 2010 John Wiley &amp; Sons, Inc.</a:t>
            </a:r>
          </a:p>
        </p:txBody>
      </p:sp>
      <p:sp>
        <p:nvSpPr>
          <p:cNvPr id="57349" name="Slide Number Placeholder 4"/>
          <p:cNvSpPr>
            <a:spLocks noGrp="1"/>
          </p:cNvSpPr>
          <p:nvPr>
            <p:ph type="sldNum" sz="quarter" idx="12"/>
          </p:nvPr>
        </p:nvSpPr>
        <p:spPr>
          <a:noFill/>
        </p:spPr>
        <p:txBody>
          <a:bodyPr/>
          <a:lstStyle/>
          <a:p>
            <a:r>
              <a:rPr lang="en-US" smtClean="0"/>
              <a:t>12-</a:t>
            </a:r>
            <a:fld id="{18FB8AE9-5504-4F74-B6F0-B10258D5CD51}" type="slidenum">
              <a:rPr lang="en-US" smtClean="0"/>
              <a:pPr/>
              <a:t>51</a:t>
            </a:fld>
            <a:endParaRPr 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Ethernet Switches</a:t>
            </a:r>
          </a:p>
        </p:txBody>
      </p:sp>
      <p:sp>
        <p:nvSpPr>
          <p:cNvPr id="58371" name="Content Placeholder 2"/>
          <p:cNvSpPr>
            <a:spLocks noGrp="1"/>
          </p:cNvSpPr>
          <p:nvPr>
            <p:ph idx="1"/>
          </p:nvPr>
        </p:nvSpPr>
        <p:spPr/>
        <p:txBody>
          <a:bodyPr/>
          <a:lstStyle/>
          <a:p>
            <a:r>
              <a:rPr lang="en-US" smtClean="0"/>
              <a:t>Logically a star topology, not a bus topology</a:t>
            </a:r>
          </a:p>
          <a:p>
            <a:r>
              <a:rPr lang="en-US" smtClean="0"/>
              <a:t>Able to set up a direction connection between any two nodes</a:t>
            </a:r>
          </a:p>
          <a:p>
            <a:r>
              <a:rPr lang="en-US" smtClean="0"/>
              <a:t>Multiple pairs of nodes can communicate at the full bandwidth</a:t>
            </a:r>
          </a:p>
          <a:p>
            <a:r>
              <a:rPr lang="en-US" smtClean="0"/>
              <a:t>Prevalent method for wired local area networks</a:t>
            </a:r>
          </a:p>
        </p:txBody>
      </p:sp>
      <p:sp>
        <p:nvSpPr>
          <p:cNvPr id="58372" name="Footer Placeholder 3"/>
          <p:cNvSpPr>
            <a:spLocks noGrp="1"/>
          </p:cNvSpPr>
          <p:nvPr>
            <p:ph type="ftr" sz="quarter" idx="11"/>
          </p:nvPr>
        </p:nvSpPr>
        <p:spPr>
          <a:noFill/>
        </p:spPr>
        <p:txBody>
          <a:bodyPr/>
          <a:lstStyle/>
          <a:p>
            <a:r>
              <a:rPr lang="en-US" smtClean="0"/>
              <a:t>Copyright 2010 John Wiley &amp; Sons, Inc.</a:t>
            </a:r>
          </a:p>
        </p:txBody>
      </p:sp>
      <p:sp>
        <p:nvSpPr>
          <p:cNvPr id="58373" name="Slide Number Placeholder 4"/>
          <p:cNvSpPr>
            <a:spLocks noGrp="1"/>
          </p:cNvSpPr>
          <p:nvPr>
            <p:ph type="sldNum" sz="quarter" idx="12"/>
          </p:nvPr>
        </p:nvSpPr>
        <p:spPr>
          <a:noFill/>
        </p:spPr>
        <p:txBody>
          <a:bodyPr/>
          <a:lstStyle/>
          <a:p>
            <a:r>
              <a:rPr lang="en-US" smtClean="0"/>
              <a:t>12-</a:t>
            </a:r>
            <a:fld id="{AF00F953-0ED2-458E-99B0-EA8F2527DDF7}" type="slidenum">
              <a:rPr lang="en-US" smtClean="0"/>
              <a:pPr/>
              <a:t>52</a:t>
            </a:fld>
            <a:endParaRPr 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762000" y="274638"/>
            <a:ext cx="8001000" cy="1143000"/>
          </a:xfrm>
        </p:spPr>
        <p:txBody>
          <a:bodyPr/>
          <a:lstStyle/>
          <a:p>
            <a:r>
              <a:rPr lang="en-US" sz="4000" smtClean="0"/>
              <a:t>Hub vs. Switch Based Ethernet</a:t>
            </a:r>
          </a:p>
        </p:txBody>
      </p:sp>
      <p:pic>
        <p:nvPicPr>
          <p:cNvPr id="59395" name="Content Placeholder 5" descr="fig_12_23.jpg"/>
          <p:cNvPicPr>
            <a:picLocks noGrp="1" noChangeAspect="1"/>
          </p:cNvPicPr>
          <p:nvPr>
            <p:ph idx="1"/>
          </p:nvPr>
        </p:nvPicPr>
        <p:blipFill>
          <a:blip r:embed="rId2" cstate="print"/>
          <a:srcRect/>
          <a:stretch>
            <a:fillRect/>
          </a:stretch>
        </p:blipFill>
        <p:spPr>
          <a:xfrm>
            <a:off x="838200" y="1524000"/>
            <a:ext cx="3902075" cy="3505200"/>
          </a:xfrm>
        </p:spPr>
      </p:pic>
      <p:sp>
        <p:nvSpPr>
          <p:cNvPr id="59396" name="Footer Placeholder 3"/>
          <p:cNvSpPr>
            <a:spLocks noGrp="1"/>
          </p:cNvSpPr>
          <p:nvPr>
            <p:ph type="ftr" sz="quarter" idx="11"/>
          </p:nvPr>
        </p:nvSpPr>
        <p:spPr>
          <a:noFill/>
        </p:spPr>
        <p:txBody>
          <a:bodyPr/>
          <a:lstStyle/>
          <a:p>
            <a:r>
              <a:rPr lang="en-US" smtClean="0"/>
              <a:t>Copyright 2010 John Wiley &amp; Sons, Inc.</a:t>
            </a:r>
          </a:p>
        </p:txBody>
      </p:sp>
      <p:sp>
        <p:nvSpPr>
          <p:cNvPr id="59397" name="Slide Number Placeholder 4"/>
          <p:cNvSpPr>
            <a:spLocks noGrp="1"/>
          </p:cNvSpPr>
          <p:nvPr>
            <p:ph type="sldNum" sz="quarter" idx="12"/>
          </p:nvPr>
        </p:nvSpPr>
        <p:spPr>
          <a:noFill/>
        </p:spPr>
        <p:txBody>
          <a:bodyPr/>
          <a:lstStyle/>
          <a:p>
            <a:r>
              <a:rPr lang="en-US" smtClean="0"/>
              <a:t>12-</a:t>
            </a:r>
            <a:fld id="{DD68BFED-DA45-4EE7-9BDE-7BA2A6530CCA}" type="slidenum">
              <a:rPr lang="en-US" smtClean="0"/>
              <a:pPr/>
              <a:t>53</a:t>
            </a:fld>
            <a:endParaRPr lang="en-US" smtClean="0"/>
          </a:p>
        </p:txBody>
      </p:sp>
      <p:pic>
        <p:nvPicPr>
          <p:cNvPr id="59398" name="Picture 6" descr="fig_12_24.jpg"/>
          <p:cNvPicPr>
            <a:picLocks noChangeAspect="1"/>
          </p:cNvPicPr>
          <p:nvPr/>
        </p:nvPicPr>
        <p:blipFill>
          <a:blip r:embed="rId3" cstate="print"/>
          <a:srcRect/>
          <a:stretch>
            <a:fillRect/>
          </a:stretch>
        </p:blipFill>
        <p:spPr bwMode="auto">
          <a:xfrm>
            <a:off x="4800600" y="1524000"/>
            <a:ext cx="4070350" cy="3657600"/>
          </a:xfrm>
          <a:prstGeom prst="rect">
            <a:avLst/>
          </a:prstGeom>
          <a:noFill/>
          <a:ln w="9525">
            <a:noFill/>
            <a:miter lim="800000"/>
            <a:headEnd/>
            <a:tailEnd/>
          </a:ln>
        </p:spPr>
      </p:pic>
      <p:sp>
        <p:nvSpPr>
          <p:cNvPr id="59399" name="TextBox 6"/>
          <p:cNvSpPr txBox="1">
            <a:spLocks noChangeArrowheads="1"/>
          </p:cNvSpPr>
          <p:nvPr/>
        </p:nvSpPr>
        <p:spPr bwMode="auto">
          <a:xfrm>
            <a:off x="1371600" y="5257800"/>
            <a:ext cx="3048000" cy="646113"/>
          </a:xfrm>
          <a:prstGeom prst="rect">
            <a:avLst/>
          </a:prstGeom>
          <a:noFill/>
          <a:ln w="9525">
            <a:noFill/>
            <a:miter lim="800000"/>
            <a:headEnd/>
            <a:tailEnd/>
          </a:ln>
        </p:spPr>
        <p:txBody>
          <a:bodyPr>
            <a:spAutoFit/>
          </a:bodyPr>
          <a:lstStyle/>
          <a:p>
            <a:r>
              <a:rPr lang="en-US"/>
              <a:t>Logically a bus and can be viewed as a zero-length bus</a:t>
            </a:r>
          </a:p>
        </p:txBody>
      </p:sp>
      <p:sp>
        <p:nvSpPr>
          <p:cNvPr id="59400" name="TextBox 7"/>
          <p:cNvSpPr txBox="1">
            <a:spLocks noChangeArrowheads="1"/>
          </p:cNvSpPr>
          <p:nvPr/>
        </p:nvSpPr>
        <p:spPr bwMode="auto">
          <a:xfrm>
            <a:off x="5715000" y="5334000"/>
            <a:ext cx="2590800" cy="646113"/>
          </a:xfrm>
          <a:prstGeom prst="rect">
            <a:avLst/>
          </a:prstGeom>
          <a:noFill/>
          <a:ln w="9525">
            <a:noFill/>
            <a:miter lim="800000"/>
            <a:headEnd/>
            <a:tailEnd/>
          </a:ln>
        </p:spPr>
        <p:txBody>
          <a:bodyPr>
            <a:spAutoFit/>
          </a:bodyPr>
          <a:lstStyle/>
          <a:p>
            <a:r>
              <a:rPr lang="en-US"/>
              <a:t>Logically and physically a star topology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Wireless Ethernet (WiFi)</a:t>
            </a:r>
          </a:p>
        </p:txBody>
      </p:sp>
      <p:sp>
        <p:nvSpPr>
          <p:cNvPr id="60419" name="Content Placeholder 2"/>
          <p:cNvSpPr>
            <a:spLocks noGrp="1"/>
          </p:cNvSpPr>
          <p:nvPr>
            <p:ph idx="1"/>
          </p:nvPr>
        </p:nvSpPr>
        <p:spPr/>
        <p:txBody>
          <a:bodyPr/>
          <a:lstStyle/>
          <a:p>
            <a:r>
              <a:rPr lang="en-US" sz="2400" smtClean="0"/>
              <a:t>Radio-based compatible extension to the Ethernet standard</a:t>
            </a:r>
          </a:p>
          <a:p>
            <a:r>
              <a:rPr lang="en-US" sz="2400" smtClean="0"/>
              <a:t>Central access point is similar to a hub but is an active node</a:t>
            </a:r>
          </a:p>
          <a:p>
            <a:r>
              <a:rPr lang="en-US" sz="2400" smtClean="0"/>
              <a:t>Central access point transmits and receives radio waves to communicate with the nodes</a:t>
            </a:r>
          </a:p>
          <a:p>
            <a:r>
              <a:rPr lang="en-US" sz="2400" smtClean="0"/>
              <a:t>Radio space must be shared between the nodes</a:t>
            </a:r>
          </a:p>
          <a:p>
            <a:r>
              <a:rPr lang="en-US" sz="2400" smtClean="0"/>
              <a:t>Does not use the CSMA-CD protocol because it is possible for units to be far away that although they can communicate with the access point, they cannot detect one another</a:t>
            </a:r>
          </a:p>
        </p:txBody>
      </p:sp>
      <p:sp>
        <p:nvSpPr>
          <p:cNvPr id="60420" name="Footer Placeholder 3"/>
          <p:cNvSpPr>
            <a:spLocks noGrp="1"/>
          </p:cNvSpPr>
          <p:nvPr>
            <p:ph type="ftr" sz="quarter" idx="11"/>
          </p:nvPr>
        </p:nvSpPr>
        <p:spPr>
          <a:noFill/>
        </p:spPr>
        <p:txBody>
          <a:bodyPr/>
          <a:lstStyle/>
          <a:p>
            <a:r>
              <a:rPr lang="en-US" smtClean="0"/>
              <a:t>Copyright 2010 John Wiley &amp; Sons, Inc.</a:t>
            </a:r>
          </a:p>
        </p:txBody>
      </p:sp>
      <p:sp>
        <p:nvSpPr>
          <p:cNvPr id="60421" name="Slide Number Placeholder 4"/>
          <p:cNvSpPr>
            <a:spLocks noGrp="1"/>
          </p:cNvSpPr>
          <p:nvPr>
            <p:ph type="sldNum" sz="quarter" idx="12"/>
          </p:nvPr>
        </p:nvSpPr>
        <p:spPr>
          <a:noFill/>
        </p:spPr>
        <p:txBody>
          <a:bodyPr/>
          <a:lstStyle/>
          <a:p>
            <a:r>
              <a:rPr lang="en-US" smtClean="0"/>
              <a:t>12-</a:t>
            </a:r>
            <a:fld id="{061781BF-6275-4743-9A7F-CC05A41E3646}" type="slidenum">
              <a:rPr lang="en-US" smtClean="0"/>
              <a:pPr/>
              <a:t>54</a:t>
            </a:fld>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3600" smtClean="0"/>
              <a:t>Wireless Ethernet Characteristics</a:t>
            </a:r>
          </a:p>
        </p:txBody>
      </p:sp>
      <p:sp>
        <p:nvSpPr>
          <p:cNvPr id="61443" name="Footer Placeholder 3"/>
          <p:cNvSpPr>
            <a:spLocks noGrp="1"/>
          </p:cNvSpPr>
          <p:nvPr>
            <p:ph type="ftr" sz="quarter" idx="11"/>
          </p:nvPr>
        </p:nvSpPr>
        <p:spPr>
          <a:noFill/>
        </p:spPr>
        <p:txBody>
          <a:bodyPr/>
          <a:lstStyle/>
          <a:p>
            <a:r>
              <a:rPr lang="en-US" smtClean="0"/>
              <a:t>Copyright 2010 John Wiley &amp; Sons, Inc.</a:t>
            </a:r>
          </a:p>
        </p:txBody>
      </p:sp>
      <p:sp>
        <p:nvSpPr>
          <p:cNvPr id="61444" name="Slide Number Placeholder 4"/>
          <p:cNvSpPr>
            <a:spLocks noGrp="1"/>
          </p:cNvSpPr>
          <p:nvPr>
            <p:ph type="sldNum" sz="quarter" idx="12"/>
          </p:nvPr>
        </p:nvSpPr>
        <p:spPr>
          <a:noFill/>
        </p:spPr>
        <p:txBody>
          <a:bodyPr/>
          <a:lstStyle/>
          <a:p>
            <a:r>
              <a:rPr lang="en-US" smtClean="0"/>
              <a:t>12-</a:t>
            </a:r>
            <a:fld id="{A7C2361D-21D3-4E8B-B6F7-6871F84B85E9}" type="slidenum">
              <a:rPr lang="en-US" smtClean="0"/>
              <a:pPr/>
              <a:t>55</a:t>
            </a:fld>
            <a:endParaRPr lang="en-US" smtClean="0"/>
          </a:p>
        </p:txBody>
      </p:sp>
      <p:pic>
        <p:nvPicPr>
          <p:cNvPr id="61445" name="Content Placeholder 6" descr="fig_12_25b.jpg"/>
          <p:cNvPicPr>
            <a:picLocks noGrp="1" noChangeAspect="1"/>
          </p:cNvPicPr>
          <p:nvPr>
            <p:ph idx="1"/>
          </p:nvPr>
        </p:nvPicPr>
        <p:blipFill>
          <a:blip r:embed="rId2" cstate="print"/>
          <a:srcRect/>
          <a:stretch>
            <a:fillRect/>
          </a:stretch>
        </p:blipFill>
        <p:spPr>
          <a:xfrm>
            <a:off x="914400" y="1752600"/>
            <a:ext cx="7772400" cy="2709863"/>
          </a:xfrm>
        </p:spPr>
      </p:pic>
      <p:sp>
        <p:nvSpPr>
          <p:cNvPr id="61446" name="TextBox 7"/>
          <p:cNvSpPr txBox="1">
            <a:spLocks noChangeArrowheads="1"/>
          </p:cNvSpPr>
          <p:nvPr/>
        </p:nvSpPr>
        <p:spPr bwMode="auto">
          <a:xfrm>
            <a:off x="838200" y="4572000"/>
            <a:ext cx="7772400" cy="708025"/>
          </a:xfrm>
          <a:prstGeom prst="rect">
            <a:avLst/>
          </a:prstGeom>
          <a:noFill/>
          <a:ln w="9525">
            <a:noFill/>
            <a:miter lim="800000"/>
            <a:headEnd/>
            <a:tailEnd/>
          </a:ln>
        </p:spPr>
        <p:txBody>
          <a:bodyPr>
            <a:spAutoFit/>
          </a:bodyPr>
          <a:lstStyle/>
          <a:p>
            <a:r>
              <a:rPr lang="en-US" sz="2000"/>
              <a:t>* Unofficial as of June 2008</a:t>
            </a:r>
          </a:p>
          <a:p>
            <a:r>
              <a:rPr lang="en-US" sz="2000"/>
              <a:t>** Possible future theoretical maximum data rate of 600 Mbps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Wireless Mesh Network</a:t>
            </a:r>
          </a:p>
        </p:txBody>
      </p:sp>
      <p:pic>
        <p:nvPicPr>
          <p:cNvPr id="62467" name="Content Placeholder 5" descr="fig_12_26.jpg"/>
          <p:cNvPicPr>
            <a:picLocks noGrp="1" noChangeAspect="1"/>
          </p:cNvPicPr>
          <p:nvPr>
            <p:ph idx="1"/>
          </p:nvPr>
        </p:nvPicPr>
        <p:blipFill>
          <a:blip r:embed="rId2" cstate="print"/>
          <a:srcRect/>
          <a:stretch>
            <a:fillRect/>
          </a:stretch>
        </p:blipFill>
        <p:spPr>
          <a:xfrm>
            <a:off x="1949450" y="1524000"/>
            <a:ext cx="5060950" cy="4016375"/>
          </a:xfrm>
        </p:spPr>
      </p:pic>
      <p:sp>
        <p:nvSpPr>
          <p:cNvPr id="62468" name="Footer Placeholder 3"/>
          <p:cNvSpPr>
            <a:spLocks noGrp="1"/>
          </p:cNvSpPr>
          <p:nvPr>
            <p:ph type="ftr" sz="quarter" idx="11"/>
          </p:nvPr>
        </p:nvSpPr>
        <p:spPr>
          <a:noFill/>
        </p:spPr>
        <p:txBody>
          <a:bodyPr/>
          <a:lstStyle/>
          <a:p>
            <a:r>
              <a:rPr lang="en-US" smtClean="0"/>
              <a:t>Copyright 2010 John Wiley &amp; Sons, Inc.</a:t>
            </a:r>
          </a:p>
        </p:txBody>
      </p:sp>
      <p:sp>
        <p:nvSpPr>
          <p:cNvPr id="62469" name="Slide Number Placeholder 4"/>
          <p:cNvSpPr>
            <a:spLocks noGrp="1"/>
          </p:cNvSpPr>
          <p:nvPr>
            <p:ph type="sldNum" sz="quarter" idx="12"/>
          </p:nvPr>
        </p:nvSpPr>
        <p:spPr>
          <a:noFill/>
        </p:spPr>
        <p:txBody>
          <a:bodyPr/>
          <a:lstStyle/>
          <a:p>
            <a:r>
              <a:rPr lang="en-US" smtClean="0"/>
              <a:t>12-</a:t>
            </a:r>
            <a:fld id="{116B0E67-D398-4965-828B-F2B6E628978F}" type="slidenum">
              <a:rPr lang="en-US" smtClean="0"/>
              <a:pPr/>
              <a:t>56</a:t>
            </a:fld>
            <a:endParaRPr lang="en-US" smtClean="0"/>
          </a:p>
        </p:txBody>
      </p:sp>
      <p:sp>
        <p:nvSpPr>
          <p:cNvPr id="62470" name="TextBox 5"/>
          <p:cNvSpPr txBox="1">
            <a:spLocks noChangeArrowheads="1"/>
          </p:cNvSpPr>
          <p:nvPr/>
        </p:nvSpPr>
        <p:spPr bwMode="auto">
          <a:xfrm>
            <a:off x="1905000" y="5562600"/>
            <a:ext cx="5486400" cy="646113"/>
          </a:xfrm>
          <a:prstGeom prst="rect">
            <a:avLst/>
          </a:prstGeom>
          <a:noFill/>
          <a:ln w="9525">
            <a:noFill/>
            <a:miter lim="800000"/>
            <a:headEnd/>
            <a:tailEnd/>
          </a:ln>
        </p:spPr>
        <p:txBody>
          <a:bodyPr>
            <a:spAutoFit/>
          </a:bodyPr>
          <a:lstStyle/>
          <a:p>
            <a:r>
              <a:rPr lang="en-US"/>
              <a:t>Mesh points operate at the medium-access control layer and do not require wiring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Backbone Networks</a:t>
            </a:r>
          </a:p>
        </p:txBody>
      </p:sp>
      <p:sp>
        <p:nvSpPr>
          <p:cNvPr id="63491" name="Content Placeholder 2"/>
          <p:cNvSpPr>
            <a:spLocks noGrp="1"/>
          </p:cNvSpPr>
          <p:nvPr>
            <p:ph idx="1"/>
          </p:nvPr>
        </p:nvSpPr>
        <p:spPr/>
        <p:txBody>
          <a:bodyPr/>
          <a:lstStyle/>
          <a:p>
            <a:r>
              <a:rPr lang="en-US" sz="2000" smtClean="0"/>
              <a:t>Also called tiered Ethernet</a:t>
            </a:r>
          </a:p>
          <a:p>
            <a:r>
              <a:rPr lang="en-US" sz="2000" smtClean="0"/>
              <a:t>Ties together LANs and provides access to external networks like the Internet</a:t>
            </a:r>
          </a:p>
          <a:p>
            <a:r>
              <a:rPr lang="en-US" sz="2000" smtClean="0"/>
              <a:t>Chief motivation is to improve overall performance of a larger network by creating separate networks for groups of users who primarily communicate with one another</a:t>
            </a:r>
          </a:p>
          <a:p>
            <a:r>
              <a:rPr lang="en-US" sz="2000" smtClean="0"/>
              <a:t>Communicate between the LANs is enabled only when necessary</a:t>
            </a:r>
          </a:p>
          <a:p>
            <a:r>
              <a:rPr lang="en-US" sz="2000" smtClean="0"/>
              <a:t>Overall range of the network can be extended beyond the limits of a single LAN</a:t>
            </a:r>
          </a:p>
          <a:p>
            <a:r>
              <a:rPr lang="en-US" sz="2000" smtClean="0"/>
              <a:t>Can be viewed as a large LAN where each node is itself a LAN</a:t>
            </a:r>
          </a:p>
          <a:p>
            <a:r>
              <a:rPr lang="en-US" sz="2000" smtClean="0"/>
              <a:t>Intranets – an organizational network where user interfaces and applications are primarily based on Web services</a:t>
            </a:r>
          </a:p>
          <a:p>
            <a:endParaRPr lang="en-US" sz="2000" smtClean="0"/>
          </a:p>
        </p:txBody>
      </p:sp>
      <p:sp>
        <p:nvSpPr>
          <p:cNvPr id="63492" name="Footer Placeholder 3"/>
          <p:cNvSpPr>
            <a:spLocks noGrp="1"/>
          </p:cNvSpPr>
          <p:nvPr>
            <p:ph type="ftr" sz="quarter" idx="11"/>
          </p:nvPr>
        </p:nvSpPr>
        <p:spPr>
          <a:noFill/>
        </p:spPr>
        <p:txBody>
          <a:bodyPr/>
          <a:lstStyle/>
          <a:p>
            <a:r>
              <a:rPr lang="en-US" smtClean="0"/>
              <a:t>Copyright 2010 John Wiley &amp; Sons, Inc.</a:t>
            </a:r>
          </a:p>
        </p:txBody>
      </p:sp>
      <p:sp>
        <p:nvSpPr>
          <p:cNvPr id="63493" name="Slide Number Placeholder 4"/>
          <p:cNvSpPr>
            <a:spLocks noGrp="1"/>
          </p:cNvSpPr>
          <p:nvPr>
            <p:ph type="sldNum" sz="quarter" idx="12"/>
          </p:nvPr>
        </p:nvSpPr>
        <p:spPr>
          <a:noFill/>
        </p:spPr>
        <p:txBody>
          <a:bodyPr/>
          <a:lstStyle/>
          <a:p>
            <a:r>
              <a:rPr lang="en-US" smtClean="0"/>
              <a:t>12-</a:t>
            </a:r>
            <a:fld id="{45FD041F-C723-4E46-AB35-F17F0277EA3A}" type="slidenum">
              <a:rPr lang="en-US" smtClean="0"/>
              <a:pPr/>
              <a:t>57</a:t>
            </a:fld>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Backbone Network</a:t>
            </a:r>
          </a:p>
        </p:txBody>
      </p:sp>
      <p:pic>
        <p:nvPicPr>
          <p:cNvPr id="64515" name="Content Placeholder 5" descr="fig_12_27.jpg"/>
          <p:cNvPicPr>
            <a:picLocks noGrp="1" noChangeAspect="1"/>
          </p:cNvPicPr>
          <p:nvPr>
            <p:ph idx="1"/>
          </p:nvPr>
        </p:nvPicPr>
        <p:blipFill>
          <a:blip r:embed="rId2" cstate="print"/>
          <a:srcRect/>
          <a:stretch>
            <a:fillRect/>
          </a:stretch>
        </p:blipFill>
        <p:spPr>
          <a:xfrm>
            <a:off x="1901825" y="1524000"/>
            <a:ext cx="5797550" cy="4525963"/>
          </a:xfrm>
        </p:spPr>
      </p:pic>
      <p:sp>
        <p:nvSpPr>
          <p:cNvPr id="64516" name="Footer Placeholder 3"/>
          <p:cNvSpPr>
            <a:spLocks noGrp="1"/>
          </p:cNvSpPr>
          <p:nvPr>
            <p:ph type="ftr" sz="quarter" idx="11"/>
          </p:nvPr>
        </p:nvSpPr>
        <p:spPr>
          <a:noFill/>
        </p:spPr>
        <p:txBody>
          <a:bodyPr/>
          <a:lstStyle/>
          <a:p>
            <a:r>
              <a:rPr lang="en-US" smtClean="0"/>
              <a:t>Copyright 2010 John Wiley &amp; Sons, Inc.</a:t>
            </a:r>
          </a:p>
        </p:txBody>
      </p:sp>
      <p:sp>
        <p:nvSpPr>
          <p:cNvPr id="64517" name="Slide Number Placeholder 4"/>
          <p:cNvSpPr>
            <a:spLocks noGrp="1"/>
          </p:cNvSpPr>
          <p:nvPr>
            <p:ph type="sldNum" sz="quarter" idx="12"/>
          </p:nvPr>
        </p:nvSpPr>
        <p:spPr>
          <a:noFill/>
        </p:spPr>
        <p:txBody>
          <a:bodyPr/>
          <a:lstStyle/>
          <a:p>
            <a:r>
              <a:rPr lang="en-US" smtClean="0"/>
              <a:t>12-</a:t>
            </a:r>
            <a:fld id="{E6BBBE8D-6957-45B4-AF18-5209A74FD2FE}" type="slidenum">
              <a:rPr lang="en-US" smtClean="0"/>
              <a:pPr/>
              <a:t>58</a:t>
            </a:fld>
            <a:endParaRPr 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Metropolitan Area Networks</a:t>
            </a:r>
          </a:p>
        </p:txBody>
      </p:sp>
      <p:sp>
        <p:nvSpPr>
          <p:cNvPr id="65539" name="Content Placeholder 2"/>
          <p:cNvSpPr>
            <a:spLocks noGrp="1"/>
          </p:cNvSpPr>
          <p:nvPr>
            <p:ph idx="1"/>
          </p:nvPr>
        </p:nvSpPr>
        <p:spPr/>
        <p:txBody>
          <a:bodyPr/>
          <a:lstStyle/>
          <a:p>
            <a:r>
              <a:rPr lang="en-US" sz="2400" smtClean="0"/>
              <a:t>A network larger in geographical scope than a LAN but within a range of less than 30 miles or 50 km</a:t>
            </a:r>
          </a:p>
          <a:p>
            <a:r>
              <a:rPr lang="en-US" sz="2400" smtClean="0"/>
              <a:t>Often there is a desire to create network links to link locations that would require running wires through someone else’s property.  </a:t>
            </a:r>
          </a:p>
          <a:p>
            <a:pPr lvl="1"/>
            <a:r>
              <a:rPr lang="en-US" sz="2000" smtClean="0"/>
              <a:t>Requires services from a service provider or public carrier</a:t>
            </a:r>
          </a:p>
          <a:p>
            <a:pPr lvl="1"/>
            <a:r>
              <a:rPr lang="en-US" sz="2000" smtClean="0"/>
              <a:t>Begins to resemble a WAN</a:t>
            </a:r>
          </a:p>
          <a:p>
            <a:pPr lvl="1"/>
            <a:r>
              <a:rPr lang="en-US" sz="2000" smtClean="0"/>
              <a:t>Edge connection – a connection at an access point on the customer’s premises that connects to a provider</a:t>
            </a:r>
          </a:p>
          <a:p>
            <a:r>
              <a:rPr lang="en-US" sz="2400" smtClean="0"/>
              <a:t>Campus area network (CAN)</a:t>
            </a:r>
          </a:p>
          <a:p>
            <a:pPr lvl="1"/>
            <a:r>
              <a:rPr lang="en-US" sz="2000" smtClean="0"/>
              <a:t>Network type between a LAN and a MAN</a:t>
            </a:r>
          </a:p>
          <a:p>
            <a:pPr lvl="1"/>
            <a:r>
              <a:rPr lang="en-US" sz="2000" smtClean="0"/>
              <a:t>Number of interconnected buildings clustered together</a:t>
            </a:r>
          </a:p>
        </p:txBody>
      </p:sp>
      <p:sp>
        <p:nvSpPr>
          <p:cNvPr id="65540" name="Footer Placeholder 3"/>
          <p:cNvSpPr>
            <a:spLocks noGrp="1"/>
          </p:cNvSpPr>
          <p:nvPr>
            <p:ph type="ftr" sz="quarter" idx="11"/>
          </p:nvPr>
        </p:nvSpPr>
        <p:spPr>
          <a:noFill/>
        </p:spPr>
        <p:txBody>
          <a:bodyPr/>
          <a:lstStyle/>
          <a:p>
            <a:r>
              <a:rPr lang="en-US" smtClean="0"/>
              <a:t>Copyright 2010 John Wiley &amp; Sons, Inc.</a:t>
            </a:r>
          </a:p>
        </p:txBody>
      </p:sp>
      <p:sp>
        <p:nvSpPr>
          <p:cNvPr id="65541" name="Slide Number Placeholder 4"/>
          <p:cNvSpPr>
            <a:spLocks noGrp="1"/>
          </p:cNvSpPr>
          <p:nvPr>
            <p:ph type="sldNum" sz="quarter" idx="12"/>
          </p:nvPr>
        </p:nvSpPr>
        <p:spPr>
          <a:noFill/>
        </p:spPr>
        <p:txBody>
          <a:bodyPr/>
          <a:lstStyle/>
          <a:p>
            <a:r>
              <a:rPr lang="en-US" smtClean="0"/>
              <a:t>12-</a:t>
            </a:r>
            <a:fld id="{0AFC05C9-8380-4D27-9FEE-3F804FF07F89}" type="slidenum">
              <a:rPr lang="en-US" smtClean="0"/>
              <a:pPr/>
              <a:t>59</a:t>
            </a:fld>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Packets</a:t>
            </a:r>
          </a:p>
        </p:txBody>
      </p:sp>
      <p:sp>
        <p:nvSpPr>
          <p:cNvPr id="11267" name="Content Placeholder 2"/>
          <p:cNvSpPr>
            <a:spLocks noGrp="1"/>
          </p:cNvSpPr>
          <p:nvPr>
            <p:ph idx="1"/>
          </p:nvPr>
        </p:nvSpPr>
        <p:spPr/>
        <p:txBody>
          <a:bodyPr/>
          <a:lstStyle/>
          <a:p>
            <a:r>
              <a:rPr lang="en-US" sz="2800" smtClean="0"/>
              <a:t>A group of related packets make up a single message</a:t>
            </a:r>
          </a:p>
          <a:p>
            <a:r>
              <a:rPr lang="en-US" sz="2800" smtClean="0"/>
              <a:t>Consist of data encapsulated by the packet header which contains information about the packet </a:t>
            </a:r>
          </a:p>
          <a:p>
            <a:r>
              <a:rPr lang="en-US" sz="2800" smtClean="0"/>
              <a:t>Used to solve problems of channel availability and maximum utilization</a:t>
            </a:r>
          </a:p>
          <a:p>
            <a:r>
              <a:rPr lang="en-US" sz="2800" smtClean="0"/>
              <a:t>Equivalent to an envelope that contains pages of data</a:t>
            </a:r>
          </a:p>
          <a:p>
            <a:endParaRPr lang="en-US" sz="2800" smtClean="0"/>
          </a:p>
        </p:txBody>
      </p:sp>
      <p:sp>
        <p:nvSpPr>
          <p:cNvPr id="11268" name="Slide Number Placeholder 5"/>
          <p:cNvSpPr>
            <a:spLocks noGrp="1"/>
          </p:cNvSpPr>
          <p:nvPr>
            <p:ph type="sldNum" sz="quarter" idx="12"/>
          </p:nvPr>
        </p:nvSpPr>
        <p:spPr>
          <a:noFill/>
        </p:spPr>
        <p:txBody>
          <a:bodyPr/>
          <a:lstStyle/>
          <a:p>
            <a:r>
              <a:rPr lang="en-US" smtClean="0"/>
              <a:t>12-</a:t>
            </a:r>
            <a:fld id="{141B300D-9313-4B85-83A9-9359825CB5B7}" type="slidenum">
              <a:rPr lang="en-US" smtClean="0"/>
              <a:pPr/>
              <a:t>6</a:t>
            </a:fld>
            <a:endParaRPr lang="en-US" smtClean="0"/>
          </a:p>
        </p:txBody>
      </p:sp>
      <p:sp>
        <p:nvSpPr>
          <p:cNvPr id="11269" name="Footer Placeholder 6"/>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Metropolitan Area Network</a:t>
            </a:r>
          </a:p>
        </p:txBody>
      </p:sp>
      <p:pic>
        <p:nvPicPr>
          <p:cNvPr id="66563" name="Content Placeholder 5" descr="fig_12_28.jpg"/>
          <p:cNvPicPr>
            <a:picLocks noGrp="1" noChangeAspect="1"/>
          </p:cNvPicPr>
          <p:nvPr>
            <p:ph idx="1"/>
          </p:nvPr>
        </p:nvPicPr>
        <p:blipFill>
          <a:blip r:embed="rId2" cstate="print"/>
          <a:srcRect/>
          <a:stretch>
            <a:fillRect/>
          </a:stretch>
        </p:blipFill>
        <p:spPr>
          <a:xfrm>
            <a:off x="2322513" y="1524000"/>
            <a:ext cx="4956175" cy="4525963"/>
          </a:xfrm>
        </p:spPr>
      </p:pic>
      <p:sp>
        <p:nvSpPr>
          <p:cNvPr id="66564" name="Footer Placeholder 3"/>
          <p:cNvSpPr>
            <a:spLocks noGrp="1"/>
          </p:cNvSpPr>
          <p:nvPr>
            <p:ph type="ftr" sz="quarter" idx="11"/>
          </p:nvPr>
        </p:nvSpPr>
        <p:spPr>
          <a:noFill/>
        </p:spPr>
        <p:txBody>
          <a:bodyPr/>
          <a:lstStyle/>
          <a:p>
            <a:r>
              <a:rPr lang="en-US" smtClean="0"/>
              <a:t>Copyright 2010 John Wiley &amp; Sons, Inc.</a:t>
            </a:r>
          </a:p>
        </p:txBody>
      </p:sp>
      <p:sp>
        <p:nvSpPr>
          <p:cNvPr id="66565" name="Slide Number Placeholder 4"/>
          <p:cNvSpPr>
            <a:spLocks noGrp="1"/>
          </p:cNvSpPr>
          <p:nvPr>
            <p:ph type="sldNum" sz="quarter" idx="12"/>
          </p:nvPr>
        </p:nvSpPr>
        <p:spPr>
          <a:noFill/>
        </p:spPr>
        <p:txBody>
          <a:bodyPr/>
          <a:lstStyle/>
          <a:p>
            <a:r>
              <a:rPr lang="en-US" smtClean="0"/>
              <a:t>12-</a:t>
            </a:r>
            <a:fld id="{88789A0D-FE98-4C94-B212-7BDCEF455ABD}" type="slidenum">
              <a:rPr lang="en-US" smtClean="0"/>
              <a:pPr/>
              <a:t>60</a:t>
            </a:fld>
            <a:endParaRPr 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Wide Area Networks (WAN)</a:t>
            </a:r>
          </a:p>
        </p:txBody>
      </p:sp>
      <p:sp>
        <p:nvSpPr>
          <p:cNvPr id="67587" name="Content Placeholder 2"/>
          <p:cNvSpPr>
            <a:spLocks noGrp="1"/>
          </p:cNvSpPr>
          <p:nvPr>
            <p:ph idx="1"/>
          </p:nvPr>
        </p:nvSpPr>
        <p:spPr>
          <a:xfrm>
            <a:off x="838200" y="1447800"/>
            <a:ext cx="7772400" cy="4800600"/>
          </a:xfrm>
        </p:spPr>
        <p:txBody>
          <a:bodyPr/>
          <a:lstStyle/>
          <a:p>
            <a:r>
              <a:rPr lang="en-US" sz="2000" smtClean="0"/>
              <a:t>Facilitate communications between users and applications over large geographical distances</a:t>
            </a:r>
          </a:p>
          <a:p>
            <a:r>
              <a:rPr lang="en-US" sz="2000" smtClean="0"/>
              <a:t>Distinguishing feature is the extensive reliance on service providers to provide the required connectivity between nodes</a:t>
            </a:r>
          </a:p>
          <a:p>
            <a:r>
              <a:rPr lang="en-US" sz="2000" smtClean="0"/>
              <a:t>The carrier network is sometimes represented as a collection of private virtual networks</a:t>
            </a:r>
          </a:p>
          <a:p>
            <a:r>
              <a:rPr lang="en-US" sz="2000" smtClean="0"/>
              <a:t>Primary reasons for WANs</a:t>
            </a:r>
          </a:p>
          <a:p>
            <a:pPr lvl="1"/>
            <a:r>
              <a:rPr lang="en-US" sz="1800" smtClean="0"/>
              <a:t>Organization requires data communication links between widely spread facilities and between an organization and its external contacts</a:t>
            </a:r>
          </a:p>
          <a:p>
            <a:pPr lvl="1"/>
            <a:r>
              <a:rPr lang="en-US" sz="1800" smtClean="0"/>
              <a:t>Organization requires fast access to the Internet, either as a consumer or as a provider of Internet services, or both</a:t>
            </a:r>
          </a:p>
          <a:p>
            <a:r>
              <a:rPr lang="en-US" sz="2000" smtClean="0"/>
              <a:t>Extranet</a:t>
            </a:r>
          </a:p>
          <a:p>
            <a:pPr lvl="1"/>
            <a:r>
              <a:rPr lang="en-US" sz="1800" smtClean="0"/>
              <a:t>A connection between a business and its business partners that usually uses the Internet as a medium for its activities</a:t>
            </a:r>
          </a:p>
        </p:txBody>
      </p:sp>
      <p:sp>
        <p:nvSpPr>
          <p:cNvPr id="67588" name="Footer Placeholder 3"/>
          <p:cNvSpPr>
            <a:spLocks noGrp="1"/>
          </p:cNvSpPr>
          <p:nvPr>
            <p:ph type="ftr" sz="quarter" idx="11"/>
          </p:nvPr>
        </p:nvSpPr>
        <p:spPr>
          <a:noFill/>
        </p:spPr>
        <p:txBody>
          <a:bodyPr/>
          <a:lstStyle/>
          <a:p>
            <a:r>
              <a:rPr lang="en-US" smtClean="0"/>
              <a:t>Copyright 2010 John Wiley &amp; Sons, Inc.</a:t>
            </a:r>
          </a:p>
        </p:txBody>
      </p:sp>
      <p:sp>
        <p:nvSpPr>
          <p:cNvPr id="67589" name="Slide Number Placeholder 4"/>
          <p:cNvSpPr>
            <a:spLocks noGrp="1"/>
          </p:cNvSpPr>
          <p:nvPr>
            <p:ph type="sldNum" sz="quarter" idx="12"/>
          </p:nvPr>
        </p:nvSpPr>
        <p:spPr>
          <a:noFill/>
        </p:spPr>
        <p:txBody>
          <a:bodyPr/>
          <a:lstStyle/>
          <a:p>
            <a:r>
              <a:rPr lang="en-US" smtClean="0"/>
              <a:t>12-</a:t>
            </a:r>
            <a:fld id="{31DBA31B-DB2B-4CF7-A3D6-03D0D1AC79F7}" type="slidenum">
              <a:rPr lang="en-US" smtClean="0"/>
              <a:pPr/>
              <a:t>61</a:t>
            </a:fld>
            <a:endParaRPr 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Two Real-World WANs</a:t>
            </a:r>
          </a:p>
        </p:txBody>
      </p:sp>
      <p:pic>
        <p:nvPicPr>
          <p:cNvPr id="68611" name="Content Placeholder 5" descr="fig_12_29.jpg"/>
          <p:cNvPicPr>
            <a:picLocks noGrp="1" noChangeAspect="1"/>
          </p:cNvPicPr>
          <p:nvPr>
            <p:ph idx="1"/>
          </p:nvPr>
        </p:nvPicPr>
        <p:blipFill>
          <a:blip r:embed="rId2" cstate="print"/>
          <a:srcRect/>
          <a:stretch>
            <a:fillRect/>
          </a:stretch>
        </p:blipFill>
        <p:spPr>
          <a:xfrm>
            <a:off x="1200150" y="1524000"/>
            <a:ext cx="7200900" cy="4525963"/>
          </a:xfrm>
        </p:spPr>
      </p:pic>
      <p:sp>
        <p:nvSpPr>
          <p:cNvPr id="68612" name="Footer Placeholder 3"/>
          <p:cNvSpPr>
            <a:spLocks noGrp="1"/>
          </p:cNvSpPr>
          <p:nvPr>
            <p:ph type="ftr" sz="quarter" idx="11"/>
          </p:nvPr>
        </p:nvSpPr>
        <p:spPr>
          <a:noFill/>
        </p:spPr>
        <p:txBody>
          <a:bodyPr/>
          <a:lstStyle/>
          <a:p>
            <a:r>
              <a:rPr lang="en-US" smtClean="0"/>
              <a:t>Copyright 2010 John Wiley &amp; Sons, Inc.</a:t>
            </a:r>
          </a:p>
        </p:txBody>
      </p:sp>
      <p:sp>
        <p:nvSpPr>
          <p:cNvPr id="68613" name="Slide Number Placeholder 4"/>
          <p:cNvSpPr>
            <a:spLocks noGrp="1"/>
          </p:cNvSpPr>
          <p:nvPr>
            <p:ph type="sldNum" sz="quarter" idx="12"/>
          </p:nvPr>
        </p:nvSpPr>
        <p:spPr>
          <a:noFill/>
        </p:spPr>
        <p:txBody>
          <a:bodyPr/>
          <a:lstStyle/>
          <a:p>
            <a:r>
              <a:rPr lang="en-US" smtClean="0"/>
              <a:t>12-</a:t>
            </a:r>
            <a:fld id="{1A0567D1-2F73-4304-A75C-2D629AA2705E}" type="slidenum">
              <a:rPr lang="en-US" smtClean="0"/>
              <a:pPr/>
              <a:t>62</a:t>
            </a:fld>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z="3600" smtClean="0"/>
              <a:t>Wide Area Network Carrier Options</a:t>
            </a:r>
          </a:p>
        </p:txBody>
      </p:sp>
      <p:pic>
        <p:nvPicPr>
          <p:cNvPr id="69635" name="Content Placeholder 5" descr="fig_12_30.jpg"/>
          <p:cNvPicPr>
            <a:picLocks noGrp="1" noChangeAspect="1"/>
          </p:cNvPicPr>
          <p:nvPr>
            <p:ph idx="1"/>
          </p:nvPr>
        </p:nvPicPr>
        <p:blipFill>
          <a:blip r:embed="rId2" cstate="print"/>
          <a:srcRect/>
          <a:stretch>
            <a:fillRect/>
          </a:stretch>
        </p:blipFill>
        <p:spPr>
          <a:xfrm>
            <a:off x="914400" y="1560513"/>
            <a:ext cx="7772400" cy="4452937"/>
          </a:xfrm>
        </p:spPr>
      </p:pic>
      <p:sp>
        <p:nvSpPr>
          <p:cNvPr id="69636" name="Footer Placeholder 3"/>
          <p:cNvSpPr>
            <a:spLocks noGrp="1"/>
          </p:cNvSpPr>
          <p:nvPr>
            <p:ph type="ftr" sz="quarter" idx="11"/>
          </p:nvPr>
        </p:nvSpPr>
        <p:spPr>
          <a:noFill/>
        </p:spPr>
        <p:txBody>
          <a:bodyPr/>
          <a:lstStyle/>
          <a:p>
            <a:r>
              <a:rPr lang="en-US" smtClean="0"/>
              <a:t>Copyright 2010 John Wiley &amp; Sons, Inc.</a:t>
            </a:r>
          </a:p>
        </p:txBody>
      </p:sp>
      <p:sp>
        <p:nvSpPr>
          <p:cNvPr id="69637" name="Slide Number Placeholder 4"/>
          <p:cNvSpPr>
            <a:spLocks noGrp="1"/>
          </p:cNvSpPr>
          <p:nvPr>
            <p:ph type="sldNum" sz="quarter" idx="12"/>
          </p:nvPr>
        </p:nvSpPr>
        <p:spPr>
          <a:noFill/>
        </p:spPr>
        <p:txBody>
          <a:bodyPr/>
          <a:lstStyle/>
          <a:p>
            <a:r>
              <a:rPr lang="en-US" smtClean="0"/>
              <a:t>12-</a:t>
            </a:r>
            <a:fld id="{E3B9D4EB-E840-4D09-9B6C-3C94ABD6AE50}" type="slidenum">
              <a:rPr lang="en-US" smtClean="0"/>
              <a:pPr/>
              <a:t>63</a:t>
            </a:fld>
            <a:endParaRPr 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762000" y="228600"/>
            <a:ext cx="7924800" cy="1143000"/>
          </a:xfrm>
        </p:spPr>
        <p:txBody>
          <a:bodyPr/>
          <a:lstStyle/>
          <a:p>
            <a:r>
              <a:rPr lang="en-US" sz="4000" smtClean="0"/>
              <a:t>Internet Backbones and the Internet</a:t>
            </a:r>
          </a:p>
        </p:txBody>
      </p:sp>
      <p:sp>
        <p:nvSpPr>
          <p:cNvPr id="70659" name="Content Placeholder 2"/>
          <p:cNvSpPr>
            <a:spLocks noGrp="1"/>
          </p:cNvSpPr>
          <p:nvPr>
            <p:ph idx="1"/>
          </p:nvPr>
        </p:nvSpPr>
        <p:spPr>
          <a:xfrm>
            <a:off x="838200" y="1371600"/>
            <a:ext cx="7772400" cy="4876800"/>
          </a:xfrm>
        </p:spPr>
        <p:txBody>
          <a:bodyPr/>
          <a:lstStyle/>
          <a:p>
            <a:r>
              <a:rPr lang="en-US" sz="2000" smtClean="0"/>
              <a:t>Internet Service Providers (ISPs)</a:t>
            </a:r>
          </a:p>
          <a:p>
            <a:r>
              <a:rPr lang="en-US" sz="2000" smtClean="0"/>
              <a:t>Internet backbone</a:t>
            </a:r>
          </a:p>
          <a:p>
            <a:pPr lvl="1"/>
            <a:r>
              <a:rPr lang="en-US" sz="1800" smtClean="0"/>
              <a:t>High speed fiber optic networks that carry traffic between major cities throughout the world</a:t>
            </a:r>
          </a:p>
          <a:p>
            <a:pPr lvl="1"/>
            <a:r>
              <a:rPr lang="en-US" sz="1800" smtClean="0"/>
              <a:t>Speed ranges from 45 to 625 Gbps with faster backbones in the future</a:t>
            </a:r>
          </a:p>
          <a:p>
            <a:pPr lvl="1"/>
            <a:r>
              <a:rPr lang="en-US" sz="1800" smtClean="0"/>
              <a:t>Created to speed network traffic that would otherwise require many slow hops to the final destination</a:t>
            </a:r>
          </a:p>
          <a:p>
            <a:pPr lvl="1"/>
            <a:r>
              <a:rPr lang="en-US" sz="1800" smtClean="0"/>
              <a:t>No official central backbone and no official guidance for its development</a:t>
            </a:r>
          </a:p>
          <a:p>
            <a:r>
              <a:rPr lang="en-US" sz="2000" smtClean="0"/>
              <a:t>Network access points</a:t>
            </a:r>
          </a:p>
          <a:p>
            <a:pPr lvl="1"/>
            <a:r>
              <a:rPr lang="en-US" sz="1800" smtClean="0"/>
              <a:t>Interchanges between the backbones</a:t>
            </a:r>
          </a:p>
          <a:p>
            <a:r>
              <a:rPr lang="en-US" sz="2000" smtClean="0"/>
              <a:t>Local ISPs receive their service from regional ISPs who, in turn, receive their service from national ISPs</a:t>
            </a:r>
          </a:p>
          <a:p>
            <a:r>
              <a:rPr lang="en-US" sz="2000" smtClean="0"/>
              <a:t>Most regional ISPs also interconnect among themselves</a:t>
            </a:r>
          </a:p>
        </p:txBody>
      </p:sp>
      <p:sp>
        <p:nvSpPr>
          <p:cNvPr id="70660" name="Footer Placeholder 3"/>
          <p:cNvSpPr>
            <a:spLocks noGrp="1"/>
          </p:cNvSpPr>
          <p:nvPr>
            <p:ph type="ftr" sz="quarter" idx="11"/>
          </p:nvPr>
        </p:nvSpPr>
        <p:spPr>
          <a:noFill/>
        </p:spPr>
        <p:txBody>
          <a:bodyPr/>
          <a:lstStyle/>
          <a:p>
            <a:r>
              <a:rPr lang="en-US" smtClean="0"/>
              <a:t>Copyright 2010 John Wiley &amp; Sons, Inc.</a:t>
            </a:r>
          </a:p>
        </p:txBody>
      </p:sp>
      <p:sp>
        <p:nvSpPr>
          <p:cNvPr id="70661" name="Slide Number Placeholder 4"/>
          <p:cNvSpPr>
            <a:spLocks noGrp="1"/>
          </p:cNvSpPr>
          <p:nvPr>
            <p:ph type="sldNum" sz="quarter" idx="12"/>
          </p:nvPr>
        </p:nvSpPr>
        <p:spPr>
          <a:noFill/>
        </p:spPr>
        <p:txBody>
          <a:bodyPr/>
          <a:lstStyle/>
          <a:p>
            <a:r>
              <a:rPr lang="en-US" smtClean="0"/>
              <a:t>12-</a:t>
            </a:r>
            <a:fld id="{9E359A54-1D87-410A-B65C-38E5DE32856C}" type="slidenum">
              <a:rPr lang="en-US" smtClean="0"/>
              <a:pPr/>
              <a:t>64</a:t>
            </a:fld>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762000" y="228600"/>
            <a:ext cx="7924800" cy="1143000"/>
          </a:xfrm>
        </p:spPr>
        <p:txBody>
          <a:bodyPr/>
          <a:lstStyle/>
          <a:p>
            <a:r>
              <a:rPr lang="en-US" sz="4000" smtClean="0"/>
              <a:t>Comparison of Internet and Highway Architecture</a:t>
            </a:r>
          </a:p>
        </p:txBody>
      </p:sp>
      <p:pic>
        <p:nvPicPr>
          <p:cNvPr id="71683" name="Content Placeholder 5" descr="fig_12_31.jpg"/>
          <p:cNvPicPr>
            <a:picLocks noGrp="1" noChangeAspect="1"/>
          </p:cNvPicPr>
          <p:nvPr>
            <p:ph idx="1"/>
          </p:nvPr>
        </p:nvPicPr>
        <p:blipFill>
          <a:blip r:embed="rId2" cstate="print"/>
          <a:srcRect/>
          <a:stretch>
            <a:fillRect/>
          </a:stretch>
        </p:blipFill>
        <p:spPr>
          <a:xfrm>
            <a:off x="1981200" y="1447800"/>
            <a:ext cx="5305425" cy="4800600"/>
          </a:xfrm>
        </p:spPr>
      </p:pic>
      <p:sp>
        <p:nvSpPr>
          <p:cNvPr id="71684" name="Footer Placeholder 3"/>
          <p:cNvSpPr>
            <a:spLocks noGrp="1"/>
          </p:cNvSpPr>
          <p:nvPr>
            <p:ph type="ftr" sz="quarter" idx="11"/>
          </p:nvPr>
        </p:nvSpPr>
        <p:spPr>
          <a:noFill/>
        </p:spPr>
        <p:txBody>
          <a:bodyPr/>
          <a:lstStyle/>
          <a:p>
            <a:r>
              <a:rPr lang="en-US" smtClean="0"/>
              <a:t>Copyright 2010 John Wiley &amp; Sons, Inc.</a:t>
            </a:r>
          </a:p>
        </p:txBody>
      </p:sp>
      <p:sp>
        <p:nvSpPr>
          <p:cNvPr id="71685" name="Slide Number Placeholder 4"/>
          <p:cNvSpPr>
            <a:spLocks noGrp="1"/>
          </p:cNvSpPr>
          <p:nvPr>
            <p:ph type="sldNum" sz="quarter" idx="12"/>
          </p:nvPr>
        </p:nvSpPr>
        <p:spPr>
          <a:noFill/>
        </p:spPr>
        <p:txBody>
          <a:bodyPr/>
          <a:lstStyle/>
          <a:p>
            <a:r>
              <a:rPr lang="en-US" smtClean="0"/>
              <a:t>12-</a:t>
            </a:r>
            <a:fld id="{24E399D5-DC29-4A88-9F85-DC599B3CB8DC}" type="slidenum">
              <a:rPr lang="en-US" smtClean="0"/>
              <a:pPr/>
              <a:t>65</a:t>
            </a:fld>
            <a:endParaRPr 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Piconets</a:t>
            </a:r>
          </a:p>
        </p:txBody>
      </p:sp>
      <p:sp>
        <p:nvSpPr>
          <p:cNvPr id="72707" name="Content Placeholder 2"/>
          <p:cNvSpPr>
            <a:spLocks noGrp="1"/>
          </p:cNvSpPr>
          <p:nvPr>
            <p:ph idx="1"/>
          </p:nvPr>
        </p:nvSpPr>
        <p:spPr/>
        <p:txBody>
          <a:bodyPr/>
          <a:lstStyle/>
          <a:p>
            <a:r>
              <a:rPr lang="en-US" sz="2400" smtClean="0"/>
              <a:t>Also known as personal area networks (PAN)</a:t>
            </a:r>
          </a:p>
          <a:p>
            <a:r>
              <a:rPr lang="en-US" sz="2400" smtClean="0"/>
              <a:t>Created for the personal use of an individual</a:t>
            </a:r>
          </a:p>
          <a:p>
            <a:r>
              <a:rPr lang="en-US" sz="2400" smtClean="0"/>
              <a:t>Generally have ranges of 30 feet or less which is sufficient to permit an individual to interconnect personal computing devices</a:t>
            </a:r>
          </a:p>
          <a:p>
            <a:r>
              <a:rPr lang="en-US" sz="2400" smtClean="0"/>
              <a:t>Connections between different cooperating users are possible but rare</a:t>
            </a:r>
          </a:p>
          <a:p>
            <a:r>
              <a:rPr lang="en-US" sz="2400" smtClean="0"/>
              <a:t>Bluetooth is the primary medium for PANs</a:t>
            </a:r>
          </a:p>
          <a:p>
            <a:r>
              <a:rPr lang="en-US" sz="2400" smtClean="0"/>
              <a:t>Example: interconnection between a cell phone, hands-free speaker and car radio</a:t>
            </a:r>
          </a:p>
        </p:txBody>
      </p:sp>
      <p:sp>
        <p:nvSpPr>
          <p:cNvPr id="72708" name="Footer Placeholder 3"/>
          <p:cNvSpPr>
            <a:spLocks noGrp="1"/>
          </p:cNvSpPr>
          <p:nvPr>
            <p:ph type="ftr" sz="quarter" idx="11"/>
          </p:nvPr>
        </p:nvSpPr>
        <p:spPr>
          <a:noFill/>
        </p:spPr>
        <p:txBody>
          <a:bodyPr/>
          <a:lstStyle/>
          <a:p>
            <a:r>
              <a:rPr lang="en-US" smtClean="0"/>
              <a:t>Copyright 2010 John Wiley &amp; Sons, Inc.</a:t>
            </a:r>
          </a:p>
        </p:txBody>
      </p:sp>
      <p:sp>
        <p:nvSpPr>
          <p:cNvPr id="72709" name="Slide Number Placeholder 4"/>
          <p:cNvSpPr>
            <a:spLocks noGrp="1"/>
          </p:cNvSpPr>
          <p:nvPr>
            <p:ph type="sldNum" sz="quarter" idx="12"/>
          </p:nvPr>
        </p:nvSpPr>
        <p:spPr>
          <a:noFill/>
        </p:spPr>
        <p:txBody>
          <a:bodyPr/>
          <a:lstStyle/>
          <a:p>
            <a:r>
              <a:rPr lang="en-US" smtClean="0"/>
              <a:t>12-</a:t>
            </a:r>
            <a:fld id="{E7852FDE-2F7C-4C83-AC20-5A72AC914C07}" type="slidenum">
              <a:rPr lang="en-US" smtClean="0"/>
              <a:pPr/>
              <a:t>66</a:t>
            </a:fld>
            <a:endParaRPr 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Standards Organizations</a:t>
            </a:r>
          </a:p>
        </p:txBody>
      </p:sp>
      <p:sp>
        <p:nvSpPr>
          <p:cNvPr id="73731" name="Content Placeholder 2"/>
          <p:cNvSpPr>
            <a:spLocks noGrp="1"/>
          </p:cNvSpPr>
          <p:nvPr>
            <p:ph idx="1"/>
          </p:nvPr>
        </p:nvSpPr>
        <p:spPr>
          <a:xfrm>
            <a:off x="838200" y="1447800"/>
            <a:ext cx="7924800" cy="4724400"/>
          </a:xfrm>
        </p:spPr>
        <p:txBody>
          <a:bodyPr/>
          <a:lstStyle/>
          <a:p>
            <a:r>
              <a:rPr lang="en-US" sz="1800" smtClean="0"/>
              <a:t>ISO (International Standards Organization)</a:t>
            </a:r>
          </a:p>
          <a:p>
            <a:pPr lvl="1"/>
            <a:r>
              <a:rPr lang="en-US" sz="1600" smtClean="0"/>
              <a:t>&gt; 17,000 standards including the OSI Reference model</a:t>
            </a:r>
          </a:p>
          <a:p>
            <a:r>
              <a:rPr lang="en-US" sz="1800" smtClean="0"/>
              <a:t>IEEE (Institute for Electrical and Electronics Engineers</a:t>
            </a:r>
          </a:p>
          <a:p>
            <a:pPr lvl="1"/>
            <a:r>
              <a:rPr lang="en-US" sz="1600" smtClean="0"/>
              <a:t>Ethernet standards – Ethernet (802.3), Wi-Fi (802.11), Bluetooth (802.15) and WiMax (802.16)</a:t>
            </a:r>
          </a:p>
          <a:p>
            <a:r>
              <a:rPr lang="en-US" sz="1800" smtClean="0"/>
              <a:t>IETF (Internet Engineering Task Force)</a:t>
            </a:r>
          </a:p>
          <a:p>
            <a:pPr lvl="1"/>
            <a:r>
              <a:rPr lang="en-US" sz="1600" smtClean="0"/>
              <a:t>Internet standards based on RFCs (request for comments)</a:t>
            </a:r>
          </a:p>
          <a:p>
            <a:r>
              <a:rPr lang="en-US" sz="1800" smtClean="0"/>
              <a:t>ICANN</a:t>
            </a:r>
          </a:p>
          <a:p>
            <a:pPr lvl="1"/>
            <a:r>
              <a:rPr lang="en-US" sz="1600" smtClean="0"/>
              <a:t>Internet Corporation for Assigned Names and Numbers</a:t>
            </a:r>
          </a:p>
          <a:p>
            <a:pPr lvl="1"/>
            <a:r>
              <a:rPr lang="en-US" sz="1600" smtClean="0"/>
              <a:t>IP address allocation, domain name registration, protocol parameter assignment</a:t>
            </a:r>
          </a:p>
          <a:p>
            <a:pPr lvl="1"/>
            <a:r>
              <a:rPr lang="en-US" sz="1600" smtClean="0"/>
              <a:t>Management of domain name and root server systems</a:t>
            </a:r>
          </a:p>
          <a:p>
            <a:r>
              <a:rPr lang="en-US" sz="2000" smtClean="0"/>
              <a:t>IANA (Internet Assigned Numbers Authority</a:t>
            </a:r>
          </a:p>
          <a:p>
            <a:pPr lvl="1"/>
            <a:r>
              <a:rPr lang="en-US" sz="1600" smtClean="0"/>
              <a:t>Registers application layer port numbers and specific parameter values used in Internet protocol headers</a:t>
            </a:r>
          </a:p>
        </p:txBody>
      </p:sp>
      <p:sp>
        <p:nvSpPr>
          <p:cNvPr id="73732" name="Footer Placeholder 3"/>
          <p:cNvSpPr>
            <a:spLocks noGrp="1"/>
          </p:cNvSpPr>
          <p:nvPr>
            <p:ph type="ftr" sz="quarter" idx="11"/>
          </p:nvPr>
        </p:nvSpPr>
        <p:spPr>
          <a:noFill/>
        </p:spPr>
        <p:txBody>
          <a:bodyPr/>
          <a:lstStyle/>
          <a:p>
            <a:r>
              <a:rPr lang="en-US" smtClean="0"/>
              <a:t>Copyright 2010 John Wiley &amp; Sons, Inc.</a:t>
            </a:r>
          </a:p>
        </p:txBody>
      </p:sp>
      <p:sp>
        <p:nvSpPr>
          <p:cNvPr id="73733" name="Slide Number Placeholder 4"/>
          <p:cNvSpPr>
            <a:spLocks noGrp="1"/>
          </p:cNvSpPr>
          <p:nvPr>
            <p:ph type="sldNum" sz="quarter" idx="12"/>
          </p:nvPr>
        </p:nvSpPr>
        <p:spPr>
          <a:noFill/>
        </p:spPr>
        <p:txBody>
          <a:bodyPr/>
          <a:lstStyle/>
          <a:p>
            <a:r>
              <a:rPr lang="en-US" smtClean="0"/>
              <a:t>12-</a:t>
            </a:r>
            <a:fld id="{5289437C-AE25-428E-9798-D39E979F6DBD}" type="slidenum">
              <a:rPr lang="en-US" smtClean="0"/>
              <a:pPr/>
              <a:t>67</a:t>
            </a:fld>
            <a:endParaRPr 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z="3600" smtClean="0"/>
              <a:t>Copyright 2010 John Wiley &amp; Sons</a:t>
            </a:r>
          </a:p>
        </p:txBody>
      </p:sp>
      <p:sp>
        <p:nvSpPr>
          <p:cNvPr id="74755"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sz="2400" smtClean="0"/>
              <a:t>All rights reserved.  Reproduction or translation of this work beyond that permitted in section 117 of the 1976 United States Copyright Act without express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  </a:t>
            </a:r>
          </a:p>
        </p:txBody>
      </p:sp>
      <p:sp>
        <p:nvSpPr>
          <p:cNvPr id="74756" name="Slide Number Placeholder 5"/>
          <p:cNvSpPr>
            <a:spLocks noGrp="1"/>
          </p:cNvSpPr>
          <p:nvPr>
            <p:ph type="sldNum" sz="quarter" idx="12"/>
          </p:nvPr>
        </p:nvSpPr>
        <p:spPr>
          <a:noFill/>
        </p:spPr>
        <p:txBody>
          <a:bodyPr/>
          <a:lstStyle/>
          <a:p>
            <a:r>
              <a:rPr lang="en-US" smtClean="0"/>
              <a:t>12-</a:t>
            </a:r>
            <a:fld id="{19D7A4D2-8935-417E-9714-AC05D32D7A0C}" type="slidenum">
              <a:rPr lang="en-US" smtClean="0"/>
              <a:pPr/>
              <a:t>68</a:t>
            </a:fld>
            <a:endParaRPr lang="en-US" smtClean="0"/>
          </a:p>
        </p:txBody>
      </p:sp>
      <p:sp>
        <p:nvSpPr>
          <p:cNvPr id="74757" name="Footer Placeholder 6"/>
          <p:cNvSpPr>
            <a:spLocks noGrp="1"/>
          </p:cNvSpPr>
          <p:nvPr>
            <p:ph type="ftr" sz="quarter" idx="11"/>
          </p:nvPr>
        </p:nvSpPr>
        <p:spPr>
          <a:noFill/>
        </p:spPr>
        <p:txBody>
          <a:bodyPr/>
          <a:lstStyle/>
          <a:p>
            <a:r>
              <a:rPr lang="en-US" smtClean="0"/>
              <a:t>Copyright 2010 John Wiley &amp; Sons, Inc.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Packet Header</a:t>
            </a:r>
          </a:p>
        </p:txBody>
      </p:sp>
      <p:sp>
        <p:nvSpPr>
          <p:cNvPr id="12291" name="Rectangle 3"/>
          <p:cNvSpPr>
            <a:spLocks noGrp="1" noChangeArrowheads="1"/>
          </p:cNvSpPr>
          <p:nvPr>
            <p:ph type="body" idx="1"/>
          </p:nvPr>
        </p:nvSpPr>
        <p:spPr/>
        <p:txBody>
          <a:bodyPr/>
          <a:lstStyle/>
          <a:p>
            <a:r>
              <a:rPr lang="en-US" smtClean="0"/>
              <a:t>Also known as the preamble</a:t>
            </a:r>
          </a:p>
          <a:p>
            <a:r>
              <a:rPr lang="en-US" smtClean="0"/>
              <a:t>Contains</a:t>
            </a:r>
          </a:p>
          <a:p>
            <a:pPr lvl="1"/>
            <a:r>
              <a:rPr lang="en-US" smtClean="0"/>
              <a:t>Description of the packet</a:t>
            </a:r>
          </a:p>
          <a:p>
            <a:pPr lvl="1"/>
            <a:r>
              <a:rPr lang="en-US" smtClean="0"/>
              <a:t>Destination address of receiver</a:t>
            </a:r>
          </a:p>
          <a:p>
            <a:pPr lvl="1"/>
            <a:r>
              <a:rPr lang="en-US" smtClean="0"/>
              <a:t>Source address of sender</a:t>
            </a:r>
          </a:p>
          <a:p>
            <a:pPr lvl="1"/>
            <a:r>
              <a:rPr lang="en-US" smtClean="0"/>
              <a:t>Information about the data being sent</a:t>
            </a:r>
          </a:p>
          <a:p>
            <a:pPr lvl="1"/>
            <a:endParaRPr lang="en-US" smtClean="0"/>
          </a:p>
        </p:txBody>
      </p:sp>
      <p:sp>
        <p:nvSpPr>
          <p:cNvPr id="12292" name="Slide Number Placeholder 6"/>
          <p:cNvSpPr>
            <a:spLocks noGrp="1"/>
          </p:cNvSpPr>
          <p:nvPr>
            <p:ph type="sldNum" sz="quarter" idx="12"/>
          </p:nvPr>
        </p:nvSpPr>
        <p:spPr>
          <a:noFill/>
        </p:spPr>
        <p:txBody>
          <a:bodyPr/>
          <a:lstStyle/>
          <a:p>
            <a:r>
              <a:rPr lang="en-US" smtClean="0"/>
              <a:t>12-</a:t>
            </a:r>
            <a:fld id="{3C504400-D885-49D8-8ED1-B2FF31600F81}" type="slidenum">
              <a:rPr lang="en-US" smtClean="0"/>
              <a:pPr/>
              <a:t>7</a:t>
            </a:fld>
            <a:endParaRPr lang="en-US" smtClean="0"/>
          </a:p>
        </p:txBody>
      </p:sp>
      <p:sp>
        <p:nvSpPr>
          <p:cNvPr id="12293"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Advantages of Packets</a:t>
            </a:r>
          </a:p>
        </p:txBody>
      </p:sp>
      <p:sp>
        <p:nvSpPr>
          <p:cNvPr id="13315" name="Rectangle 3"/>
          <p:cNvSpPr>
            <a:spLocks noGrp="1" noChangeArrowheads="1"/>
          </p:cNvSpPr>
          <p:nvPr>
            <p:ph type="body" idx="1"/>
          </p:nvPr>
        </p:nvSpPr>
        <p:spPr>
          <a:xfrm>
            <a:off x="838200" y="1447800"/>
            <a:ext cx="8001000" cy="4724400"/>
          </a:xfrm>
        </p:spPr>
        <p:txBody>
          <a:bodyPr/>
          <a:lstStyle/>
          <a:p>
            <a:pPr>
              <a:lnSpc>
                <a:spcPct val="90000"/>
              </a:lnSpc>
            </a:pPr>
            <a:r>
              <a:rPr lang="en-US" sz="2400" smtClean="0"/>
              <a:t>Simplifies operations and increases communications efficiency</a:t>
            </a:r>
          </a:p>
          <a:p>
            <a:pPr>
              <a:lnSpc>
                <a:spcPct val="90000"/>
              </a:lnSpc>
            </a:pPr>
            <a:r>
              <a:rPr lang="en-US" sz="2400" smtClean="0"/>
              <a:t>Reasonable unit for routing of data</a:t>
            </a:r>
          </a:p>
          <a:p>
            <a:pPr>
              <a:lnSpc>
                <a:spcPct val="90000"/>
              </a:lnSpc>
            </a:pPr>
            <a:r>
              <a:rPr lang="en-US" sz="2400" smtClean="0"/>
              <a:t>Alternative to dedicating a channel for the entire length of the message</a:t>
            </a:r>
          </a:p>
          <a:p>
            <a:pPr>
              <a:lnSpc>
                <a:spcPct val="90000"/>
              </a:lnSpc>
            </a:pPr>
            <a:r>
              <a:rPr lang="en-US" sz="2400" smtClean="0"/>
              <a:t>Packets from several sources can share a single channel</a:t>
            </a:r>
          </a:p>
          <a:p>
            <a:pPr>
              <a:lnSpc>
                <a:spcPct val="90000"/>
              </a:lnSpc>
            </a:pPr>
            <a:r>
              <a:rPr lang="en-US" sz="2400" smtClean="0"/>
              <a:t>Each sender/receiver pair appears to have a channel to itself</a:t>
            </a:r>
          </a:p>
          <a:p>
            <a:pPr>
              <a:lnSpc>
                <a:spcPct val="90000"/>
              </a:lnSpc>
            </a:pPr>
            <a:r>
              <a:rPr lang="en-US" sz="2400" smtClean="0"/>
              <a:t>Receiving computer can process an entire block of data instead of a character or byte at a time</a:t>
            </a:r>
          </a:p>
          <a:p>
            <a:pPr>
              <a:lnSpc>
                <a:spcPct val="90000"/>
              </a:lnSpc>
            </a:pPr>
            <a:r>
              <a:rPr lang="en-US" sz="2400" smtClean="0"/>
              <a:t>Simplifies synchronization of the sending and receiving systems by providing clear start and stop points</a:t>
            </a:r>
          </a:p>
        </p:txBody>
      </p:sp>
      <p:sp>
        <p:nvSpPr>
          <p:cNvPr id="13316" name="Slide Number Placeholder 6"/>
          <p:cNvSpPr>
            <a:spLocks noGrp="1"/>
          </p:cNvSpPr>
          <p:nvPr>
            <p:ph type="sldNum" sz="quarter" idx="12"/>
          </p:nvPr>
        </p:nvSpPr>
        <p:spPr>
          <a:noFill/>
        </p:spPr>
        <p:txBody>
          <a:bodyPr/>
          <a:lstStyle/>
          <a:p>
            <a:r>
              <a:rPr lang="en-US" smtClean="0"/>
              <a:t>12-</a:t>
            </a:r>
            <a:fld id="{08BF10F7-E070-4F93-B4ED-D8936280F609}" type="slidenum">
              <a:rPr lang="en-US" smtClean="0"/>
              <a:pPr/>
              <a:t>8</a:t>
            </a:fld>
            <a:endParaRPr lang="en-US" smtClean="0"/>
          </a:p>
        </p:txBody>
      </p:sp>
      <p:sp>
        <p:nvSpPr>
          <p:cNvPr id="13317" name="Footer Placeholder 7"/>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274638"/>
            <a:ext cx="8077200" cy="1143000"/>
          </a:xfrm>
        </p:spPr>
        <p:txBody>
          <a:bodyPr/>
          <a:lstStyle/>
          <a:p>
            <a:r>
              <a:rPr lang="en-US" sz="4000" smtClean="0"/>
              <a:t>Channel Characteristics (1)</a:t>
            </a:r>
          </a:p>
        </p:txBody>
      </p:sp>
      <p:sp>
        <p:nvSpPr>
          <p:cNvPr id="14339" name="Content Placeholder 2"/>
          <p:cNvSpPr>
            <a:spLocks noGrp="1"/>
          </p:cNvSpPr>
          <p:nvPr>
            <p:ph idx="1"/>
          </p:nvPr>
        </p:nvSpPr>
        <p:spPr>
          <a:xfrm>
            <a:off x="838200" y="1371600"/>
            <a:ext cx="7772400" cy="4724400"/>
          </a:xfrm>
        </p:spPr>
        <p:txBody>
          <a:bodyPr/>
          <a:lstStyle/>
          <a:p>
            <a:r>
              <a:rPr lang="en-US" sz="2400" smtClean="0"/>
              <a:t>Communication channel</a:t>
            </a:r>
          </a:p>
          <a:p>
            <a:pPr lvl="1"/>
            <a:r>
              <a:rPr lang="en-US" sz="1800" smtClean="0"/>
              <a:t>The path for the message between two communicating nodes</a:t>
            </a:r>
          </a:p>
          <a:p>
            <a:pPr lvl="1"/>
            <a:r>
              <a:rPr lang="en-US" sz="1800" smtClean="0"/>
              <a:t>May include intermediate nodes that forward packets to the next node</a:t>
            </a:r>
          </a:p>
          <a:p>
            <a:pPr lvl="1"/>
            <a:r>
              <a:rPr lang="en-US" sz="1800" smtClean="0"/>
              <a:t>Interfaces at each end of the connection may be different</a:t>
            </a:r>
          </a:p>
          <a:p>
            <a:r>
              <a:rPr lang="en-US" sz="2400" smtClean="0"/>
              <a:t>Links</a:t>
            </a:r>
          </a:p>
          <a:p>
            <a:pPr lvl="1"/>
            <a:r>
              <a:rPr lang="en-US" sz="2000" smtClean="0"/>
              <a:t>A segment of a communication channel</a:t>
            </a:r>
          </a:p>
          <a:p>
            <a:r>
              <a:rPr lang="en-US" sz="2400" smtClean="0"/>
              <a:t>Bandwidth</a:t>
            </a:r>
          </a:p>
          <a:p>
            <a:pPr lvl="1"/>
            <a:r>
              <a:rPr lang="en-US" sz="2000" smtClean="0"/>
              <a:t>Bit rate of overall channel</a:t>
            </a:r>
          </a:p>
          <a:p>
            <a:r>
              <a:rPr lang="en-US" sz="2400" smtClean="0"/>
              <a:t>Medium</a:t>
            </a:r>
          </a:p>
          <a:p>
            <a:pPr lvl="1"/>
            <a:r>
              <a:rPr lang="en-US" sz="2000" smtClean="0"/>
              <a:t>Guided – communications limited to a specific path</a:t>
            </a:r>
          </a:p>
          <a:p>
            <a:pPr lvl="1"/>
            <a:r>
              <a:rPr lang="en-US" sz="2000" smtClean="0"/>
              <a:t>Unguided – communications not limited to a specific path</a:t>
            </a:r>
          </a:p>
        </p:txBody>
      </p:sp>
      <p:sp>
        <p:nvSpPr>
          <p:cNvPr id="14340" name="Slide Number Placeholder 5"/>
          <p:cNvSpPr>
            <a:spLocks noGrp="1"/>
          </p:cNvSpPr>
          <p:nvPr>
            <p:ph type="sldNum" sz="quarter" idx="12"/>
          </p:nvPr>
        </p:nvSpPr>
        <p:spPr>
          <a:noFill/>
        </p:spPr>
        <p:txBody>
          <a:bodyPr/>
          <a:lstStyle/>
          <a:p>
            <a:r>
              <a:rPr lang="en-US" smtClean="0"/>
              <a:t>12-</a:t>
            </a:r>
            <a:fld id="{AAD154A6-63AA-4E6C-A264-62FE08E0ACED}" type="slidenum">
              <a:rPr lang="en-US" smtClean="0"/>
              <a:pPr/>
              <a:t>9</a:t>
            </a:fld>
            <a:endParaRPr lang="en-US" smtClean="0"/>
          </a:p>
        </p:txBody>
      </p:sp>
      <p:sp>
        <p:nvSpPr>
          <p:cNvPr id="14341" name="Footer Placeholder 6"/>
          <p:cNvSpPr>
            <a:spLocks noGrp="1"/>
          </p:cNvSpPr>
          <p:nvPr>
            <p:ph type="ftr" sz="quarter" idx="11"/>
          </p:nvPr>
        </p:nvSpPr>
        <p:spPr>
          <a:noFill/>
        </p:spPr>
        <p:txBody>
          <a:bodyPr/>
          <a:lstStyle/>
          <a:p>
            <a:r>
              <a:rPr lang="en-US" smtClean="0"/>
              <a:t>Copyright 2010 John Wiley &amp; Sons, Inc.</a:t>
            </a: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2296</TotalTime>
  <Words>4071</Words>
  <Application>Microsoft Office PowerPoint</Application>
  <PresentationFormat>On-screen Show (4:3)</PresentationFormat>
  <Paragraphs>543</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Wingdings</vt:lpstr>
      <vt:lpstr>Symbol</vt:lpstr>
      <vt:lpstr>blank</vt:lpstr>
      <vt:lpstr>CHAPTER 12: Networks and Data Communications</vt:lpstr>
      <vt:lpstr>Data Communications</vt:lpstr>
      <vt:lpstr>HTTP Request and Response</vt:lpstr>
      <vt:lpstr>Model of a Communication Channel</vt:lpstr>
      <vt:lpstr>Messages</vt:lpstr>
      <vt:lpstr>Packets</vt:lpstr>
      <vt:lpstr>Packet Header</vt:lpstr>
      <vt:lpstr>Advantages of Packets</vt:lpstr>
      <vt:lpstr>Channel Characteristics (1)</vt:lpstr>
      <vt:lpstr>A Multi-Link Channel</vt:lpstr>
      <vt:lpstr>Channel Characteristics (2)</vt:lpstr>
      <vt:lpstr>Packet Routing</vt:lpstr>
      <vt:lpstr>Packet Routing</vt:lpstr>
      <vt:lpstr>Packet Routing</vt:lpstr>
      <vt:lpstr>Router Block Diagram</vt:lpstr>
      <vt:lpstr>Network Overview</vt:lpstr>
      <vt:lpstr>Communication Model</vt:lpstr>
      <vt:lpstr>TCP/IP</vt:lpstr>
      <vt:lpstr>Operation of TCP/IP Model</vt:lpstr>
      <vt:lpstr>Application Layer (Layer 5)</vt:lpstr>
      <vt:lpstr>SCSI over IP</vt:lpstr>
      <vt:lpstr>Transport Layer (Layer 4)</vt:lpstr>
      <vt:lpstr>Transport Layer Protocols</vt:lpstr>
      <vt:lpstr>Logical Connection View of TCP</vt:lpstr>
      <vt:lpstr>Network Layer (Layer 3)</vt:lpstr>
      <vt:lpstr>Network Layer (cont.)</vt:lpstr>
      <vt:lpstr>Data Link Layer (Layer 2)</vt:lpstr>
      <vt:lpstr>Physical Layer (Layer 1)</vt:lpstr>
      <vt:lpstr>Passing a Message Through an Intermediate Node</vt:lpstr>
      <vt:lpstr>OSI Model</vt:lpstr>
      <vt:lpstr>Comparison of OSI and TCP/IP</vt:lpstr>
      <vt:lpstr>OSI Presentation Layer</vt:lpstr>
      <vt:lpstr>OSI Session Layer</vt:lpstr>
      <vt:lpstr>TCP/IP Addressing (1)</vt:lpstr>
      <vt:lpstr>TCP/IP Addressing (2)</vt:lpstr>
      <vt:lpstr>Well-Known Port Addresses</vt:lpstr>
      <vt:lpstr>TCP/IP Addressing (3)</vt:lpstr>
      <vt:lpstr>TCP/IP Addressing (4)</vt:lpstr>
      <vt:lpstr>Different Addresses Used in a Network</vt:lpstr>
      <vt:lpstr>Network Topology</vt:lpstr>
      <vt:lpstr>Four Network Topologies</vt:lpstr>
      <vt:lpstr>Mesh Topology</vt:lpstr>
      <vt:lpstr>Five-Node Full Mesh Network</vt:lpstr>
      <vt:lpstr>Bus Topology</vt:lpstr>
      <vt:lpstr>Bus Network Implementation</vt:lpstr>
      <vt:lpstr>Star Topology</vt:lpstr>
      <vt:lpstr>Ring Topology</vt:lpstr>
      <vt:lpstr>Local Area Networks (LAN)</vt:lpstr>
      <vt:lpstr>Common Ethernet Standards</vt:lpstr>
      <vt:lpstr>Typical Home Network</vt:lpstr>
      <vt:lpstr>Ethernet Hubs</vt:lpstr>
      <vt:lpstr>Ethernet Switches</vt:lpstr>
      <vt:lpstr>Hub vs. Switch Based Ethernet</vt:lpstr>
      <vt:lpstr>Wireless Ethernet (WiFi)</vt:lpstr>
      <vt:lpstr>Wireless Ethernet Characteristics</vt:lpstr>
      <vt:lpstr>Wireless Mesh Network</vt:lpstr>
      <vt:lpstr>Backbone Networks</vt:lpstr>
      <vt:lpstr>Backbone Network</vt:lpstr>
      <vt:lpstr>Metropolitan Area Networks</vt:lpstr>
      <vt:lpstr>Metropolitan Area Network</vt:lpstr>
      <vt:lpstr>Wide Area Networks (WAN)</vt:lpstr>
      <vt:lpstr>Two Real-World WANs</vt:lpstr>
      <vt:lpstr>Wide Area Network Carrier Options</vt:lpstr>
      <vt:lpstr>Internet Backbones and the Internet</vt:lpstr>
      <vt:lpstr>Comparison of Internet and Highway Architecture</vt:lpstr>
      <vt:lpstr>Piconets</vt:lpstr>
      <vt:lpstr>Standards Organizations</vt:lpstr>
      <vt:lpstr>Copyright 2010 John Wiley &amp; Sons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Wilson Wong</dc:creator>
  <cp:lastModifiedBy>jmzura01</cp:lastModifiedBy>
  <cp:revision>147</cp:revision>
  <dcterms:created xsi:type="dcterms:W3CDTF">2003-01-15T13:43:27Z</dcterms:created>
  <dcterms:modified xsi:type="dcterms:W3CDTF">2010-02-26T14:54:47Z</dcterms:modified>
</cp:coreProperties>
</file>