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81" r:id="rId3"/>
    <p:sldId id="282" r:id="rId4"/>
    <p:sldId id="260" r:id="rId5"/>
    <p:sldId id="268" r:id="rId6"/>
    <p:sldId id="261" r:id="rId7"/>
    <p:sldId id="280" r:id="rId8"/>
    <p:sldId id="262" r:id="rId9"/>
    <p:sldId id="263" r:id="rId10"/>
    <p:sldId id="276" r:id="rId11"/>
    <p:sldId id="277" r:id="rId12"/>
    <p:sldId id="264" r:id="rId13"/>
    <p:sldId id="266" r:id="rId14"/>
    <p:sldId id="265" r:id="rId15"/>
    <p:sldId id="278" r:id="rId16"/>
    <p:sldId id="279" r:id="rId17"/>
    <p:sldId id="275" r:id="rId18"/>
    <p:sldId id="267" r:id="rId19"/>
    <p:sldId id="274" r:id="rId20"/>
    <p:sldId id="273" r:id="rId21"/>
    <p:sldId id="272" r:id="rId22"/>
    <p:sldId id="270" r:id="rId23"/>
    <p:sldId id="271" r:id="rId24"/>
    <p:sldId id="26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FFF"/>
    <a:srgbClr val="FD1313"/>
    <a:srgbClr val="FF9F11"/>
    <a:srgbClr val="000080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17" autoAdjust="0"/>
  </p:normalViewPr>
  <p:slideViewPr>
    <p:cSldViewPr>
      <p:cViewPr>
        <p:scale>
          <a:sx n="66" d="100"/>
          <a:sy n="66" d="100"/>
        </p:scale>
        <p:origin x="-128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242" y="-4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E9B4D0-713C-4A50-96BE-C1C32CA2EA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E021BF-B59A-4ACD-B761-07052378B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 flipV="1">
            <a:off x="685800" y="152400"/>
            <a:ext cx="0" cy="5943600"/>
          </a:xfrm>
          <a:prstGeom prst="line">
            <a:avLst/>
          </a:prstGeom>
          <a:noFill/>
          <a:ln w="69850">
            <a:solidFill>
              <a:srgbClr val="FF9F1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H="1" flipV="1">
            <a:off x="228600" y="2133600"/>
            <a:ext cx="8382000" cy="0"/>
          </a:xfrm>
          <a:prstGeom prst="line">
            <a:avLst/>
          </a:prstGeom>
          <a:noFill/>
          <a:ln w="698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10" descr="LittleMan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48736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6962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362200"/>
            <a:ext cx="7620000" cy="342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rgbClr val="000080"/>
                </a:solidFill>
              </a:defRPr>
            </a:lvl1pPr>
          </a:lstStyle>
          <a:p>
            <a:r>
              <a:rPr lang="en-US"/>
              <a:t>The Architecture of Computer Hardware and Systems Software:  </a:t>
            </a:r>
            <a:br>
              <a:rPr lang="en-US"/>
            </a:br>
            <a:r>
              <a:rPr lang="en-US"/>
              <a:t>An Information Technology Approach </a:t>
            </a:r>
          </a:p>
          <a:p>
            <a:r>
              <a:rPr lang="en-US"/>
              <a:t>3rd  Edition</a:t>
            </a:r>
          </a:p>
          <a:p>
            <a:r>
              <a:rPr lang="en-US"/>
              <a:t>Irv Englander</a:t>
            </a:r>
          </a:p>
          <a:p>
            <a:r>
              <a:rPr lang="en-US"/>
              <a:t>John Wiley and Sons </a:t>
            </a:r>
          </a:p>
          <a:p>
            <a:r>
              <a:rPr lang="en-US"/>
              <a:t>2003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13-</a:t>
            </a:r>
            <a:fld id="{0812DE39-8AFB-4935-BD54-A4703242E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9DCCF4A8-52CE-4378-9617-3F4653714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4638"/>
            <a:ext cx="198120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79120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</a:t>
            </a:r>
            <a:fld id="{C23E7361-11F4-44FA-8E24-8085B8DF7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F0127808-3D21-4217-800F-B289B6043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77724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AFC67814-B7CA-42C8-B7AB-89D98E4F9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77724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862388"/>
            <a:ext cx="77724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93E3D88B-4861-4DCF-8E1B-29D152D08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CB32601E-0B1C-45EF-BA4E-AFEBFFDF8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E856939D-16FE-4EBB-B171-17051B4212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6937778B-8CA2-41D0-BE47-18734DF14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B706942A-5DF4-4112-AB3C-018840DEE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B4351C74-DB90-4B42-868A-79E9957EE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F3AF822B-14D3-4031-BCEE-147222A14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4012315A-03D2-448A-84F2-81B1792E2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3F253D40-8DD8-453B-A1A8-A2E619F17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74638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67200" y="624840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248400"/>
            <a:ext cx="3352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80"/>
                </a:solidFill>
              </a:defRPr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9F11"/>
                </a:solidFill>
              </a:defRPr>
            </a:lvl1pPr>
          </a:lstStyle>
          <a:p>
            <a:pPr>
              <a:defRPr/>
            </a:pPr>
            <a:r>
              <a:rPr lang="en-US"/>
              <a:t>13-</a:t>
            </a:r>
            <a:fld id="{F87BB2A3-AAB7-44C4-91AB-6A2D47314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H="1" flipV="1">
            <a:off x="762000" y="228600"/>
            <a:ext cx="0" cy="5943600"/>
          </a:xfrm>
          <a:prstGeom prst="line">
            <a:avLst/>
          </a:prstGeom>
          <a:noFill/>
          <a:ln w="69850">
            <a:solidFill>
              <a:srgbClr val="FF9F1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 flipV="1">
            <a:off x="304800" y="1371600"/>
            <a:ext cx="8382000" cy="0"/>
          </a:xfrm>
          <a:prstGeom prst="line">
            <a:avLst/>
          </a:prstGeom>
          <a:noFill/>
          <a:ln w="698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3" name="Picture 12" descr="LittleMan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533400"/>
            <a:ext cx="48736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83" r:id="rId7"/>
    <p:sldLayoutId id="2147483879" r:id="rId8"/>
    <p:sldLayoutId id="2147483880" r:id="rId9"/>
    <p:sldLayoutId id="2147483881" r:id="rId10"/>
    <p:sldLayoutId id="2147483884" r:id="rId11"/>
    <p:sldLayoutId id="2147483885" r:id="rId12"/>
    <p:sldLayoutId id="2147483886" r:id="rId13"/>
    <p:sldLayoutId id="2147483887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F1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SzPct val="50000"/>
        <a:buFont typeface="Wingdings" pitchFamily="2" charset="2"/>
        <a:buChar char="p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F1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762000"/>
            <a:ext cx="7696200" cy="12414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CHAPTER 13: </a:t>
            </a:r>
            <a:br>
              <a:rPr lang="en-US" sz="4000" dirty="0" smtClean="0"/>
            </a:br>
            <a:r>
              <a:rPr lang="en-US" sz="4000" dirty="0" smtClean="0"/>
              <a:t>Ethernet and TCP-IP Networking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362200"/>
            <a:ext cx="7620000" cy="35814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The Architecture of Computer Hardware, Systems Software &amp; Networking:  </a:t>
            </a:r>
            <a:br>
              <a:rPr lang="en-US" dirty="0" smtClean="0"/>
            </a:br>
            <a:r>
              <a:rPr lang="en-US" sz="2400" dirty="0" smtClean="0"/>
              <a:t>An Information Technology Approach </a:t>
            </a:r>
          </a:p>
          <a:p>
            <a:pPr eaLnBrk="1" hangingPunct="1"/>
            <a:r>
              <a:rPr lang="en-US" sz="2400" dirty="0" smtClean="0">
                <a:solidFill>
                  <a:srgbClr val="FF9F11"/>
                </a:solidFill>
              </a:rPr>
              <a:t>4th  Edition, Irv Englander</a:t>
            </a:r>
          </a:p>
          <a:p>
            <a:pPr eaLnBrk="1" hangingPunct="1"/>
            <a:r>
              <a:rPr lang="en-US" sz="2400" dirty="0" smtClean="0">
                <a:solidFill>
                  <a:srgbClr val="FF9F11"/>
                </a:solidFill>
              </a:rPr>
              <a:t>John Wiley and Sons </a:t>
            </a:r>
            <a:r>
              <a:rPr lang="en-US" sz="2400" dirty="0" smtClean="0">
                <a:solidFill>
                  <a:srgbClr val="FF9F11"/>
                </a:solidFill>
                <a:sym typeface="Symbol" pitchFamily="18" charset="2"/>
              </a:rPr>
              <a:t></a:t>
            </a:r>
            <a:r>
              <a:rPr lang="en-US" sz="2400" dirty="0" smtClean="0">
                <a:solidFill>
                  <a:srgbClr val="FF9F11"/>
                </a:solidFill>
              </a:rPr>
              <a:t>2010</a:t>
            </a:r>
          </a:p>
          <a:p>
            <a:pPr eaLnBrk="1" hangingPunct="1"/>
            <a:endParaRPr lang="en-US" sz="2400" dirty="0" smtClean="0">
              <a:solidFill>
                <a:srgbClr val="FF9F11"/>
              </a:solidFill>
            </a:endParaRPr>
          </a:p>
          <a:p>
            <a:pPr eaLnBrk="1" hangingPunct="1"/>
            <a:endParaRPr lang="en-US" sz="2400" dirty="0" smtClean="0">
              <a:solidFill>
                <a:srgbClr val="FF9F11"/>
              </a:solidFill>
            </a:endParaRPr>
          </a:p>
          <a:p>
            <a:pPr eaLnBrk="1" hangingPunct="1"/>
            <a:endParaRPr lang="en-US" sz="2400" dirty="0" smtClean="0">
              <a:solidFill>
                <a:srgbClr val="FF9F11"/>
              </a:solidFill>
            </a:endParaRP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Layer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IP protocol</a:t>
            </a:r>
          </a:p>
          <a:p>
            <a:pPr lvl="1"/>
            <a:r>
              <a:rPr lang="en-US" sz="2400" smtClean="0"/>
              <a:t>Responsible for relaying packets from the source end node to the destination end node through intermediate nodes</a:t>
            </a:r>
          </a:p>
          <a:p>
            <a:pPr lvl="1"/>
            <a:r>
              <a:rPr lang="en-US" sz="2400" smtClean="0"/>
              <a:t>Performed using datagram packet switching and logical IP addresses</a:t>
            </a:r>
          </a:p>
          <a:p>
            <a:pPr lvl="1"/>
            <a:r>
              <a:rPr lang="en-US" sz="2400" smtClean="0"/>
              <a:t>Best-attempt unreliable service</a:t>
            </a:r>
          </a:p>
          <a:p>
            <a:pPr lvl="1"/>
            <a:r>
              <a:rPr lang="en-US" sz="2400" smtClean="0"/>
              <a:t>Size of datagram ranges from 20 to 65,536 bytes</a:t>
            </a:r>
          </a:p>
          <a:p>
            <a:pPr lvl="1"/>
            <a:r>
              <a:rPr lang="en-US" sz="2400" smtClean="0"/>
              <a:t>Header size between 20 and 60 bytes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FBEBE5DF-BF32-4A4B-8047-18C1962A2AC6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IPv4 Addresses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800600"/>
          </a:xfrm>
        </p:spPr>
        <p:txBody>
          <a:bodyPr/>
          <a:lstStyle/>
          <a:p>
            <a:r>
              <a:rPr lang="en-US" sz="2800" smtClean="0"/>
              <a:t>Registered and allocated by ICANN</a:t>
            </a:r>
          </a:p>
          <a:p>
            <a:r>
              <a:rPr lang="en-US" sz="2800" smtClean="0"/>
              <a:t>32 bits long divided into 4 octets</a:t>
            </a:r>
          </a:p>
          <a:p>
            <a:r>
              <a:rPr lang="en-US" sz="2800" smtClean="0"/>
              <a:t>Assigned in blocks of contiguous addresses</a:t>
            </a:r>
          </a:p>
          <a:p>
            <a:pPr lvl="1"/>
            <a:r>
              <a:rPr lang="en-US" sz="2400" smtClean="0"/>
              <a:t>Number of addresses is a power of two</a:t>
            </a:r>
          </a:p>
          <a:p>
            <a:r>
              <a:rPr lang="en-US" sz="2800" smtClean="0"/>
              <a:t>Divided into three levels</a:t>
            </a:r>
          </a:p>
          <a:p>
            <a:pPr lvl="1"/>
            <a:r>
              <a:rPr lang="en-US" sz="2400" smtClean="0"/>
              <a:t>Network address</a:t>
            </a:r>
          </a:p>
          <a:p>
            <a:pPr lvl="1"/>
            <a:r>
              <a:rPr lang="en-US" sz="2400" smtClean="0"/>
              <a:t>Subnetworks (subnets)</a:t>
            </a:r>
          </a:p>
          <a:p>
            <a:pPr lvl="1"/>
            <a:r>
              <a:rPr lang="en-US" sz="2400" smtClean="0"/>
              <a:t>Hosts (nodes)</a:t>
            </a:r>
          </a:p>
          <a:p>
            <a:r>
              <a:rPr lang="en-US" sz="2800" smtClean="0"/>
              <a:t>Masks</a:t>
            </a:r>
          </a:p>
          <a:p>
            <a:pPr lvl="1"/>
            <a:r>
              <a:rPr lang="en-US" sz="2400" smtClean="0"/>
              <a:t>Used to separate the different parts of the address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519DEACE-C381-40EE-8FF7-0B08E1348BE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IPv4 Datagram Format</a:t>
            </a:r>
          </a:p>
        </p:txBody>
      </p:sp>
      <p:pic>
        <p:nvPicPr>
          <p:cNvPr id="19459" name="Content Placeholder 5" descr="fig_13_0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52538" y="1524000"/>
            <a:ext cx="7096125" cy="4525963"/>
          </a:xfrm>
        </p:spPr>
      </p:pic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3AF82007-8F0A-4CC7-AF3F-6A8D0E80E6DD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 Addresses</a:t>
            </a:r>
          </a:p>
        </p:txBody>
      </p:sp>
      <p:pic>
        <p:nvPicPr>
          <p:cNvPr id="20483" name="Content Placeholder 5" descr="fig_13_0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81400" y="1600200"/>
            <a:ext cx="4724400" cy="1681163"/>
          </a:xfrm>
        </p:spPr>
      </p:pic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F27E307A-3674-4A13-B48E-772D2A151CC9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20486" name="Picture 6" descr="fig_13_10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886200"/>
            <a:ext cx="441960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914400" y="1600200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IP Block Addresses</a:t>
            </a:r>
          </a:p>
        </p:txBody>
      </p: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990600" y="396240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IP Hierarchy and Subnet Mask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Reseved IP Addresses</a:t>
            </a:r>
          </a:p>
        </p:txBody>
      </p:sp>
      <p:pic>
        <p:nvPicPr>
          <p:cNvPr id="21507" name="Content Placeholder 5" descr="fig_13_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981200"/>
            <a:ext cx="7772400" cy="2287588"/>
          </a:xfrm>
        </p:spPr>
      </p:pic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FD36C0B2-D4EC-4723-B3ED-AA99265C5F0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800600"/>
          </a:xfrm>
        </p:spPr>
        <p:txBody>
          <a:bodyPr/>
          <a:lstStyle/>
          <a:p>
            <a:pPr marL="342900" lvl="1" indent="-342900">
              <a:buClr>
                <a:srgbClr val="000080"/>
              </a:buClr>
              <a:buFont typeface="Wingdings" pitchFamily="2" charset="2"/>
              <a:buNone/>
              <a:defRPr/>
            </a:pPr>
            <a:r>
              <a:rPr lang="en-US" sz="2400" dirty="0" smtClean="0"/>
              <a:t>Two methods to distribute IP addresses more efficiently:</a:t>
            </a:r>
          </a:p>
          <a:p>
            <a:pPr marL="457200" lvl="1" indent="-457200">
              <a:buClr>
                <a:srgbClr val="000080"/>
              </a:buClr>
              <a:buFont typeface="+mj-lt"/>
              <a:buAutoNum type="arabicPeriod"/>
              <a:defRPr/>
            </a:pPr>
            <a:r>
              <a:rPr lang="en-US" sz="2000" dirty="0" smtClean="0"/>
              <a:t>Use of private network IP addresses behind a router</a:t>
            </a:r>
          </a:p>
          <a:p>
            <a:pPr marL="742950" lvl="2" indent="-342900">
              <a:defRPr/>
            </a:pPr>
            <a:r>
              <a:rPr lang="en-US" sz="1800" dirty="0" smtClean="0"/>
              <a:t>The router must readdress traffic passing between the Internet and the local network </a:t>
            </a:r>
          </a:p>
          <a:p>
            <a:pPr marL="742950" lvl="2" indent="-342900">
              <a:defRPr/>
            </a:pPr>
            <a:r>
              <a:rPr lang="en-US" sz="1800" dirty="0" smtClean="0"/>
              <a:t>Management of readdressing becomes difficult with large networks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sz="2000" dirty="0" smtClean="0"/>
              <a:t>Dynamic Host Configuration Protocol (DHCP)</a:t>
            </a:r>
          </a:p>
          <a:p>
            <a:pPr lvl="1">
              <a:defRPr/>
            </a:pPr>
            <a:r>
              <a:rPr lang="en-US" sz="1800" dirty="0" smtClean="0"/>
              <a:t>Maintain a bank of available IP addresses and assign them dynamically to computers for use when the computers are attached to the network</a:t>
            </a:r>
          </a:p>
          <a:p>
            <a:pPr lvl="1">
              <a:defRPr/>
            </a:pPr>
            <a:r>
              <a:rPr lang="en-US" sz="1800" dirty="0" smtClean="0"/>
              <a:t>Method often used by large organizations, DSL and cable providers</a:t>
            </a:r>
          </a:p>
          <a:p>
            <a:pPr lvl="1">
              <a:defRPr/>
            </a:pPr>
            <a:r>
              <a:rPr lang="en-US" sz="1800" dirty="0" smtClean="0"/>
              <a:t>DHCP client on computer or network device broadcasts a query to locate the DHCP server</a:t>
            </a:r>
          </a:p>
          <a:p>
            <a:pPr lvl="1">
              <a:defRPr/>
            </a:pPr>
            <a:r>
              <a:rPr lang="en-US" sz="1800" dirty="0" smtClean="0"/>
              <a:t>DHCP server responds with a lease which includes an IP address, domain name of network, IP address of DNS server, subnet mask, IP address of gateway and other configuration parameters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97313803-462A-48AB-A58F-F08B9E5FAF81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 of IP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001000" cy="4800600"/>
          </a:xfrm>
        </p:spPr>
        <p:txBody>
          <a:bodyPr/>
          <a:lstStyle/>
          <a:p>
            <a:r>
              <a:rPr lang="en-US" sz="2400" smtClean="0"/>
              <a:t>Two major functions</a:t>
            </a:r>
          </a:p>
          <a:p>
            <a:pPr lvl="1"/>
            <a:r>
              <a:rPr lang="en-US" sz="1800" smtClean="0"/>
              <a:t>Routes datagrams from node to node until they reach their destination node</a:t>
            </a:r>
          </a:p>
          <a:p>
            <a:pPr lvl="1"/>
            <a:r>
              <a:rPr lang="en-US" sz="1800" smtClean="0"/>
              <a:t>Translates IP addresses to physical addresses before it passes the packets to the data link later for delivery</a:t>
            </a:r>
          </a:p>
          <a:p>
            <a:r>
              <a:rPr lang="en-US" sz="2400" smtClean="0"/>
              <a:t>Address Resolution Protocol (ARP)</a:t>
            </a:r>
          </a:p>
          <a:p>
            <a:pPr lvl="1"/>
            <a:r>
              <a:rPr lang="en-US" sz="1800" smtClean="0"/>
              <a:t>Implemented at the network layer</a:t>
            </a:r>
          </a:p>
          <a:p>
            <a:pPr lvl="1"/>
            <a:r>
              <a:rPr lang="en-US" sz="1800" smtClean="0"/>
              <a:t>Translation of IP address to physical address at each intermediate node until destination is reached</a:t>
            </a:r>
          </a:p>
          <a:p>
            <a:pPr lvl="1"/>
            <a:r>
              <a:rPr lang="en-US" sz="1800" smtClean="0"/>
              <a:t>A broadcast of the IP address is sent to every node on the network.  The matching node responds with a physical address</a:t>
            </a:r>
          </a:p>
          <a:p>
            <a:pPr lvl="1"/>
            <a:r>
              <a:rPr lang="en-US" sz="1800" smtClean="0"/>
              <a:t>Physical address (MAC address in the case of Ethernet) is sent in frame to the data link layer</a:t>
            </a:r>
          </a:p>
          <a:p>
            <a:pPr lvl="1"/>
            <a:r>
              <a:rPr lang="en-US" sz="1800" smtClean="0"/>
              <a:t>At final destination, the packet is passed up to the transport layer for deployment to the application layer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410E4672-EC71-4FB5-BC21-A11909F65CBB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Link Layer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Layer responsible for transmitting a packet from one node to the next node</a:t>
            </a:r>
          </a:p>
          <a:p>
            <a:r>
              <a:rPr lang="en-US" sz="2400" smtClean="0"/>
              <a:t>Node access defined by the medium access control (MAC) protocol</a:t>
            </a:r>
          </a:p>
          <a:p>
            <a:pPr lvl="1"/>
            <a:r>
              <a:rPr lang="en-US" sz="2000" smtClean="0"/>
              <a:t>Steer data to its destination</a:t>
            </a:r>
          </a:p>
          <a:p>
            <a:pPr lvl="1"/>
            <a:r>
              <a:rPr lang="en-US" sz="2000" smtClean="0"/>
              <a:t>Detect errors</a:t>
            </a:r>
          </a:p>
          <a:p>
            <a:pPr lvl="1"/>
            <a:r>
              <a:rPr lang="en-US" sz="2000" smtClean="0"/>
              <a:t>Prevent collisions</a:t>
            </a:r>
          </a:p>
          <a:p>
            <a:r>
              <a:rPr lang="en-US" sz="2400" smtClean="0"/>
              <a:t>Ethernet (CSMA-CD)</a:t>
            </a:r>
          </a:p>
          <a:p>
            <a:pPr lvl="1"/>
            <a:r>
              <a:rPr lang="en-US" sz="2000" smtClean="0"/>
              <a:t>Predominant medium-access protocol for local area networks</a:t>
            </a:r>
          </a:p>
          <a:p>
            <a:pPr lvl="1"/>
            <a:r>
              <a:rPr lang="en-US" sz="2000" smtClean="0"/>
              <a:t>Standard Ethernet packet is a frame (see next slide)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A5A4AFAB-5324-4589-8CCE-C021ABA9EF38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Frame</a:t>
            </a:r>
          </a:p>
        </p:txBody>
      </p:sp>
      <p:pic>
        <p:nvPicPr>
          <p:cNvPr id="25603" name="Content Placeholder 5" descr="fig_13_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905000"/>
            <a:ext cx="7772400" cy="2287588"/>
          </a:xfrm>
        </p:spPr>
      </p:pic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72A07EA1-C24F-44E2-877D-9D88D2C6D11D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Hub-Based Ethernet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Simple means of wiring a bussed Ethernet together</a:t>
            </a:r>
          </a:p>
          <a:p>
            <a:r>
              <a:rPr lang="en-US" sz="2400" smtClean="0"/>
              <a:t>Logically still a bus network</a:t>
            </a:r>
          </a:p>
          <a:p>
            <a:r>
              <a:rPr lang="en-US" sz="2400" smtClean="0"/>
              <a:t>CSMA-CD</a:t>
            </a:r>
          </a:p>
          <a:p>
            <a:r>
              <a:rPr lang="en-US" sz="2400" smtClean="0"/>
              <a:t>Collision</a:t>
            </a:r>
          </a:p>
          <a:p>
            <a:pPr lvl="1"/>
            <a:r>
              <a:rPr lang="en-US" sz="2000" smtClean="0"/>
              <a:t>Occurs when multiple nodes access the network in such a way that their messages become mixed and garbled</a:t>
            </a:r>
          </a:p>
          <a:p>
            <a:r>
              <a:rPr lang="en-US" sz="2400" smtClean="0"/>
              <a:t>Network propagation delay</a:t>
            </a:r>
          </a:p>
          <a:p>
            <a:pPr lvl="1"/>
            <a:r>
              <a:rPr lang="en-US" sz="2000" smtClean="0"/>
              <a:t>Amount of time that it takes for one packet to get from one end of the network to the other</a:t>
            </a:r>
          </a:p>
          <a:p>
            <a:r>
              <a:rPr lang="en-US" sz="2400" smtClean="0"/>
              <a:t>Adequate for networks with light traffic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D739B365-D6DC-4324-8408-62BA0BDBE94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Example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User sitting at a computer types a URL that contains a domain name into a web browser</a:t>
            </a:r>
          </a:p>
          <a:p>
            <a:r>
              <a:rPr lang="en-US" sz="2800" smtClean="0"/>
              <a:t>First, HTTP  client obtains the IP address of the Web server</a:t>
            </a:r>
          </a:p>
          <a:p>
            <a:r>
              <a:rPr lang="en-US" sz="2800" smtClean="0"/>
              <a:t>Then HTTP client initiates the process with a request to the TCP socket to establish a logical connection with the HTTP server at the destination site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C21699ED-F3C6-4FD4-8E22-9A3FFC4A8F2A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Switched Ethernet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724400"/>
          </a:xfrm>
        </p:spPr>
        <p:txBody>
          <a:bodyPr/>
          <a:lstStyle/>
          <a:p>
            <a:r>
              <a:rPr lang="en-US" sz="2400" smtClean="0"/>
              <a:t>Permits point-to-point connection of any pair of nodes</a:t>
            </a:r>
          </a:p>
          <a:p>
            <a:r>
              <a:rPr lang="en-US" sz="2400" smtClean="0"/>
              <a:t>Multiple pairs can be connected simultaneously</a:t>
            </a:r>
          </a:p>
          <a:p>
            <a:r>
              <a:rPr lang="en-US" sz="2400" smtClean="0"/>
              <a:t>Possible to connect nodes in full-duplex mode</a:t>
            </a:r>
          </a:p>
          <a:p>
            <a:r>
              <a:rPr lang="en-US" sz="2400" smtClean="0"/>
              <a:t>Each pair of connections operates at the maximum bit rate of the network</a:t>
            </a:r>
          </a:p>
          <a:p>
            <a:endParaRPr lang="en-US" sz="2400" smtClean="0"/>
          </a:p>
          <a:p>
            <a:r>
              <a:rPr lang="en-US" sz="2400" smtClean="0"/>
              <a:t>Why can’t there be any collisions in a switched Ethernet network?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B7BC0301-6A59-4A34-ACD1-EBBB0067A852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of Service (QoS)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  <a:defRPr/>
            </a:pPr>
            <a:r>
              <a:rPr lang="en-US" sz="2400" dirty="0" smtClean="0"/>
              <a:t>Methods to reserve and prioritize channel capacity to favor packets that require special treatment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sz="2400" dirty="0" smtClean="0"/>
              <a:t>Service guarantees from contract carrier services that specify particular levels of throughput, delay and jitter</a:t>
            </a:r>
          </a:p>
          <a:p>
            <a:pPr lvl="1">
              <a:defRPr/>
            </a:pPr>
            <a:r>
              <a:rPr lang="en-US" sz="2000" dirty="0" smtClean="0"/>
              <a:t>Jitter – variation in delay from packet to packet</a:t>
            </a:r>
          </a:p>
          <a:p>
            <a:pPr>
              <a:defRPr/>
            </a:pPr>
            <a:r>
              <a:rPr lang="en-US" sz="2400" dirty="0" smtClean="0"/>
              <a:t>Differentiated service (</a:t>
            </a:r>
            <a:r>
              <a:rPr lang="en-US" sz="2400" dirty="0" err="1" smtClean="0"/>
              <a:t>DiffServ</a:t>
            </a:r>
            <a:r>
              <a:rPr lang="en-US" sz="2400" dirty="0" smtClean="0"/>
              <a:t>)</a:t>
            </a:r>
          </a:p>
          <a:p>
            <a:pPr lvl="1">
              <a:defRPr/>
            </a:pPr>
            <a:r>
              <a:rPr lang="en-US" sz="2000" dirty="0" smtClean="0"/>
              <a:t>8-bit (DS) field in IP header</a:t>
            </a:r>
          </a:p>
          <a:p>
            <a:pPr lvl="1">
              <a:defRPr/>
            </a:pPr>
            <a:r>
              <a:rPr lang="en-US" sz="2000" dirty="0" smtClean="0"/>
              <a:t>Set by the application at the sender or by the first node</a:t>
            </a:r>
          </a:p>
          <a:p>
            <a:pPr lvl="1">
              <a:defRPr/>
            </a:pPr>
            <a:r>
              <a:rPr lang="en-US" sz="2000" dirty="0" err="1" smtClean="0"/>
              <a:t>Diffserv</a:t>
            </a:r>
            <a:r>
              <a:rPr lang="en-US" sz="2000" dirty="0" smtClean="0"/>
              <a:t> capable nodes such as routers can then prioritize and route packets based on the packet class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1C8AA54E-A880-4835-A526-0ED7CF3957C3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Security Categories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724400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sz="2400" smtClean="0"/>
              <a:t>Intrusion</a:t>
            </a:r>
          </a:p>
          <a:p>
            <a:pPr marL="914400" lvl="1" indent="-514350"/>
            <a:r>
              <a:rPr lang="en-US" sz="2000" smtClean="0"/>
              <a:t>Keeping network and system resources free from intruders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400" smtClean="0"/>
              <a:t>Confidentiality</a:t>
            </a:r>
          </a:p>
          <a:p>
            <a:pPr marL="914400" lvl="1" indent="-514350"/>
            <a:r>
              <a:rPr lang="en-US" sz="2000" smtClean="0"/>
              <a:t>Keeping the content of data private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400" smtClean="0"/>
              <a:t>Authentication</a:t>
            </a:r>
          </a:p>
          <a:p>
            <a:pPr marL="914400" lvl="1" indent="-514350"/>
            <a:r>
              <a:rPr lang="en-US" sz="2000" smtClean="0"/>
              <a:t>Verifying the identity of a source of data being received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400" smtClean="0"/>
              <a:t>Data integrity and non-repudiation</a:t>
            </a:r>
          </a:p>
          <a:p>
            <a:pPr marL="914400" lvl="1" indent="-514350"/>
            <a:r>
              <a:rPr lang="en-US" sz="2000" smtClean="0"/>
              <a:t>Protecting the content of data communication against changes and verifying the source of the message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400" smtClean="0"/>
              <a:t>Assuring network availability and access control</a:t>
            </a:r>
          </a:p>
          <a:p>
            <a:pPr marL="914400" lvl="1" indent="-514350"/>
            <a:r>
              <a:rPr lang="en-US" sz="2000" smtClean="0"/>
              <a:t>Keep network resources operational and restricting access to those permitted to use them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7AC6FFB9-147D-4653-8D13-C527A4EFED90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Security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848600" cy="4800600"/>
          </a:xfrm>
        </p:spPr>
        <p:txBody>
          <a:bodyPr/>
          <a:lstStyle/>
          <a:p>
            <a:r>
              <a:rPr lang="en-US" sz="2000" smtClean="0"/>
              <a:t>Network intrusions</a:t>
            </a:r>
          </a:p>
          <a:p>
            <a:pPr lvl="1"/>
            <a:r>
              <a:rPr lang="en-US" sz="1800" smtClean="0"/>
              <a:t>Packet sniffers read data in a packet as it passes through a network</a:t>
            </a:r>
          </a:p>
          <a:p>
            <a:pPr lvl="1"/>
            <a:r>
              <a:rPr lang="en-US" sz="1800" smtClean="0"/>
              <a:t>Probing attacks to uncover IP address / port numbers that accept data packets</a:t>
            </a:r>
          </a:p>
          <a:p>
            <a:r>
              <a:rPr lang="en-US" sz="2000" smtClean="0"/>
              <a:t>Physical and Logical Restriction</a:t>
            </a:r>
          </a:p>
          <a:p>
            <a:pPr lvl="1"/>
            <a:r>
              <a:rPr lang="en-US" sz="1800" smtClean="0"/>
              <a:t>Limit access to wiring and network equipment</a:t>
            </a:r>
          </a:p>
          <a:p>
            <a:pPr lvl="1"/>
            <a:r>
              <a:rPr lang="en-US" sz="1800" smtClean="0"/>
              <a:t>Firewall</a:t>
            </a:r>
          </a:p>
          <a:p>
            <a:pPr lvl="1"/>
            <a:r>
              <a:rPr lang="en-US" sz="1800" smtClean="0"/>
              <a:t>Private networks</a:t>
            </a:r>
          </a:p>
          <a:p>
            <a:r>
              <a:rPr lang="en-US" sz="2000" smtClean="0"/>
              <a:t>Encryption</a:t>
            </a:r>
          </a:p>
          <a:p>
            <a:pPr lvl="1"/>
            <a:r>
              <a:rPr lang="en-US" sz="1800" smtClean="0"/>
              <a:t>Symmetric key cryptography</a:t>
            </a:r>
          </a:p>
          <a:p>
            <a:pPr lvl="2"/>
            <a:r>
              <a:rPr lang="en-US" sz="1600" smtClean="0"/>
              <a:t>Both key used for encryption and decryption</a:t>
            </a:r>
          </a:p>
          <a:p>
            <a:pPr lvl="2"/>
            <a:r>
              <a:rPr lang="en-US" sz="1600" smtClean="0"/>
              <a:t>Both sender and receiver use the same key which makes security difficult</a:t>
            </a:r>
          </a:p>
          <a:p>
            <a:pPr lvl="1"/>
            <a:r>
              <a:rPr lang="en-US" sz="1800" smtClean="0"/>
              <a:t>Public key cryptography</a:t>
            </a:r>
          </a:p>
          <a:p>
            <a:pPr lvl="2"/>
            <a:r>
              <a:rPr lang="en-US" sz="1600" smtClean="0"/>
              <a:t>Two different keys are used for encryption and decryption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E8218D0F-D4AD-4567-B086-CC0D391397DB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Alternative Protocols to TCP/IP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001000" cy="4525963"/>
          </a:xfrm>
        </p:spPr>
        <p:txBody>
          <a:bodyPr/>
          <a:lstStyle/>
          <a:p>
            <a:r>
              <a:rPr lang="en-US" sz="2400" smtClean="0"/>
              <a:t>MPLS (Multi-Protocol Label Switching)</a:t>
            </a:r>
          </a:p>
          <a:p>
            <a:pPr lvl="1"/>
            <a:r>
              <a:rPr lang="en-US" sz="2000" smtClean="0"/>
              <a:t>Creates a virtual circuit over packet switched networks to improve forwarding speed of datagrams</a:t>
            </a:r>
          </a:p>
          <a:p>
            <a:r>
              <a:rPr lang="en-US" sz="2400" smtClean="0"/>
              <a:t>ATM (Asynchronous Transfer Mode)</a:t>
            </a:r>
          </a:p>
          <a:p>
            <a:pPr lvl="1"/>
            <a:r>
              <a:rPr lang="en-US" sz="2000" smtClean="0"/>
              <a:t>Partial-mesh network technology in which data passes through the network in cells (53-byte packets)</a:t>
            </a:r>
          </a:p>
          <a:p>
            <a:r>
              <a:rPr lang="en-US" sz="2400" smtClean="0"/>
              <a:t>SONET (Synchronous Optical Network) and</a:t>
            </a:r>
            <a:endParaRPr lang="en-US" sz="20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	SDH (Synchronous Digital Hierarchy)</a:t>
            </a:r>
          </a:p>
          <a:p>
            <a:pPr lvl="1"/>
            <a:r>
              <a:rPr lang="en-US" sz="2000" smtClean="0"/>
              <a:t>Protocol that uses fiber optic to create wide area networks with very high bit rates over long distances</a:t>
            </a:r>
          </a:p>
          <a:p>
            <a:r>
              <a:rPr lang="en-US" sz="2400" smtClean="0"/>
              <a:t>Frame Relay</a:t>
            </a:r>
          </a:p>
          <a:p>
            <a:pPr lvl="1"/>
            <a:r>
              <a:rPr lang="en-US" sz="2000" smtClean="0"/>
              <a:t>Slow, wide area network standard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E9F4C7E7-6C27-42A4-936E-354E69E5ADE8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1143000"/>
          </a:xfrm>
        </p:spPr>
        <p:txBody>
          <a:bodyPr/>
          <a:lstStyle/>
          <a:p>
            <a:r>
              <a:rPr lang="en-US" sz="4000" smtClean="0"/>
              <a:t>Domain Names and DNS Services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Domain Names</a:t>
            </a:r>
          </a:p>
          <a:p>
            <a:pPr lvl="1"/>
            <a:r>
              <a:rPr lang="en-US" sz="2000" smtClean="0"/>
              <a:t>Hierarchical system of network address identifiers used throughout the Internet and on local area networks, intranets and extranets</a:t>
            </a:r>
          </a:p>
          <a:p>
            <a:pPr lvl="1"/>
            <a:r>
              <a:rPr lang="en-US" sz="2000" smtClean="0"/>
              <a:t>Created so users would not have to memorize IP addresses</a:t>
            </a:r>
          </a:p>
          <a:p>
            <a:r>
              <a:rPr lang="en-US" sz="2400" smtClean="0"/>
              <a:t>Domain Name System (DNS)</a:t>
            </a:r>
          </a:p>
          <a:p>
            <a:pPr lvl="1"/>
            <a:r>
              <a:rPr lang="en-US" sz="2000" smtClean="0"/>
              <a:t>Domain name resolution – translates  domain names into IP addresses</a:t>
            </a:r>
            <a:endParaRPr lang="en-US" sz="1600" smtClean="0"/>
          </a:p>
          <a:p>
            <a:pPr lvl="1"/>
            <a:r>
              <a:rPr lang="en-US" sz="2000" smtClean="0"/>
              <a:t>Uses a massive distributed database containing a directory system of servers</a:t>
            </a:r>
          </a:p>
          <a:p>
            <a:pPr lvl="1"/>
            <a:r>
              <a:rPr lang="en-US" sz="2000" smtClean="0"/>
              <a:t>Each entry contains a domain name and an associated IP address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FCD742DB-1391-4FDB-B41E-91ECB4D76D0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Domain Name System (DNS)</a:t>
            </a:r>
          </a:p>
        </p:txBody>
      </p:sp>
      <p:pic>
        <p:nvPicPr>
          <p:cNvPr id="11267" name="Content Placeholder 5" descr="fig_13_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09800" y="1447800"/>
            <a:ext cx="5029200" cy="2687638"/>
          </a:xfrm>
        </p:spPr>
      </p:pic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68C7C071-8D05-461C-9E2B-2F4F2BCC5C0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914400" y="1524000"/>
            <a:ext cx="259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DNS Server Hierarchy</a:t>
            </a:r>
          </a:p>
        </p:txBody>
      </p:sp>
      <p:pic>
        <p:nvPicPr>
          <p:cNvPr id="11271" name="Picture 8" descr="fig_13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800600"/>
            <a:ext cx="66294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Box 9"/>
          <p:cNvSpPr txBox="1">
            <a:spLocks noChangeArrowheads="1"/>
          </p:cNvSpPr>
          <p:nvPr/>
        </p:nvSpPr>
        <p:spPr bwMode="auto">
          <a:xfrm>
            <a:off x="914400" y="4419600"/>
            <a:ext cx="365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Elements of a Domain 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153400" cy="1143000"/>
          </a:xfrm>
        </p:spPr>
        <p:txBody>
          <a:bodyPr/>
          <a:lstStyle/>
          <a:p>
            <a:r>
              <a:rPr lang="en-US" sz="4000" smtClean="0"/>
              <a:t>Top Domain Name Registrations</a:t>
            </a:r>
          </a:p>
        </p:txBody>
      </p:sp>
      <p:pic>
        <p:nvPicPr>
          <p:cNvPr id="12291" name="Content Placeholder 5" descr="fig_13_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676400"/>
            <a:ext cx="7772400" cy="3148013"/>
          </a:xfrm>
        </p:spPr>
      </p:pic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F5DB1E2A-9130-4CC0-A300-16329240022B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345B04F0-0DBB-4AC8-B30B-771AF449A97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3316" name="Title 1"/>
          <p:cNvSpPr>
            <a:spLocks noGrp="1"/>
          </p:cNvSpPr>
          <p:nvPr>
            <p:ph type="title" idx="4294967295"/>
          </p:nvPr>
        </p:nvSpPr>
        <p:spPr>
          <a:xfrm>
            <a:off x="2286000" y="533400"/>
            <a:ext cx="6553200" cy="715963"/>
          </a:xfrm>
        </p:spPr>
        <p:txBody>
          <a:bodyPr/>
          <a:lstStyle/>
          <a:p>
            <a:r>
              <a:rPr lang="en-US" sz="4000" smtClean="0"/>
              <a:t>Domain Name Resolution</a:t>
            </a:r>
          </a:p>
        </p:txBody>
      </p:sp>
      <p:pic>
        <p:nvPicPr>
          <p:cNvPr id="13317" name="Content Placeholder 5" descr="fig_13_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0" y="1524000"/>
            <a:ext cx="6578600" cy="3124200"/>
          </a:xfrm>
        </p:spPr>
      </p:pic>
      <p:pic>
        <p:nvPicPr>
          <p:cNvPr id="13318" name="Picture 7" descr="fig_13_05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1905000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Layer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TCP protocol</a:t>
            </a:r>
          </a:p>
          <a:p>
            <a:pPr lvl="1"/>
            <a:r>
              <a:rPr lang="en-US" smtClean="0"/>
              <a:t>Sends a packet to TCP at the destination site, requesting a connection</a:t>
            </a:r>
          </a:p>
          <a:p>
            <a:pPr lvl="1"/>
            <a:r>
              <a:rPr lang="en-US" smtClean="0"/>
              <a:t>Handshaking – back and forth series of requests and acknowledgments</a:t>
            </a:r>
          </a:p>
          <a:p>
            <a:pPr lvl="1"/>
            <a:r>
              <a:rPr lang="en-US" smtClean="0"/>
              <a:t>If handshaking negotiations are successful, a connection is opened</a:t>
            </a:r>
          </a:p>
          <a:p>
            <a:pPr lvl="1"/>
            <a:r>
              <a:rPr lang="en-US" smtClean="0"/>
              <a:t>Connection is logically full-duplex</a:t>
            </a:r>
          </a:p>
        </p:txBody>
      </p:sp>
      <p:sp>
        <p:nvSpPr>
          <p:cNvPr id="1434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434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BDDDA60C-5E32-44F8-97E5-F76C624C3EC8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Three-Way TCP Connection Handshake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56CF0FFB-436D-43AB-AEF2-5F9DB00E08C0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15365" name="Content Placeholder 7" descr="fig_13_0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49450" y="1524000"/>
            <a:ext cx="5702300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Segment Format</a:t>
            </a:r>
          </a:p>
        </p:txBody>
      </p:sp>
      <p:pic>
        <p:nvPicPr>
          <p:cNvPr id="16387" name="Content Placeholder 5" descr="fig_13_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1524000"/>
            <a:ext cx="7102475" cy="4525963"/>
          </a:xfrm>
        </p:spPr>
      </p:pic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13-</a:t>
            </a:r>
            <a:fld id="{65B92A2F-9C8A-4C0C-827D-FC911E28E930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1015</TotalTime>
  <Words>1276</Words>
  <Application>Microsoft Office PowerPoint</Application>
  <PresentationFormat>On-screen Show (4:3)</PresentationFormat>
  <Paragraphs>189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blank</vt:lpstr>
      <vt:lpstr>CHAPTER 13:  Ethernet and TCP-IP Networking </vt:lpstr>
      <vt:lpstr>Chapter Example</vt:lpstr>
      <vt:lpstr>Domain Names and DNS Services</vt:lpstr>
      <vt:lpstr>Domain Name System (DNS)</vt:lpstr>
      <vt:lpstr>Top Domain Name Registrations</vt:lpstr>
      <vt:lpstr>Domain Name Resolution</vt:lpstr>
      <vt:lpstr>Transport Layer</vt:lpstr>
      <vt:lpstr>Three-Way TCP Connection Handshake</vt:lpstr>
      <vt:lpstr>TCP Segment Format</vt:lpstr>
      <vt:lpstr>Network Layer</vt:lpstr>
      <vt:lpstr>IPv4 Addresses</vt:lpstr>
      <vt:lpstr>IPv4 Datagram Format</vt:lpstr>
      <vt:lpstr>IP Addresses</vt:lpstr>
      <vt:lpstr>Reseved IP Addresses</vt:lpstr>
      <vt:lpstr>DHCP</vt:lpstr>
      <vt:lpstr>Operation of IP</vt:lpstr>
      <vt:lpstr>Data Link Layer</vt:lpstr>
      <vt:lpstr>Ethernet Frame</vt:lpstr>
      <vt:lpstr>Hub-Based Ethernet</vt:lpstr>
      <vt:lpstr>Switched Ethernet</vt:lpstr>
      <vt:lpstr>Quality of Service (QoS)</vt:lpstr>
      <vt:lpstr>Network Security Categories</vt:lpstr>
      <vt:lpstr>Network Security</vt:lpstr>
      <vt:lpstr>Alternative Protocols to TCP/IP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Computer Systems</dc:title>
  <dc:creator>Wilson Wong</dc:creator>
  <cp:lastModifiedBy>jmzura01</cp:lastModifiedBy>
  <cp:revision>78</cp:revision>
  <dcterms:created xsi:type="dcterms:W3CDTF">2003-01-15T13:43:27Z</dcterms:created>
  <dcterms:modified xsi:type="dcterms:W3CDTF">2010-02-26T19:51:50Z</dcterms:modified>
</cp:coreProperties>
</file>